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256" r:id="rId5"/>
    <p:sldId id="341" r:id="rId6"/>
    <p:sldId id="305" r:id="rId7"/>
    <p:sldId id="257" r:id="rId8"/>
    <p:sldId id="297" r:id="rId9"/>
    <p:sldId id="299" r:id="rId10"/>
    <p:sldId id="302" r:id="rId11"/>
    <p:sldId id="303" r:id="rId12"/>
    <p:sldId id="395" r:id="rId13"/>
    <p:sldId id="343" r:id="rId14"/>
    <p:sldId id="348" r:id="rId15"/>
    <p:sldId id="349" r:id="rId16"/>
    <p:sldId id="354" r:id="rId17"/>
    <p:sldId id="346" r:id="rId18"/>
    <p:sldId id="350" r:id="rId19"/>
    <p:sldId id="353" r:id="rId20"/>
    <p:sldId id="352" r:id="rId21"/>
    <p:sldId id="351" r:id="rId22"/>
    <p:sldId id="345" r:id="rId23"/>
    <p:sldId id="264" r:id="rId24"/>
    <p:sldId id="356" r:id="rId25"/>
    <p:sldId id="357" r:id="rId26"/>
    <p:sldId id="358" r:id="rId27"/>
    <p:sldId id="374" r:id="rId28"/>
    <p:sldId id="359" r:id="rId29"/>
    <p:sldId id="360" r:id="rId30"/>
    <p:sldId id="384" r:id="rId31"/>
    <p:sldId id="369" r:id="rId32"/>
    <p:sldId id="361" r:id="rId33"/>
    <p:sldId id="371" r:id="rId34"/>
    <p:sldId id="375" r:id="rId35"/>
    <p:sldId id="381" r:id="rId36"/>
    <p:sldId id="362" r:id="rId37"/>
    <p:sldId id="385" r:id="rId38"/>
    <p:sldId id="363" r:id="rId39"/>
    <p:sldId id="376" r:id="rId40"/>
    <p:sldId id="269" r:id="rId41"/>
    <p:sldId id="364" r:id="rId42"/>
    <p:sldId id="355" r:id="rId43"/>
    <p:sldId id="377" r:id="rId44"/>
    <p:sldId id="366" r:id="rId45"/>
    <p:sldId id="307" r:id="rId46"/>
    <p:sldId id="306" r:id="rId47"/>
    <p:sldId id="321" r:id="rId48"/>
    <p:sldId id="378" r:id="rId49"/>
    <p:sldId id="382" r:id="rId50"/>
    <p:sldId id="383" r:id="rId51"/>
    <p:sldId id="332" r:id="rId52"/>
    <p:sldId id="329" r:id="rId53"/>
    <p:sldId id="327" r:id="rId54"/>
    <p:sldId id="370" r:id="rId55"/>
    <p:sldId id="316" r:id="rId56"/>
    <p:sldId id="387" r:id="rId57"/>
    <p:sldId id="379" r:id="rId58"/>
    <p:sldId id="388" r:id="rId59"/>
    <p:sldId id="391" r:id="rId60"/>
    <p:sldId id="292" r:id="rId61"/>
    <p:sldId id="293" r:id="rId62"/>
    <p:sldId id="295" r:id="rId63"/>
    <p:sldId id="372" r:id="rId64"/>
    <p:sldId id="389" r:id="rId65"/>
    <p:sldId id="373" r:id="rId66"/>
    <p:sldId id="390" r:id="rId67"/>
    <p:sldId id="392" r:id="rId68"/>
    <p:sldId id="39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8D605-32FC-41D1-A821-A0C301AD5AE7}">
          <p14:sldIdLst>
            <p14:sldId id="256"/>
            <p14:sldId id="341"/>
            <p14:sldId id="305"/>
            <p14:sldId id="257"/>
            <p14:sldId id="297"/>
            <p14:sldId id="299"/>
            <p14:sldId id="302"/>
            <p14:sldId id="303"/>
            <p14:sldId id="395"/>
            <p14:sldId id="343"/>
            <p14:sldId id="348"/>
            <p14:sldId id="349"/>
            <p14:sldId id="354"/>
            <p14:sldId id="346"/>
            <p14:sldId id="350"/>
            <p14:sldId id="353"/>
            <p14:sldId id="352"/>
            <p14:sldId id="351"/>
            <p14:sldId id="345"/>
            <p14:sldId id="264"/>
            <p14:sldId id="356"/>
            <p14:sldId id="357"/>
            <p14:sldId id="358"/>
            <p14:sldId id="374"/>
            <p14:sldId id="359"/>
            <p14:sldId id="360"/>
            <p14:sldId id="384"/>
            <p14:sldId id="369"/>
            <p14:sldId id="361"/>
            <p14:sldId id="371"/>
            <p14:sldId id="375"/>
            <p14:sldId id="381"/>
            <p14:sldId id="362"/>
            <p14:sldId id="385"/>
            <p14:sldId id="363"/>
            <p14:sldId id="376"/>
            <p14:sldId id="269"/>
            <p14:sldId id="364"/>
            <p14:sldId id="355"/>
            <p14:sldId id="377"/>
            <p14:sldId id="366"/>
            <p14:sldId id="307"/>
            <p14:sldId id="306"/>
            <p14:sldId id="321"/>
            <p14:sldId id="378"/>
            <p14:sldId id="382"/>
            <p14:sldId id="383"/>
            <p14:sldId id="332"/>
            <p14:sldId id="329"/>
            <p14:sldId id="327"/>
            <p14:sldId id="370"/>
            <p14:sldId id="316"/>
            <p14:sldId id="387"/>
            <p14:sldId id="379"/>
            <p14:sldId id="388"/>
            <p14:sldId id="391"/>
            <p14:sldId id="292"/>
            <p14:sldId id="293"/>
            <p14:sldId id="295"/>
            <p14:sldId id="372"/>
            <p14:sldId id="389"/>
            <p14:sldId id="373"/>
            <p14:sldId id="390"/>
            <p14:sldId id="392"/>
            <p14:sldId id="3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1B6872"/>
    <a:srgbClr val="002136"/>
    <a:srgbClr val="003352"/>
    <a:srgbClr val="0C75AC"/>
    <a:srgbClr val="103350"/>
    <a:srgbClr val="0C4360"/>
    <a:srgbClr val="97D494"/>
    <a:srgbClr val="FF8F8F"/>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63" dt="2021-04-26T02:31:03.774"/>
    <p1510:client id="{14155A82-B394-4983-A4A3-5FAD4BD23E39}" v="49" dt="2021-04-26T03:56:14.180"/>
    <p1510:client id="{2B0DAE3B-FEE4-C0E4-F7B1-CC848DD4FACE}" v="49" dt="2021-04-26T15:39:24.053"/>
    <p1510:client id="{469F5F4F-D31F-FB4B-BE06-0CA09991A5AA}" v="806" dt="2021-04-26T19:33:38.957"/>
    <p1510:client id="{773D3E65-076B-47DE-D066-E9D275728DB2}" v="465" dt="2021-04-26T02:13:55.315"/>
    <p1510:client id="{EFA20A4F-E02B-4049-95A3-6980A66D3AC6}" v="54" dt="2021-04-26T03:51:16.159"/>
    <p1510:client id="{F374EAB7-1FB5-3F27-6D33-890F6C7C9D45}" v="186" dt="2021-04-26T03:01:15.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hyperlink" Target="http://www.pngall.com/website-png" TargetMode="External"/><Relationship Id="rId3" Type="http://schemas.openxmlformats.org/officeDocument/2006/relationships/image" Target="../media/image10.jpe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hyperlink" Target="https://www.goodfreephotos.com/Free-Stock-Photos/group-of-members-users-icon.png.php" TargetMode="External"/><Relationship Id="rId1" Type="http://schemas.openxmlformats.org/officeDocument/2006/relationships/image" Target="../media/image9.png"/><Relationship Id="rId6" Type="http://schemas.openxmlformats.org/officeDocument/2006/relationships/hyperlink" Target="https://pixabay.com/en/recursion-icon-iteration-icon-2865934/" TargetMode="External"/><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pn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hyperlink" Target="http://www.pngall.com/website-png" TargetMode="External"/><Relationship Id="rId3" Type="http://schemas.openxmlformats.org/officeDocument/2006/relationships/image" Target="../media/image10.jpe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hyperlink" Target="https://www.goodfreephotos.com/Free-Stock-Photos/group-of-members-users-icon.png.php" TargetMode="External"/><Relationship Id="rId1" Type="http://schemas.openxmlformats.org/officeDocument/2006/relationships/image" Target="../media/image9.png"/><Relationship Id="rId6" Type="http://schemas.openxmlformats.org/officeDocument/2006/relationships/hyperlink" Target="https://pixabay.com/en/recursion-icon-iteration-icon-2865934/" TargetMode="External"/><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pn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FD27F1-37B5-435F-A2B1-8E9BAC16E190}" type="doc">
      <dgm:prSet loTypeId="urn:microsoft.com/office/officeart/2018/2/layout/IconLabelDescriptionList" loCatId="icon" qsTypeId="urn:microsoft.com/office/officeart/2005/8/quickstyle/3d4" qsCatId="3D" csTypeId="urn:microsoft.com/office/officeart/2005/8/colors/colorful1" csCatId="colorful" phldr="1"/>
      <dgm:spPr/>
      <dgm:t>
        <a:bodyPr/>
        <a:lstStyle/>
        <a:p>
          <a:endParaRPr lang="en-US"/>
        </a:p>
      </dgm:t>
    </dgm:pt>
    <dgm:pt modelId="{D8901A08-03E4-2449-A154-13328ED9EFA9}">
      <dgm:prSet/>
      <dgm:spPr/>
      <dgm:t>
        <a:bodyPr/>
        <a:lstStyle/>
        <a:p>
          <a:pPr>
            <a:lnSpc>
              <a:spcPct val="100000"/>
            </a:lnSpc>
            <a:defRPr b="1"/>
          </a:pPr>
          <a:r>
            <a:rPr lang="en-US">
              <a:solidFill>
                <a:schemeClr val="bg1"/>
              </a:solidFill>
            </a:rPr>
            <a:t>Project Description</a:t>
          </a:r>
        </a:p>
      </dgm:t>
    </dgm:pt>
    <dgm:pt modelId="{6FA16313-A69C-F94C-8179-93456A33DEBE}" type="parTrans" cxnId="{C13858FC-4CED-AD48-BECD-AA93B65622DD}">
      <dgm:prSet/>
      <dgm:spPr/>
      <dgm:t>
        <a:bodyPr/>
        <a:lstStyle/>
        <a:p>
          <a:endParaRPr lang="en-US"/>
        </a:p>
      </dgm:t>
    </dgm:pt>
    <dgm:pt modelId="{F39D414C-DEB2-DE47-A9D0-5C0FC3B895A4}" type="sibTrans" cxnId="{C13858FC-4CED-AD48-BECD-AA93B65622DD}">
      <dgm:prSet/>
      <dgm:spPr/>
      <dgm:t>
        <a:bodyPr/>
        <a:lstStyle/>
        <a:p>
          <a:endParaRPr lang="en-US"/>
        </a:p>
      </dgm:t>
    </dgm:pt>
    <dgm:pt modelId="{AE5E017F-C896-0B4E-9061-0EBA64728854}">
      <dgm:prSet/>
      <dgm:spPr/>
      <dgm:t>
        <a:bodyPr/>
        <a:lstStyle/>
        <a:p>
          <a:pPr>
            <a:lnSpc>
              <a:spcPct val="100000"/>
            </a:lnSpc>
          </a:pPr>
          <a:r>
            <a:rPr lang="en-US">
              <a:solidFill>
                <a:schemeClr val="bg1"/>
              </a:solidFill>
            </a:rPr>
            <a:t>Personas</a:t>
          </a:r>
        </a:p>
      </dgm:t>
    </dgm:pt>
    <dgm:pt modelId="{A9EEE5F8-F8FD-4E42-93FC-E5A60FEAF181}" type="parTrans" cxnId="{97E00A4A-437B-0F46-8619-5F3076BCD91F}">
      <dgm:prSet/>
      <dgm:spPr/>
      <dgm:t>
        <a:bodyPr/>
        <a:lstStyle/>
        <a:p>
          <a:endParaRPr lang="en-US"/>
        </a:p>
      </dgm:t>
    </dgm:pt>
    <dgm:pt modelId="{2791C93A-C93C-904D-970A-4A5532DB54BB}" type="sibTrans" cxnId="{97E00A4A-437B-0F46-8619-5F3076BCD91F}">
      <dgm:prSet/>
      <dgm:spPr/>
      <dgm:t>
        <a:bodyPr/>
        <a:lstStyle/>
        <a:p>
          <a:endParaRPr lang="en-US"/>
        </a:p>
      </dgm:t>
    </dgm:pt>
    <dgm:pt modelId="{BBB2C1AD-6FC4-DC46-BDEA-508A3F1EDDB4}">
      <dgm:prSet/>
      <dgm:spPr/>
      <dgm:t>
        <a:bodyPr/>
        <a:lstStyle/>
        <a:p>
          <a:pPr>
            <a:lnSpc>
              <a:spcPct val="100000"/>
            </a:lnSpc>
            <a:defRPr b="1"/>
          </a:pPr>
          <a:r>
            <a:rPr lang="en-US">
              <a:solidFill>
                <a:schemeClr val="bg1"/>
              </a:solidFill>
            </a:rPr>
            <a:t>Team Members</a:t>
          </a:r>
        </a:p>
      </dgm:t>
    </dgm:pt>
    <dgm:pt modelId="{08D6E618-B766-BC44-BBE2-722457C8839E}" type="parTrans" cxnId="{1EF3ACA4-20FD-D14B-A8E4-4391DE5AB029}">
      <dgm:prSet/>
      <dgm:spPr/>
      <dgm:t>
        <a:bodyPr/>
        <a:lstStyle/>
        <a:p>
          <a:endParaRPr lang="en-US"/>
        </a:p>
      </dgm:t>
    </dgm:pt>
    <dgm:pt modelId="{56ED3162-C635-4A4B-9076-315231A8F89B}" type="sibTrans" cxnId="{1EF3ACA4-20FD-D14B-A8E4-4391DE5AB029}">
      <dgm:prSet/>
      <dgm:spPr/>
      <dgm:t>
        <a:bodyPr/>
        <a:lstStyle/>
        <a:p>
          <a:endParaRPr lang="en-US"/>
        </a:p>
      </dgm:t>
    </dgm:pt>
    <dgm:pt modelId="{D4420F1A-70F7-C245-9A33-1E430E47035A}">
      <dgm:prSet/>
      <dgm:spPr/>
      <dgm:t>
        <a:bodyPr/>
        <a:lstStyle/>
        <a:p>
          <a:pPr>
            <a:lnSpc>
              <a:spcPct val="100000"/>
            </a:lnSpc>
          </a:pPr>
          <a:r>
            <a:rPr lang="en-US">
              <a:solidFill>
                <a:schemeClr val="bg1"/>
              </a:solidFill>
            </a:rPr>
            <a:t>Requirements</a:t>
          </a:r>
        </a:p>
      </dgm:t>
    </dgm:pt>
    <dgm:pt modelId="{EE3FACBE-6620-064A-A114-F361DF17E86F}" type="parTrans" cxnId="{00FC525B-6FA2-954C-BB9D-1F532D372CA9}">
      <dgm:prSet/>
      <dgm:spPr/>
      <dgm:t>
        <a:bodyPr/>
        <a:lstStyle/>
        <a:p>
          <a:endParaRPr lang="en-US"/>
        </a:p>
      </dgm:t>
    </dgm:pt>
    <dgm:pt modelId="{C3C9538B-0927-C64D-BFEE-C2CF255262F1}" type="sibTrans" cxnId="{00FC525B-6FA2-954C-BB9D-1F532D372CA9}">
      <dgm:prSet/>
      <dgm:spPr/>
      <dgm:t>
        <a:bodyPr/>
        <a:lstStyle/>
        <a:p>
          <a:endParaRPr lang="en-US"/>
        </a:p>
      </dgm:t>
    </dgm:pt>
    <dgm:pt modelId="{2425E691-8CFB-1F48-BA84-2E30200B39A7}">
      <dgm:prSet/>
      <dgm:spPr/>
      <dgm:t>
        <a:bodyPr/>
        <a:lstStyle/>
        <a:p>
          <a:pPr>
            <a:lnSpc>
              <a:spcPct val="100000"/>
            </a:lnSpc>
            <a:defRPr b="1"/>
          </a:pPr>
          <a:r>
            <a:rPr lang="en-US">
              <a:solidFill>
                <a:schemeClr val="bg1"/>
              </a:solidFill>
            </a:rPr>
            <a:t>Sprint 1-7 Recap</a:t>
          </a:r>
        </a:p>
      </dgm:t>
    </dgm:pt>
    <dgm:pt modelId="{A5B011C7-0E4C-BC44-8AC7-4722935CDC95}" type="parTrans" cxnId="{2D5E3030-4A5D-5F4A-B3B8-1378E1CB4090}">
      <dgm:prSet/>
      <dgm:spPr/>
      <dgm:t>
        <a:bodyPr/>
        <a:lstStyle/>
        <a:p>
          <a:endParaRPr lang="en-US"/>
        </a:p>
      </dgm:t>
    </dgm:pt>
    <dgm:pt modelId="{AF6C0431-1267-2347-B45F-6D1D00026190}" type="sibTrans" cxnId="{2D5E3030-4A5D-5F4A-B3B8-1378E1CB4090}">
      <dgm:prSet/>
      <dgm:spPr/>
      <dgm:t>
        <a:bodyPr/>
        <a:lstStyle/>
        <a:p>
          <a:endParaRPr lang="en-US"/>
        </a:p>
      </dgm:t>
    </dgm:pt>
    <dgm:pt modelId="{9EEE0D05-9FDE-F041-847A-48059EDAE87B}">
      <dgm:prSet/>
      <dgm:spPr/>
      <dgm:t>
        <a:bodyPr/>
        <a:lstStyle/>
        <a:p>
          <a:pPr>
            <a:lnSpc>
              <a:spcPct val="100000"/>
            </a:lnSpc>
            <a:defRPr b="1"/>
          </a:pPr>
          <a:r>
            <a:rPr lang="en-US">
              <a:solidFill>
                <a:schemeClr val="bg1"/>
              </a:solidFill>
            </a:rPr>
            <a:t>Sprint 8</a:t>
          </a:r>
        </a:p>
      </dgm:t>
    </dgm:pt>
    <dgm:pt modelId="{9ED83007-0B4A-EC41-ADF3-7851CDA63046}" type="parTrans" cxnId="{1CA19279-CEAD-8949-B6D3-D671EB11CF7A}">
      <dgm:prSet/>
      <dgm:spPr/>
      <dgm:t>
        <a:bodyPr/>
        <a:lstStyle/>
        <a:p>
          <a:endParaRPr lang="en-US"/>
        </a:p>
      </dgm:t>
    </dgm:pt>
    <dgm:pt modelId="{CE7B9257-8B9F-B446-A078-F62C7EDCAD2B}" type="sibTrans" cxnId="{1CA19279-CEAD-8949-B6D3-D671EB11CF7A}">
      <dgm:prSet/>
      <dgm:spPr/>
      <dgm:t>
        <a:bodyPr/>
        <a:lstStyle/>
        <a:p>
          <a:endParaRPr lang="en-US"/>
        </a:p>
      </dgm:t>
    </dgm:pt>
    <dgm:pt modelId="{EC4BA886-BF11-D444-9903-7C58F81A79BB}">
      <dgm:prSet custT="1"/>
      <dgm:spPr/>
      <dgm:t>
        <a:bodyPr/>
        <a:lstStyle/>
        <a:p>
          <a:pPr>
            <a:lnSpc>
              <a:spcPct val="100000"/>
            </a:lnSpc>
            <a:defRPr b="1"/>
          </a:pPr>
          <a:r>
            <a:rPr lang="en-US" sz="1300">
              <a:solidFill>
                <a:schemeClr val="bg1"/>
              </a:solidFill>
            </a:rPr>
            <a:t>Retrospectives</a:t>
          </a:r>
        </a:p>
      </dgm:t>
    </dgm:pt>
    <dgm:pt modelId="{DF68723E-E067-DC49-AE77-CB8EFC52D187}" type="parTrans" cxnId="{98EE51BA-A1C5-A940-81B8-FD59281B03A4}">
      <dgm:prSet/>
      <dgm:spPr/>
      <dgm:t>
        <a:bodyPr/>
        <a:lstStyle/>
        <a:p>
          <a:endParaRPr lang="en-US"/>
        </a:p>
      </dgm:t>
    </dgm:pt>
    <dgm:pt modelId="{52416DAD-FDCC-A242-89B2-F3E3399873DC}" type="sibTrans" cxnId="{98EE51BA-A1C5-A940-81B8-FD59281B03A4}">
      <dgm:prSet/>
      <dgm:spPr/>
      <dgm:t>
        <a:bodyPr/>
        <a:lstStyle/>
        <a:p>
          <a:endParaRPr lang="en-US"/>
        </a:p>
      </dgm:t>
    </dgm:pt>
    <dgm:pt modelId="{7F33A0F5-E748-F544-B587-A27A65FC684D}">
      <dgm:prSet/>
      <dgm:spPr/>
      <dgm:t>
        <a:bodyPr/>
        <a:lstStyle/>
        <a:p>
          <a:pPr>
            <a:lnSpc>
              <a:spcPct val="100000"/>
            </a:lnSpc>
            <a:defRPr b="1"/>
          </a:pPr>
          <a:r>
            <a:rPr lang="en-US">
              <a:solidFill>
                <a:schemeClr val="bg1"/>
              </a:solidFill>
            </a:rPr>
            <a:t>Conclusion</a:t>
          </a:r>
        </a:p>
      </dgm:t>
    </dgm:pt>
    <dgm:pt modelId="{34E96C4E-1CD5-1843-81A3-00C924A74B46}" type="parTrans" cxnId="{AB5421A8-F6F2-B048-B81C-B6217DA558C8}">
      <dgm:prSet/>
      <dgm:spPr/>
      <dgm:t>
        <a:bodyPr/>
        <a:lstStyle/>
        <a:p>
          <a:endParaRPr lang="en-US"/>
        </a:p>
      </dgm:t>
    </dgm:pt>
    <dgm:pt modelId="{09A055D8-4F51-D748-A698-6E3CA7F9FD82}" type="sibTrans" cxnId="{AB5421A8-F6F2-B048-B81C-B6217DA558C8}">
      <dgm:prSet/>
      <dgm:spPr/>
      <dgm:t>
        <a:bodyPr/>
        <a:lstStyle/>
        <a:p>
          <a:endParaRPr lang="en-US"/>
        </a:p>
      </dgm:t>
    </dgm:pt>
    <dgm:pt modelId="{0C2FFDDA-FBD3-B843-B290-78C0D9FDD90E}">
      <dgm:prSet/>
      <dgm:spPr/>
      <dgm:t>
        <a:bodyPr/>
        <a:lstStyle/>
        <a:p>
          <a:pPr>
            <a:lnSpc>
              <a:spcPct val="100000"/>
            </a:lnSpc>
          </a:pPr>
          <a:r>
            <a:rPr lang="en-US">
              <a:solidFill>
                <a:schemeClr val="bg1"/>
              </a:solidFill>
            </a:rPr>
            <a:t>Statistics</a:t>
          </a:r>
        </a:p>
      </dgm:t>
    </dgm:pt>
    <dgm:pt modelId="{0448B192-03AE-2F4E-BBB2-14FA7C8CCFAC}" type="parTrans" cxnId="{A0808FED-91CE-5A4B-9CCB-5948EA946443}">
      <dgm:prSet/>
      <dgm:spPr/>
      <dgm:t>
        <a:bodyPr/>
        <a:lstStyle/>
        <a:p>
          <a:endParaRPr lang="en-US"/>
        </a:p>
      </dgm:t>
    </dgm:pt>
    <dgm:pt modelId="{A378452C-788B-1D46-B4D2-55CE5EE598AE}" type="sibTrans" cxnId="{A0808FED-91CE-5A4B-9CCB-5948EA946443}">
      <dgm:prSet/>
      <dgm:spPr/>
      <dgm:t>
        <a:bodyPr/>
        <a:lstStyle/>
        <a:p>
          <a:endParaRPr lang="en-US"/>
        </a:p>
      </dgm:t>
    </dgm:pt>
    <dgm:pt modelId="{3778BCA4-70C9-CB4E-9323-CEB9E9AFB586}">
      <dgm:prSet/>
      <dgm:spPr/>
      <dgm:t>
        <a:bodyPr/>
        <a:lstStyle/>
        <a:p>
          <a:pPr>
            <a:lnSpc>
              <a:spcPct val="100000"/>
            </a:lnSpc>
          </a:pPr>
          <a:r>
            <a:rPr lang="en-US">
              <a:solidFill>
                <a:schemeClr val="bg1"/>
              </a:solidFill>
            </a:rPr>
            <a:t>Statistics</a:t>
          </a:r>
        </a:p>
      </dgm:t>
    </dgm:pt>
    <dgm:pt modelId="{73427F02-1B27-6F4A-9407-24FB56796C17}" type="parTrans" cxnId="{09F161C5-2D9B-0F40-9AC5-D499C4E288BB}">
      <dgm:prSet/>
      <dgm:spPr/>
      <dgm:t>
        <a:bodyPr/>
        <a:lstStyle/>
        <a:p>
          <a:endParaRPr lang="en-US"/>
        </a:p>
      </dgm:t>
    </dgm:pt>
    <dgm:pt modelId="{86DF105D-D040-9448-8308-C90E66C3D3BF}" type="sibTrans" cxnId="{09F161C5-2D9B-0F40-9AC5-D499C4E288BB}">
      <dgm:prSet/>
      <dgm:spPr/>
      <dgm:t>
        <a:bodyPr/>
        <a:lstStyle/>
        <a:p>
          <a:endParaRPr lang="en-US"/>
        </a:p>
      </dgm:t>
    </dgm:pt>
    <dgm:pt modelId="{91D37835-28A2-524F-ABFA-F738AD75441B}">
      <dgm:prSet/>
      <dgm:spPr/>
      <dgm:t>
        <a:bodyPr/>
        <a:lstStyle/>
        <a:p>
          <a:pPr>
            <a:lnSpc>
              <a:spcPct val="100000"/>
            </a:lnSpc>
          </a:pPr>
          <a:r>
            <a:rPr lang="en-US">
              <a:solidFill>
                <a:schemeClr val="bg1"/>
              </a:solidFill>
            </a:rPr>
            <a:t>Artifacts</a:t>
          </a:r>
        </a:p>
      </dgm:t>
    </dgm:pt>
    <dgm:pt modelId="{C4CE35A6-562E-5B45-BB4C-FA35AB614EB4}" type="parTrans" cxnId="{9639E627-DD81-404F-8441-DEC8A022923B}">
      <dgm:prSet/>
      <dgm:spPr/>
      <dgm:t>
        <a:bodyPr/>
        <a:lstStyle/>
        <a:p>
          <a:endParaRPr lang="en-US"/>
        </a:p>
      </dgm:t>
    </dgm:pt>
    <dgm:pt modelId="{0F1D6537-8EF8-2F42-AB1D-4718A451D37F}" type="sibTrans" cxnId="{9639E627-DD81-404F-8441-DEC8A022923B}">
      <dgm:prSet/>
      <dgm:spPr/>
      <dgm:t>
        <a:bodyPr/>
        <a:lstStyle/>
        <a:p>
          <a:endParaRPr lang="en-US"/>
        </a:p>
      </dgm:t>
    </dgm:pt>
    <dgm:pt modelId="{B5F0FD04-648A-AE4A-8BD1-524BC38AA632}">
      <dgm:prSet/>
      <dgm:spPr/>
      <dgm:t>
        <a:bodyPr/>
        <a:lstStyle/>
        <a:p>
          <a:pPr>
            <a:lnSpc>
              <a:spcPct val="100000"/>
            </a:lnSpc>
          </a:pPr>
          <a:r>
            <a:rPr lang="en-US">
              <a:solidFill>
                <a:schemeClr val="bg1"/>
              </a:solidFill>
            </a:rPr>
            <a:t>Test Cases</a:t>
          </a:r>
        </a:p>
      </dgm:t>
    </dgm:pt>
    <dgm:pt modelId="{11082131-BA2A-F94A-A39A-94F3D1F6B8D6}" type="parTrans" cxnId="{05884AE0-A2BC-EB4A-9EED-21E371B887CF}">
      <dgm:prSet/>
      <dgm:spPr/>
      <dgm:t>
        <a:bodyPr/>
        <a:lstStyle/>
        <a:p>
          <a:endParaRPr lang="en-US"/>
        </a:p>
      </dgm:t>
    </dgm:pt>
    <dgm:pt modelId="{FF258438-9917-AA43-A6C1-95EC461D1766}" type="sibTrans" cxnId="{05884AE0-A2BC-EB4A-9EED-21E371B887CF}">
      <dgm:prSet/>
      <dgm:spPr/>
      <dgm:t>
        <a:bodyPr/>
        <a:lstStyle/>
        <a:p>
          <a:endParaRPr lang="en-US"/>
        </a:p>
      </dgm:t>
    </dgm:pt>
    <dgm:pt modelId="{D3D96E73-E1B4-CE49-85C9-0CBB37230165}">
      <dgm:prSet/>
      <dgm:spPr/>
      <dgm:t>
        <a:bodyPr/>
        <a:lstStyle/>
        <a:p>
          <a:pPr>
            <a:lnSpc>
              <a:spcPct val="100000"/>
            </a:lnSpc>
          </a:pPr>
          <a:r>
            <a:rPr lang="en-US">
              <a:solidFill>
                <a:schemeClr val="bg1"/>
              </a:solidFill>
            </a:rPr>
            <a:t>Burndown Chart</a:t>
          </a:r>
        </a:p>
      </dgm:t>
    </dgm:pt>
    <dgm:pt modelId="{EA372B6D-F2A2-5E4B-A98B-5CF9F0D6A812}" type="parTrans" cxnId="{1940F803-164F-6B4D-9321-17BD0F96186E}">
      <dgm:prSet/>
      <dgm:spPr/>
      <dgm:t>
        <a:bodyPr/>
        <a:lstStyle/>
        <a:p>
          <a:endParaRPr lang="en-US"/>
        </a:p>
      </dgm:t>
    </dgm:pt>
    <dgm:pt modelId="{7C5DB8EE-F60B-174C-8AD7-65825D41FA55}" type="sibTrans" cxnId="{1940F803-164F-6B4D-9321-17BD0F96186E}">
      <dgm:prSet/>
      <dgm:spPr/>
      <dgm:t>
        <a:bodyPr/>
        <a:lstStyle/>
        <a:p>
          <a:endParaRPr lang="en-US"/>
        </a:p>
      </dgm:t>
    </dgm:pt>
    <dgm:pt modelId="{8D8D3B4A-5190-CB49-A86E-BFE20FDCDA0F}">
      <dgm:prSet/>
      <dgm:spPr/>
      <dgm:t>
        <a:bodyPr/>
        <a:lstStyle/>
        <a:p>
          <a:pPr>
            <a:lnSpc>
              <a:spcPct val="100000"/>
            </a:lnSpc>
          </a:pPr>
          <a:r>
            <a:rPr lang="en-US">
              <a:solidFill>
                <a:schemeClr val="bg1"/>
              </a:solidFill>
            </a:rPr>
            <a:t>Deliverables</a:t>
          </a:r>
        </a:p>
      </dgm:t>
    </dgm:pt>
    <dgm:pt modelId="{4CC409DA-4EBA-7144-B205-95BCD00D0945}" type="parTrans" cxnId="{A14C0B66-12A5-6F41-AEFF-E63BD96EFF3E}">
      <dgm:prSet/>
      <dgm:spPr/>
      <dgm:t>
        <a:bodyPr/>
        <a:lstStyle/>
        <a:p>
          <a:endParaRPr lang="en-US"/>
        </a:p>
      </dgm:t>
    </dgm:pt>
    <dgm:pt modelId="{D3749F65-99CF-AC49-AA3A-07F5CD12B4CB}" type="sibTrans" cxnId="{A14C0B66-12A5-6F41-AEFF-E63BD96EFF3E}">
      <dgm:prSet/>
      <dgm:spPr/>
      <dgm:t>
        <a:bodyPr/>
        <a:lstStyle/>
        <a:p>
          <a:endParaRPr lang="en-US"/>
        </a:p>
      </dgm:t>
    </dgm:pt>
    <dgm:pt modelId="{AF8DC209-F0B1-004D-9815-5ABFAD997329}">
      <dgm:prSet/>
      <dgm:spPr/>
      <dgm:t>
        <a:bodyPr/>
        <a:lstStyle/>
        <a:p>
          <a:pPr>
            <a:lnSpc>
              <a:spcPct val="100000"/>
            </a:lnSpc>
          </a:pPr>
          <a:r>
            <a:rPr lang="en-US">
              <a:solidFill>
                <a:schemeClr val="bg1"/>
              </a:solidFill>
            </a:rPr>
            <a:t>Artifacts</a:t>
          </a:r>
        </a:p>
      </dgm:t>
    </dgm:pt>
    <dgm:pt modelId="{9027DE43-1EAD-0242-9DA9-D0E9E62E0EC9}" type="parTrans" cxnId="{BE000BBE-0A5E-EB4E-BB9D-D0ED83540F45}">
      <dgm:prSet/>
      <dgm:spPr/>
      <dgm:t>
        <a:bodyPr/>
        <a:lstStyle/>
        <a:p>
          <a:endParaRPr lang="en-US"/>
        </a:p>
      </dgm:t>
    </dgm:pt>
    <dgm:pt modelId="{FE0DEFC4-3F72-A146-B0A0-0DEF28BE9D29}" type="sibTrans" cxnId="{BE000BBE-0A5E-EB4E-BB9D-D0ED83540F45}">
      <dgm:prSet/>
      <dgm:spPr/>
      <dgm:t>
        <a:bodyPr/>
        <a:lstStyle/>
        <a:p>
          <a:endParaRPr lang="en-US"/>
        </a:p>
      </dgm:t>
    </dgm:pt>
    <dgm:pt modelId="{FB3CF4D1-7762-7143-98E6-678BD298130E}">
      <dgm:prSet/>
      <dgm:spPr/>
      <dgm:t>
        <a:bodyPr/>
        <a:lstStyle/>
        <a:p>
          <a:pPr>
            <a:lnSpc>
              <a:spcPct val="100000"/>
            </a:lnSpc>
          </a:pPr>
          <a:r>
            <a:rPr lang="en-US">
              <a:solidFill>
                <a:schemeClr val="bg1"/>
              </a:solidFill>
            </a:rPr>
            <a:t>Burndown Charts</a:t>
          </a:r>
        </a:p>
      </dgm:t>
    </dgm:pt>
    <dgm:pt modelId="{A3B4694F-C10B-5147-828D-21BAD3319354}" type="parTrans" cxnId="{7FBFA6F7-7CC1-A641-8045-86CFDA7B6F73}">
      <dgm:prSet/>
      <dgm:spPr/>
      <dgm:t>
        <a:bodyPr/>
        <a:lstStyle/>
        <a:p>
          <a:endParaRPr lang="en-US"/>
        </a:p>
      </dgm:t>
    </dgm:pt>
    <dgm:pt modelId="{1654E06F-503B-BE42-A711-2AFBD00C8C9A}" type="sibTrans" cxnId="{7FBFA6F7-7CC1-A641-8045-86CFDA7B6F73}">
      <dgm:prSet/>
      <dgm:spPr/>
      <dgm:t>
        <a:bodyPr/>
        <a:lstStyle/>
        <a:p>
          <a:endParaRPr lang="en-US"/>
        </a:p>
      </dgm:t>
    </dgm:pt>
    <dgm:pt modelId="{139D8CE2-3986-BE4F-9DE2-D5320398A99B}">
      <dgm:prSet/>
      <dgm:spPr/>
      <dgm:t>
        <a:bodyPr/>
        <a:lstStyle/>
        <a:p>
          <a:pPr>
            <a:lnSpc>
              <a:spcPct val="100000"/>
            </a:lnSpc>
          </a:pPr>
          <a:r>
            <a:rPr lang="en-US">
              <a:solidFill>
                <a:schemeClr val="bg1"/>
              </a:solidFill>
            </a:rPr>
            <a:t>Deliverables</a:t>
          </a:r>
        </a:p>
      </dgm:t>
    </dgm:pt>
    <dgm:pt modelId="{289403A0-4FFA-5C47-9910-8C4914805032}" type="parTrans" cxnId="{A6F75B7C-F677-8444-9BAD-496ED7D5911D}">
      <dgm:prSet/>
      <dgm:spPr/>
      <dgm:t>
        <a:bodyPr/>
        <a:lstStyle/>
        <a:p>
          <a:endParaRPr lang="en-US"/>
        </a:p>
      </dgm:t>
    </dgm:pt>
    <dgm:pt modelId="{E9716000-0B89-2A4C-82F1-988618348724}" type="sibTrans" cxnId="{A6F75B7C-F677-8444-9BAD-496ED7D5911D}">
      <dgm:prSet/>
      <dgm:spPr/>
      <dgm:t>
        <a:bodyPr/>
        <a:lstStyle/>
        <a:p>
          <a:endParaRPr lang="en-US"/>
        </a:p>
      </dgm:t>
    </dgm:pt>
    <dgm:pt modelId="{C1397A2B-D855-4B4E-8F90-BF5C43FA3433}">
      <dgm:prSet/>
      <dgm:spPr/>
      <dgm:t>
        <a:bodyPr/>
        <a:lstStyle/>
        <a:p>
          <a:pPr>
            <a:lnSpc>
              <a:spcPct val="100000"/>
            </a:lnSpc>
            <a:defRPr b="1"/>
          </a:pPr>
          <a:r>
            <a:rPr lang="en-US">
              <a:solidFill>
                <a:schemeClr val="bg1"/>
              </a:solidFill>
            </a:rPr>
            <a:t>GitHub Wiki</a:t>
          </a:r>
        </a:p>
      </dgm:t>
    </dgm:pt>
    <dgm:pt modelId="{40FA2ECB-A872-044D-9F31-CD29100CA2F1}" type="parTrans" cxnId="{2E14FA17-992A-4C43-A9B9-F67B6182C6F9}">
      <dgm:prSet/>
      <dgm:spPr/>
      <dgm:t>
        <a:bodyPr/>
        <a:lstStyle/>
        <a:p>
          <a:endParaRPr lang="en-US"/>
        </a:p>
      </dgm:t>
    </dgm:pt>
    <dgm:pt modelId="{DF6AFB26-5ABE-8B41-A196-707EB2290464}" type="sibTrans" cxnId="{2E14FA17-992A-4C43-A9B9-F67B6182C6F9}">
      <dgm:prSet/>
      <dgm:spPr/>
      <dgm:t>
        <a:bodyPr/>
        <a:lstStyle/>
        <a:p>
          <a:endParaRPr lang="en-US"/>
        </a:p>
      </dgm:t>
    </dgm:pt>
    <dgm:pt modelId="{DEABA111-26FD-2A4B-A351-4B4A7EFADB58}">
      <dgm:prSet/>
      <dgm:spPr/>
      <dgm:t>
        <a:bodyPr/>
        <a:lstStyle/>
        <a:p>
          <a:pPr>
            <a:lnSpc>
              <a:spcPct val="100000"/>
            </a:lnSpc>
            <a:defRPr b="1"/>
          </a:pPr>
          <a:r>
            <a:rPr lang="en-US">
              <a:solidFill>
                <a:schemeClr val="bg1"/>
              </a:solidFill>
            </a:rPr>
            <a:t>Design Architecture</a:t>
          </a:r>
        </a:p>
      </dgm:t>
    </dgm:pt>
    <dgm:pt modelId="{3D7C22DA-ED16-3A4B-8C2D-F06902F8B6BE}" type="parTrans" cxnId="{083E2619-0E32-D146-B8BA-FBE5E74583C6}">
      <dgm:prSet/>
      <dgm:spPr/>
      <dgm:t>
        <a:bodyPr/>
        <a:lstStyle/>
        <a:p>
          <a:endParaRPr lang="en-US"/>
        </a:p>
      </dgm:t>
    </dgm:pt>
    <dgm:pt modelId="{14EFF1C0-01EA-BF4F-8040-62AFC77E1C8C}" type="sibTrans" cxnId="{083E2619-0E32-D146-B8BA-FBE5E74583C6}">
      <dgm:prSet/>
      <dgm:spPr/>
      <dgm:t>
        <a:bodyPr/>
        <a:lstStyle/>
        <a:p>
          <a:endParaRPr lang="en-US"/>
        </a:p>
      </dgm:t>
    </dgm:pt>
    <dgm:pt modelId="{8E45CE03-702D-2F4C-B479-2174F59B7985}">
      <dgm:prSet/>
      <dgm:spPr/>
      <dgm:t>
        <a:bodyPr/>
        <a:lstStyle/>
        <a:p>
          <a:pPr>
            <a:lnSpc>
              <a:spcPct val="100000"/>
            </a:lnSpc>
          </a:pPr>
          <a:r>
            <a:rPr lang="en-US">
              <a:solidFill>
                <a:schemeClr val="bg1"/>
              </a:solidFill>
            </a:rPr>
            <a:t>Front-end Technologies</a:t>
          </a:r>
        </a:p>
      </dgm:t>
    </dgm:pt>
    <dgm:pt modelId="{62534333-C45E-0E4B-BABE-F2BF071A9A71}" type="parTrans" cxnId="{94AB183C-E82E-9544-BC0E-6282434A6FFD}">
      <dgm:prSet/>
      <dgm:spPr/>
      <dgm:t>
        <a:bodyPr/>
        <a:lstStyle/>
        <a:p>
          <a:endParaRPr lang="en-US"/>
        </a:p>
      </dgm:t>
    </dgm:pt>
    <dgm:pt modelId="{4C62F65E-B387-754D-9527-60B7AA380984}" type="sibTrans" cxnId="{94AB183C-E82E-9544-BC0E-6282434A6FFD}">
      <dgm:prSet/>
      <dgm:spPr/>
      <dgm:t>
        <a:bodyPr/>
        <a:lstStyle/>
        <a:p>
          <a:endParaRPr lang="en-US"/>
        </a:p>
      </dgm:t>
    </dgm:pt>
    <dgm:pt modelId="{BFBFBF88-F619-9E43-954A-FB8FDC6FBED6}">
      <dgm:prSet/>
      <dgm:spPr/>
      <dgm:t>
        <a:bodyPr/>
        <a:lstStyle/>
        <a:p>
          <a:pPr>
            <a:lnSpc>
              <a:spcPct val="100000"/>
            </a:lnSpc>
          </a:pPr>
          <a:r>
            <a:rPr lang="en-US">
              <a:solidFill>
                <a:schemeClr val="bg1"/>
              </a:solidFill>
            </a:rPr>
            <a:t>Back-end Technologies</a:t>
          </a:r>
        </a:p>
      </dgm:t>
    </dgm:pt>
    <dgm:pt modelId="{6640F995-D5F9-BD45-8FDE-5DB4B18E222F}" type="parTrans" cxnId="{CB986A48-A6C2-9D4F-978E-F3F7F9351DB5}">
      <dgm:prSet/>
      <dgm:spPr/>
      <dgm:t>
        <a:bodyPr/>
        <a:lstStyle/>
        <a:p>
          <a:endParaRPr lang="en-US"/>
        </a:p>
      </dgm:t>
    </dgm:pt>
    <dgm:pt modelId="{6406908D-EA42-4249-A491-C63E533EAECD}" type="sibTrans" cxnId="{CB986A48-A6C2-9D4F-978E-F3F7F9351DB5}">
      <dgm:prSet/>
      <dgm:spPr/>
      <dgm:t>
        <a:bodyPr/>
        <a:lstStyle/>
        <a:p>
          <a:endParaRPr lang="en-US"/>
        </a:p>
      </dgm:t>
    </dgm:pt>
    <dgm:pt modelId="{3CA2DF37-18E7-0241-A68E-A53E88DB0897}">
      <dgm:prSet/>
      <dgm:spPr/>
      <dgm:t>
        <a:bodyPr/>
        <a:lstStyle/>
        <a:p>
          <a:pPr>
            <a:lnSpc>
              <a:spcPct val="100000"/>
            </a:lnSpc>
          </a:pPr>
          <a:r>
            <a:rPr lang="en-US">
              <a:solidFill>
                <a:schemeClr val="bg1"/>
              </a:solidFill>
            </a:rPr>
            <a:t>AWS Services</a:t>
          </a:r>
        </a:p>
      </dgm:t>
    </dgm:pt>
    <dgm:pt modelId="{0B0CE687-D228-B740-A0B8-35928F207FAE}" type="parTrans" cxnId="{B470BE11-043A-F647-B482-688F225D429F}">
      <dgm:prSet/>
      <dgm:spPr/>
      <dgm:t>
        <a:bodyPr/>
        <a:lstStyle/>
        <a:p>
          <a:endParaRPr lang="en-US"/>
        </a:p>
      </dgm:t>
    </dgm:pt>
    <dgm:pt modelId="{58D5DCB2-3FC4-7545-9954-36D5D722B16C}" type="sibTrans" cxnId="{B470BE11-043A-F647-B482-688F225D429F}">
      <dgm:prSet/>
      <dgm:spPr/>
      <dgm:t>
        <a:bodyPr/>
        <a:lstStyle/>
        <a:p>
          <a:endParaRPr lang="en-US"/>
        </a:p>
      </dgm:t>
    </dgm:pt>
    <dgm:pt modelId="{7F58A33D-A0C7-4327-8102-5EFCB84C6438}" type="pres">
      <dgm:prSet presAssocID="{75FD27F1-37B5-435F-A2B1-8E9BAC16E190}" presName="root" presStyleCnt="0">
        <dgm:presLayoutVars>
          <dgm:dir/>
          <dgm:resizeHandles val="exact"/>
        </dgm:presLayoutVars>
      </dgm:prSet>
      <dgm:spPr/>
    </dgm:pt>
    <dgm:pt modelId="{3D375C2C-2E94-A04C-B193-0D3B3D5019C3}" type="pres">
      <dgm:prSet presAssocID="{BBB2C1AD-6FC4-DC46-BDEA-508A3F1EDDB4}" presName="compNode" presStyleCnt="0"/>
      <dgm:spPr/>
    </dgm:pt>
    <dgm:pt modelId="{2E571E74-B3C7-E946-B7C5-89F840582797}" type="pres">
      <dgm:prSet presAssocID="{BBB2C1AD-6FC4-DC46-BDEA-508A3F1EDDB4}" presName="iconRect" presStyleLbl="node1" presStyleIdx="0" presStyleCnt="8"/>
      <dgm:spPr>
        <a:blipFill>
          <a:blip xmlns:r="http://schemas.openxmlformats.org/officeDocument/2006/relationships" r:embed="rId1" cstate="hqprint">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dgm:spPr>
    </dgm:pt>
    <dgm:pt modelId="{1AB94DF5-2CAD-9243-9787-7BC660911FFD}" type="pres">
      <dgm:prSet presAssocID="{BBB2C1AD-6FC4-DC46-BDEA-508A3F1EDDB4}" presName="iconSpace" presStyleCnt="0"/>
      <dgm:spPr/>
    </dgm:pt>
    <dgm:pt modelId="{E6B765FD-62A7-1D49-AA63-893C81DF425A}" type="pres">
      <dgm:prSet presAssocID="{BBB2C1AD-6FC4-DC46-BDEA-508A3F1EDDB4}" presName="parTx" presStyleLbl="revTx" presStyleIdx="0" presStyleCnt="16">
        <dgm:presLayoutVars>
          <dgm:chMax val="0"/>
          <dgm:chPref val="0"/>
        </dgm:presLayoutVars>
      </dgm:prSet>
      <dgm:spPr/>
    </dgm:pt>
    <dgm:pt modelId="{30DDE257-B388-1F46-A399-4CC59517A09D}" type="pres">
      <dgm:prSet presAssocID="{BBB2C1AD-6FC4-DC46-BDEA-508A3F1EDDB4}" presName="txSpace" presStyleCnt="0"/>
      <dgm:spPr/>
    </dgm:pt>
    <dgm:pt modelId="{52D71B3D-684C-F940-85F9-4DC122E90022}" type="pres">
      <dgm:prSet presAssocID="{BBB2C1AD-6FC4-DC46-BDEA-508A3F1EDDB4}" presName="desTx" presStyleLbl="revTx" presStyleIdx="1" presStyleCnt="16">
        <dgm:presLayoutVars/>
      </dgm:prSet>
      <dgm:spPr/>
    </dgm:pt>
    <dgm:pt modelId="{DA8C50B8-C9F2-8643-B97C-A1E79F59A6D9}" type="pres">
      <dgm:prSet presAssocID="{56ED3162-C635-4A4B-9076-315231A8F89B}" presName="sibTrans" presStyleCnt="0"/>
      <dgm:spPr/>
    </dgm:pt>
    <dgm:pt modelId="{F8DFA432-287C-1C4B-8E96-D0447888C40F}" type="pres">
      <dgm:prSet presAssocID="{D8901A08-03E4-2449-A154-13328ED9EFA9}" presName="compNode" presStyleCnt="0"/>
      <dgm:spPr/>
    </dgm:pt>
    <dgm:pt modelId="{C221554C-4037-8B42-8EDA-FE9F8BA20315}" type="pres">
      <dgm:prSet presAssocID="{D8901A08-03E4-2449-A154-13328ED9EFA9}" presName="iconRect" presStyleLbl="node1" presStyleIdx="1" presStyleCnt="8"/>
      <dgm:spPr>
        <a:blipFill>
          <a:blip xmlns:r="http://schemas.openxmlformats.org/officeDocument/2006/relationships" r:embed="rId3" cstate="hqprint">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a:ext>
            </a:extLst>
          </a:blip>
          <a:srcRect/>
          <a:stretch>
            <a:fillRect/>
          </a:stretch>
        </a:blipFill>
      </dgm:spPr>
    </dgm:pt>
    <dgm:pt modelId="{25AE78D7-A035-DD40-957F-887669311602}" type="pres">
      <dgm:prSet presAssocID="{D8901A08-03E4-2449-A154-13328ED9EFA9}" presName="iconSpace" presStyleCnt="0"/>
      <dgm:spPr/>
    </dgm:pt>
    <dgm:pt modelId="{0F787F3C-9BDF-A84C-96D0-F9EF99646136}" type="pres">
      <dgm:prSet presAssocID="{D8901A08-03E4-2449-A154-13328ED9EFA9}" presName="parTx" presStyleLbl="revTx" presStyleIdx="2" presStyleCnt="16">
        <dgm:presLayoutVars>
          <dgm:chMax val="0"/>
          <dgm:chPref val="0"/>
        </dgm:presLayoutVars>
      </dgm:prSet>
      <dgm:spPr/>
    </dgm:pt>
    <dgm:pt modelId="{1F1B780F-B2E3-574E-9156-CC677D61D0EF}" type="pres">
      <dgm:prSet presAssocID="{D8901A08-03E4-2449-A154-13328ED9EFA9}" presName="txSpace" presStyleCnt="0"/>
      <dgm:spPr/>
    </dgm:pt>
    <dgm:pt modelId="{F7CEE189-8D90-924B-8280-6E06C1350863}" type="pres">
      <dgm:prSet presAssocID="{D8901A08-03E4-2449-A154-13328ED9EFA9}" presName="desTx" presStyleLbl="revTx" presStyleIdx="3" presStyleCnt="16">
        <dgm:presLayoutVars/>
      </dgm:prSet>
      <dgm:spPr/>
    </dgm:pt>
    <dgm:pt modelId="{A4FAF90A-7610-5441-9D0F-DCF4B9B23ACB}" type="pres">
      <dgm:prSet presAssocID="{F39D414C-DEB2-DE47-A9D0-5C0FC3B895A4}" presName="sibTrans" presStyleCnt="0"/>
      <dgm:spPr/>
    </dgm:pt>
    <dgm:pt modelId="{F9912F11-9F39-8F48-9CC2-02F0C37B4A8C}" type="pres">
      <dgm:prSet presAssocID="{DEABA111-26FD-2A4B-A351-4B4A7EFADB58}" presName="compNode" presStyleCnt="0"/>
      <dgm:spPr/>
    </dgm:pt>
    <dgm:pt modelId="{75CB00E6-D661-5B41-8908-037E15C0B1F3}" type="pres">
      <dgm:prSet presAssocID="{DEABA111-26FD-2A4B-A351-4B4A7EFADB58}" presName="iconRect" presStyleLbl="node1" presStyleIdx="2" presStyleCnt="8"/>
      <dgm:spPr>
        <a:blipFill>
          <a:blip xmlns:r="http://schemas.openxmlformats.org/officeDocument/2006/relationships" r:embed="rId4" cstate="hqprint">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a:ext>
            </a:extLst>
          </a:blip>
          <a:srcRect/>
          <a:stretch>
            <a:fillRect/>
          </a:stretch>
        </a:blipFill>
      </dgm:spPr>
    </dgm:pt>
    <dgm:pt modelId="{509989DF-D05B-3B42-9F00-672D3E87EDE1}" type="pres">
      <dgm:prSet presAssocID="{DEABA111-26FD-2A4B-A351-4B4A7EFADB58}" presName="iconSpace" presStyleCnt="0"/>
      <dgm:spPr/>
    </dgm:pt>
    <dgm:pt modelId="{EED2C816-7A8C-4F4E-9BA5-E49F0FB7B1A2}" type="pres">
      <dgm:prSet presAssocID="{DEABA111-26FD-2A4B-A351-4B4A7EFADB58}" presName="parTx" presStyleLbl="revTx" presStyleIdx="4" presStyleCnt="16">
        <dgm:presLayoutVars>
          <dgm:chMax val="0"/>
          <dgm:chPref val="0"/>
        </dgm:presLayoutVars>
      </dgm:prSet>
      <dgm:spPr/>
    </dgm:pt>
    <dgm:pt modelId="{F7B4715A-301B-F84B-B088-C42EF754B650}" type="pres">
      <dgm:prSet presAssocID="{DEABA111-26FD-2A4B-A351-4B4A7EFADB58}" presName="txSpace" presStyleCnt="0"/>
      <dgm:spPr/>
    </dgm:pt>
    <dgm:pt modelId="{FEEB0042-8705-0242-B238-CBC68A18BF06}" type="pres">
      <dgm:prSet presAssocID="{DEABA111-26FD-2A4B-A351-4B4A7EFADB58}" presName="desTx" presStyleLbl="revTx" presStyleIdx="5" presStyleCnt="16">
        <dgm:presLayoutVars/>
      </dgm:prSet>
      <dgm:spPr/>
    </dgm:pt>
    <dgm:pt modelId="{D8C9312D-5DB8-E44C-89D2-EA4FDC0D146F}" type="pres">
      <dgm:prSet presAssocID="{14EFF1C0-01EA-BF4F-8040-62AFC77E1C8C}" presName="sibTrans" presStyleCnt="0"/>
      <dgm:spPr/>
    </dgm:pt>
    <dgm:pt modelId="{6D08C5C1-28D1-C34D-BD63-3375807BB9D7}" type="pres">
      <dgm:prSet presAssocID="{2425E691-8CFB-1F48-BA84-2E30200B39A7}" presName="compNode" presStyleCnt="0"/>
      <dgm:spPr/>
    </dgm:pt>
    <dgm:pt modelId="{8FE69060-23D6-BB44-9026-4C9A149BD180}" type="pres">
      <dgm:prSet presAssocID="{2425E691-8CFB-1F48-BA84-2E30200B39A7}" presName="iconRect" presStyleLbl="node1" presStyleIdx="3" presStyleCnt="8"/>
      <dgm:spPr>
        <a:blipFill>
          <a:blip xmlns:r="http://schemas.openxmlformats.org/officeDocument/2006/relationships" r:embed="rId5" cstate="hqprint">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dgm:spPr>
    </dgm:pt>
    <dgm:pt modelId="{C73901B7-8FAC-E340-8F1C-AA3BBA1E9F42}" type="pres">
      <dgm:prSet presAssocID="{2425E691-8CFB-1F48-BA84-2E30200B39A7}" presName="iconSpace" presStyleCnt="0"/>
      <dgm:spPr/>
    </dgm:pt>
    <dgm:pt modelId="{25D7E024-255E-B84A-8E9B-DA84DEF16F52}" type="pres">
      <dgm:prSet presAssocID="{2425E691-8CFB-1F48-BA84-2E30200B39A7}" presName="parTx" presStyleLbl="revTx" presStyleIdx="6" presStyleCnt="16">
        <dgm:presLayoutVars>
          <dgm:chMax val="0"/>
          <dgm:chPref val="0"/>
        </dgm:presLayoutVars>
      </dgm:prSet>
      <dgm:spPr/>
    </dgm:pt>
    <dgm:pt modelId="{781553D8-90DF-A24A-A91D-2D23C37E05B1}" type="pres">
      <dgm:prSet presAssocID="{2425E691-8CFB-1F48-BA84-2E30200B39A7}" presName="txSpace" presStyleCnt="0"/>
      <dgm:spPr/>
    </dgm:pt>
    <dgm:pt modelId="{19AB70A0-2C2A-904B-8471-5F264B8B1A21}" type="pres">
      <dgm:prSet presAssocID="{2425E691-8CFB-1F48-BA84-2E30200B39A7}" presName="desTx" presStyleLbl="revTx" presStyleIdx="7" presStyleCnt="16">
        <dgm:presLayoutVars/>
      </dgm:prSet>
      <dgm:spPr/>
    </dgm:pt>
    <dgm:pt modelId="{97D1ECF4-DC0B-D940-B268-36ACF65CF612}" type="pres">
      <dgm:prSet presAssocID="{AF6C0431-1267-2347-B45F-6D1D00026190}" presName="sibTrans" presStyleCnt="0"/>
      <dgm:spPr/>
    </dgm:pt>
    <dgm:pt modelId="{1B05CD72-26FA-9649-9617-4D416E18F9DA}" type="pres">
      <dgm:prSet presAssocID="{9EEE0D05-9FDE-F041-847A-48059EDAE87B}" presName="compNode" presStyleCnt="0"/>
      <dgm:spPr/>
    </dgm:pt>
    <dgm:pt modelId="{B1BE334A-B6CD-B44F-B564-4F45B146F6F6}" type="pres">
      <dgm:prSet presAssocID="{9EEE0D05-9FDE-F041-847A-48059EDAE87B}" presName="iconRect" presStyleLbl="node1" presStyleIdx="4" presStyleCnt="8"/>
      <dgm:spPr>
        <a:blipFill>
          <a:blip xmlns:r="http://schemas.openxmlformats.org/officeDocument/2006/relationships" r:embed="rId7" cstate="hqprint">
            <a:duotone>
              <a:schemeClr val="accent6">
                <a:hueOff val="0"/>
                <a:satOff val="0"/>
                <a:lumOff val="0"/>
                <a:alphaOff val="0"/>
                <a:shade val="20000"/>
                <a:satMod val="200000"/>
              </a:schemeClr>
              <a:schemeClr val="accent6">
                <a:hueOff val="0"/>
                <a:satOff val="0"/>
                <a:lumOff val="0"/>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dgm:spPr>
    </dgm:pt>
    <dgm:pt modelId="{106D710C-4D2F-E440-9432-1338FB1730B1}" type="pres">
      <dgm:prSet presAssocID="{9EEE0D05-9FDE-F041-847A-48059EDAE87B}" presName="iconSpace" presStyleCnt="0"/>
      <dgm:spPr/>
    </dgm:pt>
    <dgm:pt modelId="{E89B537E-1F18-A64F-BFB2-47F428D35E48}" type="pres">
      <dgm:prSet presAssocID="{9EEE0D05-9FDE-F041-847A-48059EDAE87B}" presName="parTx" presStyleLbl="revTx" presStyleIdx="8" presStyleCnt="16">
        <dgm:presLayoutVars>
          <dgm:chMax val="0"/>
          <dgm:chPref val="0"/>
        </dgm:presLayoutVars>
      </dgm:prSet>
      <dgm:spPr/>
    </dgm:pt>
    <dgm:pt modelId="{CBE677D5-7DA3-B04E-9B6E-F43E65D02AE7}" type="pres">
      <dgm:prSet presAssocID="{9EEE0D05-9FDE-F041-847A-48059EDAE87B}" presName="txSpace" presStyleCnt="0"/>
      <dgm:spPr/>
    </dgm:pt>
    <dgm:pt modelId="{6508B394-996F-4742-B361-602148BAF0AE}" type="pres">
      <dgm:prSet presAssocID="{9EEE0D05-9FDE-F041-847A-48059EDAE87B}" presName="desTx" presStyleLbl="revTx" presStyleIdx="9" presStyleCnt="16">
        <dgm:presLayoutVars/>
      </dgm:prSet>
      <dgm:spPr/>
    </dgm:pt>
    <dgm:pt modelId="{747AC1C3-9250-C348-9101-C70995A80C82}" type="pres">
      <dgm:prSet presAssocID="{CE7B9257-8B9F-B446-A078-F62C7EDCAD2B}" presName="sibTrans" presStyleCnt="0"/>
      <dgm:spPr/>
    </dgm:pt>
    <dgm:pt modelId="{7F305F22-8D5C-BE44-ACBA-85F3B203FD3D}" type="pres">
      <dgm:prSet presAssocID="{EC4BA886-BF11-D444-9903-7C58F81A79BB}" presName="compNode" presStyleCnt="0"/>
      <dgm:spPr/>
    </dgm:pt>
    <dgm:pt modelId="{F15D0760-E6CE-144C-8D76-B3711870FCC2}" type="pres">
      <dgm:prSet presAssocID="{EC4BA886-BF11-D444-9903-7C58F81A79BB}" presName="iconRect" presStyleLbl="node1" presStyleIdx="5"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ircles with arrows with solid fill"/>
        </a:ext>
      </dgm:extLst>
    </dgm:pt>
    <dgm:pt modelId="{79E8932A-49F6-F74D-BD25-7AFE417FDEBE}" type="pres">
      <dgm:prSet presAssocID="{EC4BA886-BF11-D444-9903-7C58F81A79BB}" presName="iconSpace" presStyleCnt="0"/>
      <dgm:spPr/>
    </dgm:pt>
    <dgm:pt modelId="{AC7959DF-7C41-4348-A5D1-30823F4696B5}" type="pres">
      <dgm:prSet presAssocID="{EC4BA886-BF11-D444-9903-7C58F81A79BB}" presName="parTx" presStyleLbl="revTx" presStyleIdx="10" presStyleCnt="16">
        <dgm:presLayoutVars>
          <dgm:chMax val="0"/>
          <dgm:chPref val="0"/>
        </dgm:presLayoutVars>
      </dgm:prSet>
      <dgm:spPr/>
    </dgm:pt>
    <dgm:pt modelId="{94B755D7-4D66-5047-BC8E-ED35FAEA9AC2}" type="pres">
      <dgm:prSet presAssocID="{EC4BA886-BF11-D444-9903-7C58F81A79BB}" presName="txSpace" presStyleCnt="0"/>
      <dgm:spPr/>
    </dgm:pt>
    <dgm:pt modelId="{8540D54E-14EF-1C4B-9954-C971E59A0972}" type="pres">
      <dgm:prSet presAssocID="{EC4BA886-BF11-D444-9903-7C58F81A79BB}" presName="desTx" presStyleLbl="revTx" presStyleIdx="11" presStyleCnt="16">
        <dgm:presLayoutVars/>
      </dgm:prSet>
      <dgm:spPr/>
    </dgm:pt>
    <dgm:pt modelId="{334023E0-7E96-CD47-85C9-38E4F1003AF4}" type="pres">
      <dgm:prSet presAssocID="{52416DAD-FDCC-A242-89B2-F3E3399873DC}" presName="sibTrans" presStyleCnt="0"/>
      <dgm:spPr/>
    </dgm:pt>
    <dgm:pt modelId="{33ADD57C-BFB8-6949-A3F3-BD30478E19A1}" type="pres">
      <dgm:prSet presAssocID="{C1397A2B-D855-4B4E-8F90-BF5C43FA3433}" presName="compNode" presStyleCnt="0"/>
      <dgm:spPr/>
    </dgm:pt>
    <dgm:pt modelId="{82622CEC-639E-F045-89F9-D61079EB8A3E}" type="pres">
      <dgm:prSet presAssocID="{C1397A2B-D855-4B4E-8F90-BF5C43FA3433}" presName="iconRect" presStyleLbl="node1" presStyleIdx="6" presStyleCnt="8"/>
      <dgm:spPr>
        <a:blipFill>
          <a:blip xmlns:r="http://schemas.openxmlformats.org/officeDocument/2006/relationships" r:embed="rId11" cstate="hqprint">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a:ext>
            </a:extLst>
          </a:blip>
          <a:srcRect/>
          <a:stretch>
            <a:fillRect/>
          </a:stretch>
        </a:blipFill>
      </dgm:spPr>
    </dgm:pt>
    <dgm:pt modelId="{FC5FA7F3-FD84-1C42-9B8B-3C090B159DC3}" type="pres">
      <dgm:prSet presAssocID="{C1397A2B-D855-4B4E-8F90-BF5C43FA3433}" presName="iconSpace" presStyleCnt="0"/>
      <dgm:spPr/>
    </dgm:pt>
    <dgm:pt modelId="{FDC31F17-430A-8541-956B-90C85F3079C0}" type="pres">
      <dgm:prSet presAssocID="{C1397A2B-D855-4B4E-8F90-BF5C43FA3433}" presName="parTx" presStyleLbl="revTx" presStyleIdx="12" presStyleCnt="16">
        <dgm:presLayoutVars>
          <dgm:chMax val="0"/>
          <dgm:chPref val="0"/>
        </dgm:presLayoutVars>
      </dgm:prSet>
      <dgm:spPr/>
    </dgm:pt>
    <dgm:pt modelId="{39968EDE-8FC4-A540-A67F-7B2977D69CF6}" type="pres">
      <dgm:prSet presAssocID="{C1397A2B-D855-4B4E-8F90-BF5C43FA3433}" presName="txSpace" presStyleCnt="0"/>
      <dgm:spPr/>
    </dgm:pt>
    <dgm:pt modelId="{56E00631-92A8-6E4C-9174-14C3D20A29FB}" type="pres">
      <dgm:prSet presAssocID="{C1397A2B-D855-4B4E-8F90-BF5C43FA3433}" presName="desTx" presStyleLbl="revTx" presStyleIdx="13" presStyleCnt="16">
        <dgm:presLayoutVars/>
      </dgm:prSet>
      <dgm:spPr/>
    </dgm:pt>
    <dgm:pt modelId="{857791A9-C9A2-764B-8C18-0F290A47F528}" type="pres">
      <dgm:prSet presAssocID="{DF6AFB26-5ABE-8B41-A196-707EB2290464}" presName="sibTrans" presStyleCnt="0"/>
      <dgm:spPr/>
    </dgm:pt>
    <dgm:pt modelId="{1519D0B3-F1B0-B54E-B9B4-FE983F9CF991}" type="pres">
      <dgm:prSet presAssocID="{7F33A0F5-E748-F544-B587-A27A65FC684D}" presName="compNode" presStyleCnt="0"/>
      <dgm:spPr/>
    </dgm:pt>
    <dgm:pt modelId="{EB9DEB54-1E58-0A40-9FC1-2831A6C088E8}" type="pres">
      <dgm:prSet presAssocID="{7F33A0F5-E748-F544-B587-A27A65FC684D}" presName="iconRect" presStyleLbl="node1" presStyleIdx="7" presStyleCnt="8"/>
      <dgm:spPr>
        <a:blipFill>
          <a:blip xmlns:r="http://schemas.openxmlformats.org/officeDocument/2006/relationships" r:embed="rId12" cstate="hqprint">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a:ext>
            </a:extLst>
          </a:blip>
          <a:srcRect/>
          <a:stretch>
            <a:fillRect/>
          </a:stretch>
        </a:blipFill>
      </dgm:spPr>
    </dgm:pt>
    <dgm:pt modelId="{86E3D168-808D-6040-94A3-9CC2C17DCC9B}" type="pres">
      <dgm:prSet presAssocID="{7F33A0F5-E748-F544-B587-A27A65FC684D}" presName="iconSpace" presStyleCnt="0"/>
      <dgm:spPr/>
    </dgm:pt>
    <dgm:pt modelId="{D03DDF43-43FC-CD44-B13D-057905186DB5}" type="pres">
      <dgm:prSet presAssocID="{7F33A0F5-E748-F544-B587-A27A65FC684D}" presName="parTx" presStyleLbl="revTx" presStyleIdx="14" presStyleCnt="16">
        <dgm:presLayoutVars>
          <dgm:chMax val="0"/>
          <dgm:chPref val="0"/>
        </dgm:presLayoutVars>
      </dgm:prSet>
      <dgm:spPr/>
    </dgm:pt>
    <dgm:pt modelId="{40A73636-23D3-5B40-8A77-46B23C727A53}" type="pres">
      <dgm:prSet presAssocID="{7F33A0F5-E748-F544-B587-A27A65FC684D}" presName="txSpace" presStyleCnt="0"/>
      <dgm:spPr/>
    </dgm:pt>
    <dgm:pt modelId="{8DF6F846-03D6-9043-B586-F264810C6D0F}" type="pres">
      <dgm:prSet presAssocID="{7F33A0F5-E748-F544-B587-A27A65FC684D}" presName="desTx" presStyleLbl="revTx" presStyleIdx="15" presStyleCnt="16">
        <dgm:presLayoutVars/>
      </dgm:prSet>
      <dgm:spPr/>
    </dgm:pt>
  </dgm:ptLst>
  <dgm:cxnLst>
    <dgm:cxn modelId="{1940F803-164F-6B4D-9321-17BD0F96186E}" srcId="{9EEE0D05-9FDE-F041-847A-48059EDAE87B}" destId="{D3D96E73-E1B4-CE49-85C9-0CBB37230165}" srcOrd="3" destOrd="0" parTransId="{EA372B6D-F2A2-5E4B-A98B-5CF9F0D6A812}" sibTransId="{7C5DB8EE-F60B-174C-8AD7-65825D41FA55}"/>
    <dgm:cxn modelId="{B470BE11-043A-F647-B482-688F225D429F}" srcId="{DEABA111-26FD-2A4B-A351-4B4A7EFADB58}" destId="{3CA2DF37-18E7-0241-A68E-A53E88DB0897}" srcOrd="1" destOrd="0" parTransId="{0B0CE687-D228-B740-A0B8-35928F207FAE}" sibTransId="{58D5DCB2-3FC4-7545-9954-36D5D722B16C}"/>
    <dgm:cxn modelId="{6AF09816-ADB9-DB4F-94D2-25444FE81EF3}" type="presOf" srcId="{7F33A0F5-E748-F544-B587-A27A65FC684D}" destId="{D03DDF43-43FC-CD44-B13D-057905186DB5}" srcOrd="0" destOrd="0" presId="urn:microsoft.com/office/officeart/2018/2/layout/IconLabelDescriptionList"/>
    <dgm:cxn modelId="{2E14FA17-992A-4C43-A9B9-F67B6182C6F9}" srcId="{75FD27F1-37B5-435F-A2B1-8E9BAC16E190}" destId="{C1397A2B-D855-4B4E-8F90-BF5C43FA3433}" srcOrd="6" destOrd="0" parTransId="{40FA2ECB-A872-044D-9F31-CD29100CA2F1}" sibTransId="{DF6AFB26-5ABE-8B41-A196-707EB2290464}"/>
    <dgm:cxn modelId="{083E2619-0E32-D146-B8BA-FBE5E74583C6}" srcId="{75FD27F1-37B5-435F-A2B1-8E9BAC16E190}" destId="{DEABA111-26FD-2A4B-A351-4B4A7EFADB58}" srcOrd="2" destOrd="0" parTransId="{3D7C22DA-ED16-3A4B-8C2D-F06902F8B6BE}" sibTransId="{14EFF1C0-01EA-BF4F-8040-62AFC77E1C8C}"/>
    <dgm:cxn modelId="{F8EE8F1E-E34C-1143-BCCD-41BEDF664622}" type="presOf" srcId="{75FD27F1-37B5-435F-A2B1-8E9BAC16E190}" destId="{7F58A33D-A0C7-4327-8102-5EFCB84C6438}" srcOrd="0" destOrd="0" presId="urn:microsoft.com/office/officeart/2018/2/layout/IconLabelDescriptionList"/>
    <dgm:cxn modelId="{C9359C1E-7B14-474B-9A88-A1135EE6FD69}" type="presOf" srcId="{3CA2DF37-18E7-0241-A68E-A53E88DB0897}" destId="{FEEB0042-8705-0242-B238-CBC68A18BF06}" srcOrd="0" destOrd="1" presId="urn:microsoft.com/office/officeart/2018/2/layout/IconLabelDescriptionList"/>
    <dgm:cxn modelId="{9639E627-DD81-404F-8441-DEC8A022923B}" srcId="{9EEE0D05-9FDE-F041-847A-48059EDAE87B}" destId="{91D37835-28A2-524F-ABFA-F738AD75441B}" srcOrd="1" destOrd="0" parTransId="{C4CE35A6-562E-5B45-BB4C-FA35AB614EB4}" sibTransId="{0F1D6537-8EF8-2F42-AB1D-4718A451D37F}"/>
    <dgm:cxn modelId="{2D5E3030-4A5D-5F4A-B3B8-1378E1CB4090}" srcId="{75FD27F1-37B5-435F-A2B1-8E9BAC16E190}" destId="{2425E691-8CFB-1F48-BA84-2E30200B39A7}" srcOrd="3" destOrd="0" parTransId="{A5B011C7-0E4C-BC44-8AC7-4722935CDC95}" sibTransId="{AF6C0431-1267-2347-B45F-6D1D00026190}"/>
    <dgm:cxn modelId="{94AB183C-E82E-9544-BC0E-6282434A6FFD}" srcId="{DEABA111-26FD-2A4B-A351-4B4A7EFADB58}" destId="{8E45CE03-702D-2F4C-B479-2174F59B7985}" srcOrd="0" destOrd="0" parTransId="{62534333-C45E-0E4B-BABE-F2BF071A9A71}" sibTransId="{4C62F65E-B387-754D-9527-60B7AA380984}"/>
    <dgm:cxn modelId="{DD8F0A43-EE77-D549-821E-05BD283D59BA}" type="presOf" srcId="{8E45CE03-702D-2F4C-B479-2174F59B7985}" destId="{FEEB0042-8705-0242-B238-CBC68A18BF06}" srcOrd="0" destOrd="0" presId="urn:microsoft.com/office/officeart/2018/2/layout/IconLabelDescriptionList"/>
    <dgm:cxn modelId="{CB986A48-A6C2-9D4F-978E-F3F7F9351DB5}" srcId="{DEABA111-26FD-2A4B-A351-4B4A7EFADB58}" destId="{BFBFBF88-F619-9E43-954A-FB8FDC6FBED6}" srcOrd="2" destOrd="0" parTransId="{6640F995-D5F9-BD45-8FDE-5DB4B18E222F}" sibTransId="{6406908D-EA42-4249-A491-C63E533EAECD}"/>
    <dgm:cxn modelId="{97E00A4A-437B-0F46-8619-5F3076BCD91F}" srcId="{D8901A08-03E4-2449-A154-13328ED9EFA9}" destId="{AE5E017F-C896-0B4E-9061-0EBA64728854}" srcOrd="1" destOrd="0" parTransId="{A9EEE5F8-F8FD-4E42-93FC-E5A60FEAF181}" sibTransId="{2791C93A-C93C-904D-970A-4A5532DB54BB}"/>
    <dgm:cxn modelId="{62CF9E54-BC1F-6B41-B4FA-879F301CDA9E}" type="presOf" srcId="{D4420F1A-70F7-C245-9A33-1E430E47035A}" destId="{F7CEE189-8D90-924B-8280-6E06C1350863}" srcOrd="0" destOrd="0" presId="urn:microsoft.com/office/officeart/2018/2/layout/IconLabelDescriptionList"/>
    <dgm:cxn modelId="{00FC525B-6FA2-954C-BB9D-1F532D372CA9}" srcId="{D8901A08-03E4-2449-A154-13328ED9EFA9}" destId="{D4420F1A-70F7-C245-9A33-1E430E47035A}" srcOrd="0" destOrd="0" parTransId="{EE3FACBE-6620-064A-A114-F361DF17E86F}" sibTransId="{C3C9538B-0927-C64D-BFEE-C2CF255262F1}"/>
    <dgm:cxn modelId="{30D84E5E-11B1-9B44-8713-8D3A8CEA8AEE}" type="presOf" srcId="{AF8DC209-F0B1-004D-9815-5ABFAD997329}" destId="{19AB70A0-2C2A-904B-8471-5F264B8B1A21}" srcOrd="0" destOrd="1" presId="urn:microsoft.com/office/officeart/2018/2/layout/IconLabelDescriptionList"/>
    <dgm:cxn modelId="{A14C0B66-12A5-6F41-AEFF-E63BD96EFF3E}" srcId="{9EEE0D05-9FDE-F041-847A-48059EDAE87B}" destId="{8D8D3B4A-5190-CB49-A86E-BFE20FDCDA0F}" srcOrd="4" destOrd="0" parTransId="{4CC409DA-4EBA-7144-B205-95BCD00D0945}" sibTransId="{D3749F65-99CF-AC49-AA3A-07F5CD12B4CB}"/>
    <dgm:cxn modelId="{6799A073-FD4D-0647-BE4F-73347F58D948}" type="presOf" srcId="{2425E691-8CFB-1F48-BA84-2E30200B39A7}" destId="{25D7E024-255E-B84A-8E9B-DA84DEF16F52}" srcOrd="0" destOrd="0" presId="urn:microsoft.com/office/officeart/2018/2/layout/IconLabelDescriptionList"/>
    <dgm:cxn modelId="{1CA19279-CEAD-8949-B6D3-D671EB11CF7A}" srcId="{75FD27F1-37B5-435F-A2B1-8E9BAC16E190}" destId="{9EEE0D05-9FDE-F041-847A-48059EDAE87B}" srcOrd="4" destOrd="0" parTransId="{9ED83007-0B4A-EC41-ADF3-7851CDA63046}" sibTransId="{CE7B9257-8B9F-B446-A078-F62C7EDCAD2B}"/>
    <dgm:cxn modelId="{A6F75B7C-F677-8444-9BAD-496ED7D5911D}" srcId="{2425E691-8CFB-1F48-BA84-2E30200B39A7}" destId="{139D8CE2-3986-BE4F-9DE2-D5320398A99B}" srcOrd="3" destOrd="0" parTransId="{289403A0-4FFA-5C47-9910-8C4914805032}" sibTransId="{E9716000-0B89-2A4C-82F1-988618348724}"/>
    <dgm:cxn modelId="{BDE38F7C-AE4F-BE46-AD1B-00871EC7C9B7}" type="presOf" srcId="{B5F0FD04-648A-AE4A-8BD1-524BC38AA632}" destId="{6508B394-996F-4742-B361-602148BAF0AE}" srcOrd="0" destOrd="2" presId="urn:microsoft.com/office/officeart/2018/2/layout/IconLabelDescriptionList"/>
    <dgm:cxn modelId="{8C75E085-6102-5B4B-AA46-68BA7C516219}" type="presOf" srcId="{BFBFBF88-F619-9E43-954A-FB8FDC6FBED6}" destId="{FEEB0042-8705-0242-B238-CBC68A18BF06}" srcOrd="0" destOrd="2" presId="urn:microsoft.com/office/officeart/2018/2/layout/IconLabelDescriptionList"/>
    <dgm:cxn modelId="{A6D1FF90-EB07-C343-B74E-EEB9FC36D9CF}" type="presOf" srcId="{8D8D3B4A-5190-CB49-A86E-BFE20FDCDA0F}" destId="{6508B394-996F-4742-B361-602148BAF0AE}" srcOrd="0" destOrd="4" presId="urn:microsoft.com/office/officeart/2018/2/layout/IconLabelDescriptionList"/>
    <dgm:cxn modelId="{2A0876A2-85CD-D240-AA23-01FAE735D305}" type="presOf" srcId="{EC4BA886-BF11-D444-9903-7C58F81A79BB}" destId="{AC7959DF-7C41-4348-A5D1-30823F4696B5}" srcOrd="0" destOrd="0" presId="urn:microsoft.com/office/officeart/2018/2/layout/IconLabelDescriptionList"/>
    <dgm:cxn modelId="{A21696A2-BD2A-EB4A-81CD-B73A70FF25A0}" type="presOf" srcId="{91D37835-28A2-524F-ABFA-F738AD75441B}" destId="{6508B394-996F-4742-B361-602148BAF0AE}" srcOrd="0" destOrd="1" presId="urn:microsoft.com/office/officeart/2018/2/layout/IconLabelDescriptionList"/>
    <dgm:cxn modelId="{8DA3CFA2-07B9-5E43-B352-E5A536755944}" type="presOf" srcId="{139D8CE2-3986-BE4F-9DE2-D5320398A99B}" destId="{19AB70A0-2C2A-904B-8471-5F264B8B1A21}" srcOrd="0" destOrd="3" presId="urn:microsoft.com/office/officeart/2018/2/layout/IconLabelDescriptionList"/>
    <dgm:cxn modelId="{1EF3ACA4-20FD-D14B-A8E4-4391DE5AB029}" srcId="{75FD27F1-37B5-435F-A2B1-8E9BAC16E190}" destId="{BBB2C1AD-6FC4-DC46-BDEA-508A3F1EDDB4}" srcOrd="0" destOrd="0" parTransId="{08D6E618-B766-BC44-BBE2-722457C8839E}" sibTransId="{56ED3162-C635-4A4B-9076-315231A8F89B}"/>
    <dgm:cxn modelId="{AB5421A8-F6F2-B048-B81C-B6217DA558C8}" srcId="{75FD27F1-37B5-435F-A2B1-8E9BAC16E190}" destId="{7F33A0F5-E748-F544-B587-A27A65FC684D}" srcOrd="7" destOrd="0" parTransId="{34E96C4E-1CD5-1843-81A3-00C924A74B46}" sibTransId="{09A055D8-4F51-D748-A698-6E3CA7F9FD82}"/>
    <dgm:cxn modelId="{FA906CB2-7E13-0C47-B63D-043C8DB15903}" type="presOf" srcId="{D3D96E73-E1B4-CE49-85C9-0CBB37230165}" destId="{6508B394-996F-4742-B361-602148BAF0AE}" srcOrd="0" destOrd="3" presId="urn:microsoft.com/office/officeart/2018/2/layout/IconLabelDescriptionList"/>
    <dgm:cxn modelId="{98EE51BA-A1C5-A940-81B8-FD59281B03A4}" srcId="{75FD27F1-37B5-435F-A2B1-8E9BAC16E190}" destId="{EC4BA886-BF11-D444-9903-7C58F81A79BB}" srcOrd="5" destOrd="0" parTransId="{DF68723E-E067-DC49-AE77-CB8EFC52D187}" sibTransId="{52416DAD-FDCC-A242-89B2-F3E3399873DC}"/>
    <dgm:cxn modelId="{DDDD44BD-3218-A54B-8551-547A0DF7E102}" type="presOf" srcId="{0C2FFDDA-FBD3-B843-B290-78C0D9FDD90E}" destId="{19AB70A0-2C2A-904B-8471-5F264B8B1A21}" srcOrd="0" destOrd="0" presId="urn:microsoft.com/office/officeart/2018/2/layout/IconLabelDescriptionList"/>
    <dgm:cxn modelId="{BE000BBE-0A5E-EB4E-BB9D-D0ED83540F45}" srcId="{2425E691-8CFB-1F48-BA84-2E30200B39A7}" destId="{AF8DC209-F0B1-004D-9815-5ABFAD997329}" srcOrd="1" destOrd="0" parTransId="{9027DE43-1EAD-0242-9DA9-D0E9E62E0EC9}" sibTransId="{FE0DEFC4-3F72-A146-B0A0-0DEF28BE9D29}"/>
    <dgm:cxn modelId="{09F161C5-2D9B-0F40-9AC5-D499C4E288BB}" srcId="{9EEE0D05-9FDE-F041-847A-48059EDAE87B}" destId="{3778BCA4-70C9-CB4E-9323-CEB9E9AFB586}" srcOrd="0" destOrd="0" parTransId="{73427F02-1B27-6F4A-9407-24FB56796C17}" sibTransId="{86DF105D-D040-9448-8308-C90E66C3D3BF}"/>
    <dgm:cxn modelId="{BB4C33C8-B42C-AB44-98DD-A076E24B4ECE}" type="presOf" srcId="{AE5E017F-C896-0B4E-9061-0EBA64728854}" destId="{F7CEE189-8D90-924B-8280-6E06C1350863}" srcOrd="0" destOrd="1" presId="urn:microsoft.com/office/officeart/2018/2/layout/IconLabelDescriptionList"/>
    <dgm:cxn modelId="{67BDC8CC-5668-1543-A0CA-9C727957A71E}" type="presOf" srcId="{D8901A08-03E4-2449-A154-13328ED9EFA9}" destId="{0F787F3C-9BDF-A84C-96D0-F9EF99646136}" srcOrd="0" destOrd="0" presId="urn:microsoft.com/office/officeart/2018/2/layout/IconLabelDescriptionList"/>
    <dgm:cxn modelId="{0F9FD6CF-A8CB-674A-8A4F-EE62589EF300}" type="presOf" srcId="{FB3CF4D1-7762-7143-98E6-678BD298130E}" destId="{19AB70A0-2C2A-904B-8471-5F264B8B1A21}" srcOrd="0" destOrd="2" presId="urn:microsoft.com/office/officeart/2018/2/layout/IconLabelDescriptionList"/>
    <dgm:cxn modelId="{05884AE0-A2BC-EB4A-9EED-21E371B887CF}" srcId="{9EEE0D05-9FDE-F041-847A-48059EDAE87B}" destId="{B5F0FD04-648A-AE4A-8BD1-524BC38AA632}" srcOrd="2" destOrd="0" parTransId="{11082131-BA2A-F94A-A39A-94F3D1F6B8D6}" sibTransId="{FF258438-9917-AA43-A6C1-95EC461D1766}"/>
    <dgm:cxn modelId="{FB14F3E9-9765-C44B-B6F5-7616D606E4C6}" type="presOf" srcId="{9EEE0D05-9FDE-F041-847A-48059EDAE87B}" destId="{E89B537E-1F18-A64F-BFB2-47F428D35E48}" srcOrd="0" destOrd="0" presId="urn:microsoft.com/office/officeart/2018/2/layout/IconLabelDescriptionList"/>
    <dgm:cxn modelId="{A0808FED-91CE-5A4B-9CCB-5948EA946443}" srcId="{2425E691-8CFB-1F48-BA84-2E30200B39A7}" destId="{0C2FFDDA-FBD3-B843-B290-78C0D9FDD90E}" srcOrd="0" destOrd="0" parTransId="{0448B192-03AE-2F4E-BBB2-14FA7C8CCFAC}" sibTransId="{A378452C-788B-1D46-B4D2-55CE5EE598AE}"/>
    <dgm:cxn modelId="{42F037F1-D68D-0947-9557-FBFCAAB911EE}" type="presOf" srcId="{DEABA111-26FD-2A4B-A351-4B4A7EFADB58}" destId="{EED2C816-7A8C-4F4E-9BA5-E49F0FB7B1A2}" srcOrd="0" destOrd="0" presId="urn:microsoft.com/office/officeart/2018/2/layout/IconLabelDescriptionList"/>
    <dgm:cxn modelId="{7FBFA6F7-7CC1-A641-8045-86CFDA7B6F73}" srcId="{2425E691-8CFB-1F48-BA84-2E30200B39A7}" destId="{FB3CF4D1-7762-7143-98E6-678BD298130E}" srcOrd="2" destOrd="0" parTransId="{A3B4694F-C10B-5147-828D-21BAD3319354}" sibTransId="{1654E06F-503B-BE42-A711-2AFBD00C8C9A}"/>
    <dgm:cxn modelId="{99ED5FF8-7BDF-9449-9BC6-2B6D6B4A77A7}" type="presOf" srcId="{C1397A2B-D855-4B4E-8F90-BF5C43FA3433}" destId="{FDC31F17-430A-8541-956B-90C85F3079C0}" srcOrd="0" destOrd="0" presId="urn:microsoft.com/office/officeart/2018/2/layout/IconLabelDescriptionList"/>
    <dgm:cxn modelId="{BD0F09FC-3E95-BB4E-8AAD-F63C3722AB0B}" type="presOf" srcId="{BBB2C1AD-6FC4-DC46-BDEA-508A3F1EDDB4}" destId="{E6B765FD-62A7-1D49-AA63-893C81DF425A}" srcOrd="0" destOrd="0" presId="urn:microsoft.com/office/officeart/2018/2/layout/IconLabelDescriptionList"/>
    <dgm:cxn modelId="{C13858FC-4CED-AD48-BECD-AA93B65622DD}" srcId="{75FD27F1-37B5-435F-A2B1-8E9BAC16E190}" destId="{D8901A08-03E4-2449-A154-13328ED9EFA9}" srcOrd="1" destOrd="0" parTransId="{6FA16313-A69C-F94C-8179-93456A33DEBE}" sibTransId="{F39D414C-DEB2-DE47-A9D0-5C0FC3B895A4}"/>
    <dgm:cxn modelId="{DC0A8EFC-6850-A744-BD30-A2737ED59818}" type="presOf" srcId="{3778BCA4-70C9-CB4E-9323-CEB9E9AFB586}" destId="{6508B394-996F-4742-B361-602148BAF0AE}" srcOrd="0" destOrd="0" presId="urn:microsoft.com/office/officeart/2018/2/layout/IconLabelDescriptionList"/>
    <dgm:cxn modelId="{2D046FE1-1BC7-2441-8DFD-D90B4FFAD40B}" type="presParOf" srcId="{7F58A33D-A0C7-4327-8102-5EFCB84C6438}" destId="{3D375C2C-2E94-A04C-B193-0D3B3D5019C3}" srcOrd="0" destOrd="0" presId="urn:microsoft.com/office/officeart/2018/2/layout/IconLabelDescriptionList"/>
    <dgm:cxn modelId="{9DAD97C9-A6C1-3747-AB21-4962624C8225}" type="presParOf" srcId="{3D375C2C-2E94-A04C-B193-0D3B3D5019C3}" destId="{2E571E74-B3C7-E946-B7C5-89F840582797}" srcOrd="0" destOrd="0" presId="urn:microsoft.com/office/officeart/2018/2/layout/IconLabelDescriptionList"/>
    <dgm:cxn modelId="{305410BE-20F7-4449-AA4E-0EA850B468C8}" type="presParOf" srcId="{3D375C2C-2E94-A04C-B193-0D3B3D5019C3}" destId="{1AB94DF5-2CAD-9243-9787-7BC660911FFD}" srcOrd="1" destOrd="0" presId="urn:microsoft.com/office/officeart/2018/2/layout/IconLabelDescriptionList"/>
    <dgm:cxn modelId="{09377D7D-D58A-C748-B8C2-A097CE7D4ABC}" type="presParOf" srcId="{3D375C2C-2E94-A04C-B193-0D3B3D5019C3}" destId="{E6B765FD-62A7-1D49-AA63-893C81DF425A}" srcOrd="2" destOrd="0" presId="urn:microsoft.com/office/officeart/2018/2/layout/IconLabelDescriptionList"/>
    <dgm:cxn modelId="{2514C9FF-9156-E349-BE2E-C1D8276D64CC}" type="presParOf" srcId="{3D375C2C-2E94-A04C-B193-0D3B3D5019C3}" destId="{30DDE257-B388-1F46-A399-4CC59517A09D}" srcOrd="3" destOrd="0" presId="urn:microsoft.com/office/officeart/2018/2/layout/IconLabelDescriptionList"/>
    <dgm:cxn modelId="{6F2BA5D4-D715-9549-9951-B0BF0FA3887C}" type="presParOf" srcId="{3D375C2C-2E94-A04C-B193-0D3B3D5019C3}" destId="{52D71B3D-684C-F940-85F9-4DC122E90022}" srcOrd="4" destOrd="0" presId="urn:microsoft.com/office/officeart/2018/2/layout/IconLabelDescriptionList"/>
    <dgm:cxn modelId="{1A76EB62-720A-2C44-899F-5B85C10D0E92}" type="presParOf" srcId="{7F58A33D-A0C7-4327-8102-5EFCB84C6438}" destId="{DA8C50B8-C9F2-8643-B97C-A1E79F59A6D9}" srcOrd="1" destOrd="0" presId="urn:microsoft.com/office/officeart/2018/2/layout/IconLabelDescriptionList"/>
    <dgm:cxn modelId="{5F409937-0974-9347-AAE4-2106B1DD4A3E}" type="presParOf" srcId="{7F58A33D-A0C7-4327-8102-5EFCB84C6438}" destId="{F8DFA432-287C-1C4B-8E96-D0447888C40F}" srcOrd="2" destOrd="0" presId="urn:microsoft.com/office/officeart/2018/2/layout/IconLabelDescriptionList"/>
    <dgm:cxn modelId="{D82914FE-0BA3-084A-899B-BA2897052790}" type="presParOf" srcId="{F8DFA432-287C-1C4B-8E96-D0447888C40F}" destId="{C221554C-4037-8B42-8EDA-FE9F8BA20315}" srcOrd="0" destOrd="0" presId="urn:microsoft.com/office/officeart/2018/2/layout/IconLabelDescriptionList"/>
    <dgm:cxn modelId="{1287CE18-4F0D-804D-8CF5-67F59B35BBFF}" type="presParOf" srcId="{F8DFA432-287C-1C4B-8E96-D0447888C40F}" destId="{25AE78D7-A035-DD40-957F-887669311602}" srcOrd="1" destOrd="0" presId="urn:microsoft.com/office/officeart/2018/2/layout/IconLabelDescriptionList"/>
    <dgm:cxn modelId="{EBED7E40-A024-604C-A4B9-E24182046C28}" type="presParOf" srcId="{F8DFA432-287C-1C4B-8E96-D0447888C40F}" destId="{0F787F3C-9BDF-A84C-96D0-F9EF99646136}" srcOrd="2" destOrd="0" presId="urn:microsoft.com/office/officeart/2018/2/layout/IconLabelDescriptionList"/>
    <dgm:cxn modelId="{07F746F5-FE84-5541-A187-B49F553B6A41}" type="presParOf" srcId="{F8DFA432-287C-1C4B-8E96-D0447888C40F}" destId="{1F1B780F-B2E3-574E-9156-CC677D61D0EF}" srcOrd="3" destOrd="0" presId="urn:microsoft.com/office/officeart/2018/2/layout/IconLabelDescriptionList"/>
    <dgm:cxn modelId="{89AD86B0-CE10-6E46-8158-35C5B2422E49}" type="presParOf" srcId="{F8DFA432-287C-1C4B-8E96-D0447888C40F}" destId="{F7CEE189-8D90-924B-8280-6E06C1350863}" srcOrd="4" destOrd="0" presId="urn:microsoft.com/office/officeart/2018/2/layout/IconLabelDescriptionList"/>
    <dgm:cxn modelId="{763C9C0C-13B8-6A4E-A9E3-D960ED262929}" type="presParOf" srcId="{7F58A33D-A0C7-4327-8102-5EFCB84C6438}" destId="{A4FAF90A-7610-5441-9D0F-DCF4B9B23ACB}" srcOrd="3" destOrd="0" presId="urn:microsoft.com/office/officeart/2018/2/layout/IconLabelDescriptionList"/>
    <dgm:cxn modelId="{9F8DCC97-9611-B74B-82F2-2D7D5BA8197D}" type="presParOf" srcId="{7F58A33D-A0C7-4327-8102-5EFCB84C6438}" destId="{F9912F11-9F39-8F48-9CC2-02F0C37B4A8C}" srcOrd="4" destOrd="0" presId="urn:microsoft.com/office/officeart/2018/2/layout/IconLabelDescriptionList"/>
    <dgm:cxn modelId="{44E3A94F-F953-D544-A392-8165BE6AB315}" type="presParOf" srcId="{F9912F11-9F39-8F48-9CC2-02F0C37B4A8C}" destId="{75CB00E6-D661-5B41-8908-037E15C0B1F3}" srcOrd="0" destOrd="0" presId="urn:microsoft.com/office/officeart/2018/2/layout/IconLabelDescriptionList"/>
    <dgm:cxn modelId="{1232B978-9EBA-014A-9903-71C026527FE0}" type="presParOf" srcId="{F9912F11-9F39-8F48-9CC2-02F0C37B4A8C}" destId="{509989DF-D05B-3B42-9F00-672D3E87EDE1}" srcOrd="1" destOrd="0" presId="urn:microsoft.com/office/officeart/2018/2/layout/IconLabelDescriptionList"/>
    <dgm:cxn modelId="{6F5121AA-6A6B-EA47-BA36-9843A256290C}" type="presParOf" srcId="{F9912F11-9F39-8F48-9CC2-02F0C37B4A8C}" destId="{EED2C816-7A8C-4F4E-9BA5-E49F0FB7B1A2}" srcOrd="2" destOrd="0" presId="urn:microsoft.com/office/officeart/2018/2/layout/IconLabelDescriptionList"/>
    <dgm:cxn modelId="{C4611763-A9B3-E042-8B84-0BCE2EB0921F}" type="presParOf" srcId="{F9912F11-9F39-8F48-9CC2-02F0C37B4A8C}" destId="{F7B4715A-301B-F84B-B088-C42EF754B650}" srcOrd="3" destOrd="0" presId="urn:microsoft.com/office/officeart/2018/2/layout/IconLabelDescriptionList"/>
    <dgm:cxn modelId="{E3EC0633-0BB0-6D4E-89C4-77DA849347A1}" type="presParOf" srcId="{F9912F11-9F39-8F48-9CC2-02F0C37B4A8C}" destId="{FEEB0042-8705-0242-B238-CBC68A18BF06}" srcOrd="4" destOrd="0" presId="urn:microsoft.com/office/officeart/2018/2/layout/IconLabelDescriptionList"/>
    <dgm:cxn modelId="{8F58604D-0CA5-FD4C-95AE-21F08249ADEB}" type="presParOf" srcId="{7F58A33D-A0C7-4327-8102-5EFCB84C6438}" destId="{D8C9312D-5DB8-E44C-89D2-EA4FDC0D146F}" srcOrd="5" destOrd="0" presId="urn:microsoft.com/office/officeart/2018/2/layout/IconLabelDescriptionList"/>
    <dgm:cxn modelId="{C45F14E9-234E-DC4E-B0C2-3FA5F51BF520}" type="presParOf" srcId="{7F58A33D-A0C7-4327-8102-5EFCB84C6438}" destId="{6D08C5C1-28D1-C34D-BD63-3375807BB9D7}" srcOrd="6" destOrd="0" presId="urn:microsoft.com/office/officeart/2018/2/layout/IconLabelDescriptionList"/>
    <dgm:cxn modelId="{077BFD42-51BB-6A4F-86C1-1962099B316C}" type="presParOf" srcId="{6D08C5C1-28D1-C34D-BD63-3375807BB9D7}" destId="{8FE69060-23D6-BB44-9026-4C9A149BD180}" srcOrd="0" destOrd="0" presId="urn:microsoft.com/office/officeart/2018/2/layout/IconLabelDescriptionList"/>
    <dgm:cxn modelId="{C177022C-37F8-9342-A074-04268FAA11A3}" type="presParOf" srcId="{6D08C5C1-28D1-C34D-BD63-3375807BB9D7}" destId="{C73901B7-8FAC-E340-8F1C-AA3BBA1E9F42}" srcOrd="1" destOrd="0" presId="urn:microsoft.com/office/officeart/2018/2/layout/IconLabelDescriptionList"/>
    <dgm:cxn modelId="{E5148698-8AF5-9346-AD32-D69A864B3F94}" type="presParOf" srcId="{6D08C5C1-28D1-C34D-BD63-3375807BB9D7}" destId="{25D7E024-255E-B84A-8E9B-DA84DEF16F52}" srcOrd="2" destOrd="0" presId="urn:microsoft.com/office/officeart/2018/2/layout/IconLabelDescriptionList"/>
    <dgm:cxn modelId="{39EDDB22-67C2-9D4B-82EC-E1352FB4C53C}" type="presParOf" srcId="{6D08C5C1-28D1-C34D-BD63-3375807BB9D7}" destId="{781553D8-90DF-A24A-A91D-2D23C37E05B1}" srcOrd="3" destOrd="0" presId="urn:microsoft.com/office/officeart/2018/2/layout/IconLabelDescriptionList"/>
    <dgm:cxn modelId="{A9A98707-D711-2948-B637-95F4313EAB65}" type="presParOf" srcId="{6D08C5C1-28D1-C34D-BD63-3375807BB9D7}" destId="{19AB70A0-2C2A-904B-8471-5F264B8B1A21}" srcOrd="4" destOrd="0" presId="urn:microsoft.com/office/officeart/2018/2/layout/IconLabelDescriptionList"/>
    <dgm:cxn modelId="{4C5B8A0C-46A2-D84F-8BB9-0A1D26EF530A}" type="presParOf" srcId="{7F58A33D-A0C7-4327-8102-5EFCB84C6438}" destId="{97D1ECF4-DC0B-D940-B268-36ACF65CF612}" srcOrd="7" destOrd="0" presId="urn:microsoft.com/office/officeart/2018/2/layout/IconLabelDescriptionList"/>
    <dgm:cxn modelId="{A26D9FA3-AFCE-F34E-81FE-8154EF8AD820}" type="presParOf" srcId="{7F58A33D-A0C7-4327-8102-5EFCB84C6438}" destId="{1B05CD72-26FA-9649-9617-4D416E18F9DA}" srcOrd="8" destOrd="0" presId="urn:microsoft.com/office/officeart/2018/2/layout/IconLabelDescriptionList"/>
    <dgm:cxn modelId="{40C1DDF2-EB58-1C4E-AF05-C5D5C597A891}" type="presParOf" srcId="{1B05CD72-26FA-9649-9617-4D416E18F9DA}" destId="{B1BE334A-B6CD-B44F-B564-4F45B146F6F6}" srcOrd="0" destOrd="0" presId="urn:microsoft.com/office/officeart/2018/2/layout/IconLabelDescriptionList"/>
    <dgm:cxn modelId="{EE3DAE2A-9291-3E48-AA61-80BD8095334F}" type="presParOf" srcId="{1B05CD72-26FA-9649-9617-4D416E18F9DA}" destId="{106D710C-4D2F-E440-9432-1338FB1730B1}" srcOrd="1" destOrd="0" presId="urn:microsoft.com/office/officeart/2018/2/layout/IconLabelDescriptionList"/>
    <dgm:cxn modelId="{71AE17A4-7E09-A04C-8D9A-606E4E6BDFB3}" type="presParOf" srcId="{1B05CD72-26FA-9649-9617-4D416E18F9DA}" destId="{E89B537E-1F18-A64F-BFB2-47F428D35E48}" srcOrd="2" destOrd="0" presId="urn:microsoft.com/office/officeart/2018/2/layout/IconLabelDescriptionList"/>
    <dgm:cxn modelId="{2F944BE0-0906-594B-9085-415FDDB22095}" type="presParOf" srcId="{1B05CD72-26FA-9649-9617-4D416E18F9DA}" destId="{CBE677D5-7DA3-B04E-9B6E-F43E65D02AE7}" srcOrd="3" destOrd="0" presId="urn:microsoft.com/office/officeart/2018/2/layout/IconLabelDescriptionList"/>
    <dgm:cxn modelId="{794B6ED3-3DAF-7A47-BEBA-8CA1F71BAFD4}" type="presParOf" srcId="{1B05CD72-26FA-9649-9617-4D416E18F9DA}" destId="{6508B394-996F-4742-B361-602148BAF0AE}" srcOrd="4" destOrd="0" presId="urn:microsoft.com/office/officeart/2018/2/layout/IconLabelDescriptionList"/>
    <dgm:cxn modelId="{4D1EE488-7F43-FF47-B8D7-E67C43CAB38E}" type="presParOf" srcId="{7F58A33D-A0C7-4327-8102-5EFCB84C6438}" destId="{747AC1C3-9250-C348-9101-C70995A80C82}" srcOrd="9" destOrd="0" presId="urn:microsoft.com/office/officeart/2018/2/layout/IconLabelDescriptionList"/>
    <dgm:cxn modelId="{E2E6BC1A-D9C5-A143-A0CB-18F493475F9E}" type="presParOf" srcId="{7F58A33D-A0C7-4327-8102-5EFCB84C6438}" destId="{7F305F22-8D5C-BE44-ACBA-85F3B203FD3D}" srcOrd="10" destOrd="0" presId="urn:microsoft.com/office/officeart/2018/2/layout/IconLabelDescriptionList"/>
    <dgm:cxn modelId="{3E485956-1484-BE4F-8024-42655720488A}" type="presParOf" srcId="{7F305F22-8D5C-BE44-ACBA-85F3B203FD3D}" destId="{F15D0760-E6CE-144C-8D76-B3711870FCC2}" srcOrd="0" destOrd="0" presId="urn:microsoft.com/office/officeart/2018/2/layout/IconLabelDescriptionList"/>
    <dgm:cxn modelId="{4C476CD5-EE0F-B242-BAE1-81B34A3E5EB7}" type="presParOf" srcId="{7F305F22-8D5C-BE44-ACBA-85F3B203FD3D}" destId="{79E8932A-49F6-F74D-BD25-7AFE417FDEBE}" srcOrd="1" destOrd="0" presId="urn:microsoft.com/office/officeart/2018/2/layout/IconLabelDescriptionList"/>
    <dgm:cxn modelId="{8D95AF3F-B03C-F340-BE43-D2746DCB5112}" type="presParOf" srcId="{7F305F22-8D5C-BE44-ACBA-85F3B203FD3D}" destId="{AC7959DF-7C41-4348-A5D1-30823F4696B5}" srcOrd="2" destOrd="0" presId="urn:microsoft.com/office/officeart/2018/2/layout/IconLabelDescriptionList"/>
    <dgm:cxn modelId="{99F15250-9FD3-DB42-A00D-C421C478E5EE}" type="presParOf" srcId="{7F305F22-8D5C-BE44-ACBA-85F3B203FD3D}" destId="{94B755D7-4D66-5047-BC8E-ED35FAEA9AC2}" srcOrd="3" destOrd="0" presId="urn:microsoft.com/office/officeart/2018/2/layout/IconLabelDescriptionList"/>
    <dgm:cxn modelId="{81E85794-51A8-1642-9A5D-6A9CA490655F}" type="presParOf" srcId="{7F305F22-8D5C-BE44-ACBA-85F3B203FD3D}" destId="{8540D54E-14EF-1C4B-9954-C971E59A0972}" srcOrd="4" destOrd="0" presId="urn:microsoft.com/office/officeart/2018/2/layout/IconLabelDescriptionList"/>
    <dgm:cxn modelId="{57D90A6A-A180-6243-B4D1-D8DEF11E6A87}" type="presParOf" srcId="{7F58A33D-A0C7-4327-8102-5EFCB84C6438}" destId="{334023E0-7E96-CD47-85C9-38E4F1003AF4}" srcOrd="11" destOrd="0" presId="urn:microsoft.com/office/officeart/2018/2/layout/IconLabelDescriptionList"/>
    <dgm:cxn modelId="{E7C08733-152C-D748-A2F0-0B28043CA776}" type="presParOf" srcId="{7F58A33D-A0C7-4327-8102-5EFCB84C6438}" destId="{33ADD57C-BFB8-6949-A3F3-BD30478E19A1}" srcOrd="12" destOrd="0" presId="urn:microsoft.com/office/officeart/2018/2/layout/IconLabelDescriptionList"/>
    <dgm:cxn modelId="{68D8FFA5-DCEC-3A45-8306-738CCA517C70}" type="presParOf" srcId="{33ADD57C-BFB8-6949-A3F3-BD30478E19A1}" destId="{82622CEC-639E-F045-89F9-D61079EB8A3E}" srcOrd="0" destOrd="0" presId="urn:microsoft.com/office/officeart/2018/2/layout/IconLabelDescriptionList"/>
    <dgm:cxn modelId="{B263E408-6260-7B48-AEC4-435E7C3830A9}" type="presParOf" srcId="{33ADD57C-BFB8-6949-A3F3-BD30478E19A1}" destId="{FC5FA7F3-FD84-1C42-9B8B-3C090B159DC3}" srcOrd="1" destOrd="0" presId="urn:microsoft.com/office/officeart/2018/2/layout/IconLabelDescriptionList"/>
    <dgm:cxn modelId="{AAFF2C2C-F6D0-B443-A077-C8B0BA58F3BB}" type="presParOf" srcId="{33ADD57C-BFB8-6949-A3F3-BD30478E19A1}" destId="{FDC31F17-430A-8541-956B-90C85F3079C0}" srcOrd="2" destOrd="0" presId="urn:microsoft.com/office/officeart/2018/2/layout/IconLabelDescriptionList"/>
    <dgm:cxn modelId="{C1898206-EBB3-7E47-8BEA-7AD20957DCB8}" type="presParOf" srcId="{33ADD57C-BFB8-6949-A3F3-BD30478E19A1}" destId="{39968EDE-8FC4-A540-A67F-7B2977D69CF6}" srcOrd="3" destOrd="0" presId="urn:microsoft.com/office/officeart/2018/2/layout/IconLabelDescriptionList"/>
    <dgm:cxn modelId="{5DAEF5BB-8133-AB4D-B44A-B0BEFEE3BC38}" type="presParOf" srcId="{33ADD57C-BFB8-6949-A3F3-BD30478E19A1}" destId="{56E00631-92A8-6E4C-9174-14C3D20A29FB}" srcOrd="4" destOrd="0" presId="urn:microsoft.com/office/officeart/2018/2/layout/IconLabelDescriptionList"/>
    <dgm:cxn modelId="{D84FFFAC-10F0-4E4D-A01D-50CA358B3841}" type="presParOf" srcId="{7F58A33D-A0C7-4327-8102-5EFCB84C6438}" destId="{857791A9-C9A2-764B-8C18-0F290A47F528}" srcOrd="13" destOrd="0" presId="urn:microsoft.com/office/officeart/2018/2/layout/IconLabelDescriptionList"/>
    <dgm:cxn modelId="{C6085BB5-26DD-1543-B555-EAACEBD153B1}" type="presParOf" srcId="{7F58A33D-A0C7-4327-8102-5EFCB84C6438}" destId="{1519D0B3-F1B0-B54E-B9B4-FE983F9CF991}" srcOrd="14" destOrd="0" presId="urn:microsoft.com/office/officeart/2018/2/layout/IconLabelDescriptionList"/>
    <dgm:cxn modelId="{206A6784-4B45-0948-9977-78102168185B}" type="presParOf" srcId="{1519D0B3-F1B0-B54E-B9B4-FE983F9CF991}" destId="{EB9DEB54-1E58-0A40-9FC1-2831A6C088E8}" srcOrd="0" destOrd="0" presId="urn:microsoft.com/office/officeart/2018/2/layout/IconLabelDescriptionList"/>
    <dgm:cxn modelId="{2F58C969-533F-E947-ACFD-E48220F6E88A}" type="presParOf" srcId="{1519D0B3-F1B0-B54E-B9B4-FE983F9CF991}" destId="{86E3D168-808D-6040-94A3-9CC2C17DCC9B}" srcOrd="1" destOrd="0" presId="urn:microsoft.com/office/officeart/2018/2/layout/IconLabelDescriptionList"/>
    <dgm:cxn modelId="{4F9ABC5E-BD7B-CC44-8032-0B224A82C11C}" type="presParOf" srcId="{1519D0B3-F1B0-B54E-B9B4-FE983F9CF991}" destId="{D03DDF43-43FC-CD44-B13D-057905186DB5}" srcOrd="2" destOrd="0" presId="urn:microsoft.com/office/officeart/2018/2/layout/IconLabelDescriptionList"/>
    <dgm:cxn modelId="{1D15CC05-EC9E-BB47-97D1-9AFE852AC594}" type="presParOf" srcId="{1519D0B3-F1B0-B54E-B9B4-FE983F9CF991}" destId="{40A73636-23D3-5B40-8A77-46B23C727A53}" srcOrd="3" destOrd="0" presId="urn:microsoft.com/office/officeart/2018/2/layout/IconLabelDescriptionList"/>
    <dgm:cxn modelId="{9126343C-3FAD-7B48-977F-EA3435D7EA6A}" type="presParOf" srcId="{1519D0B3-F1B0-B54E-B9B4-FE983F9CF991}" destId="{8DF6F846-03D6-9043-B586-F264810C6D0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3_3" csCatId="accent3"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962C0F5-7E1D-4D79-A116-9A743C444A66}">
      <dgm:prSet phldrT="[Text]"/>
      <dgm:spPr/>
      <dgm:t>
        <a:bodyPr/>
        <a:lstStyle/>
        <a:p>
          <a:r>
            <a:rPr lang="en-US"/>
            <a:t>14</a:t>
          </a:r>
        </a:p>
      </dgm:t>
    </dgm:pt>
    <dgm:pt modelId="{710C817B-943C-4174-98C1-31040886EBDA}" type="parTrans" cxnId="{9476A04D-5F2C-4770-A5C1-B25F8B6E3A13}">
      <dgm:prSet/>
      <dgm:spPr/>
      <dgm:t>
        <a:bodyPr/>
        <a:lstStyle/>
        <a:p>
          <a:endParaRPr lang="en-US"/>
        </a:p>
      </dgm:t>
    </dgm:pt>
    <dgm:pt modelId="{21F49E25-DF2C-46D4-951A-F5EFC3B42B3D}" type="sibTrans" cxnId="{9476A04D-5F2C-4770-A5C1-B25F8B6E3A13}">
      <dgm:prSet/>
      <dgm:spPr/>
      <dgm:t>
        <a:bodyPr/>
        <a:lstStyle/>
        <a:p>
          <a:endParaRPr lang="en-US"/>
        </a:p>
      </dgm:t>
    </dgm:pt>
    <dgm:pt modelId="{84E1CD1F-08F4-4D64-ABBC-50BD6B63B4C9}">
      <dgm:prSet phldrT="[Text]"/>
      <dgm:spPr/>
      <dgm:t>
        <a:bodyPr/>
        <a:lstStyle/>
        <a:p>
          <a:r>
            <a:rPr lang="en-US"/>
            <a:t>Velocity</a:t>
          </a:r>
        </a:p>
      </dgm:t>
    </dgm:pt>
    <dgm:pt modelId="{06588B85-0576-4FD2-A331-C5DE6461F8AF}" type="parTrans" cxnId="{7C9FCC58-E4C9-4E9C-B1A3-610FDA1D878C}">
      <dgm:prSet/>
      <dgm:spPr/>
      <dgm:t>
        <a:bodyPr/>
        <a:lstStyle/>
        <a:p>
          <a:endParaRPr lang="en-US"/>
        </a:p>
      </dgm:t>
    </dgm:pt>
    <dgm:pt modelId="{0E1729A3-5D36-4C41-ABD7-F5C653C8F1B1}" type="sibTrans" cxnId="{7C9FCC58-E4C9-4E9C-B1A3-610FDA1D878C}">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2"/>
      <dgm:spPr/>
    </dgm:pt>
    <dgm:pt modelId="{090B9944-4D44-4F74-8E83-CC8291B54A0C}" type="pres">
      <dgm:prSet presAssocID="{5A5D86DB-0CEB-46F3-9DDC-381EA1CA4DFD}" presName="firstChildTx" presStyleLbl="bgAccFollowNode1" presStyleIdx="0" presStyleCnt="2">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2"/>
      <dgm:spPr/>
    </dgm:pt>
    <dgm:pt modelId="{FA62C61E-7915-4C95-9418-82ACCBE715F7}" type="pres">
      <dgm:prSet presAssocID="{1564082A-C1B5-48E0-924A-C923775D1D64}" presName="transSpace" presStyleCnt="0"/>
      <dgm:spPr/>
    </dgm:pt>
    <dgm:pt modelId="{E1680D04-B39E-431E-A858-77D6B8A3815A}" type="pres">
      <dgm:prSet presAssocID="{9962C0F5-7E1D-4D79-A116-9A743C444A66}" presName="posSpace" presStyleCnt="0"/>
      <dgm:spPr/>
    </dgm:pt>
    <dgm:pt modelId="{57E970FA-6DA3-4DEE-9F87-A6A003438456}" type="pres">
      <dgm:prSet presAssocID="{9962C0F5-7E1D-4D79-A116-9A743C444A66}" presName="vertFlow" presStyleCnt="0"/>
      <dgm:spPr/>
    </dgm:pt>
    <dgm:pt modelId="{CBBEC5FA-6C29-4ECC-8F1D-E3C6DA1F91FC}" type="pres">
      <dgm:prSet presAssocID="{9962C0F5-7E1D-4D79-A116-9A743C444A66}" presName="topSpace" presStyleCnt="0"/>
      <dgm:spPr/>
    </dgm:pt>
    <dgm:pt modelId="{EE2929D0-345B-407B-A4CF-473DDC4BCD59}" type="pres">
      <dgm:prSet presAssocID="{9962C0F5-7E1D-4D79-A116-9A743C444A66}" presName="firstComp" presStyleCnt="0"/>
      <dgm:spPr/>
    </dgm:pt>
    <dgm:pt modelId="{583DE35B-202C-4C0B-8619-52CE17493ED5}" type="pres">
      <dgm:prSet presAssocID="{9962C0F5-7E1D-4D79-A116-9A743C444A66}" presName="firstChild" presStyleLbl="bgAccFollowNode1" presStyleIdx="1" presStyleCnt="2"/>
      <dgm:spPr/>
    </dgm:pt>
    <dgm:pt modelId="{DDF5B3FD-3323-4335-A105-984517241005}" type="pres">
      <dgm:prSet presAssocID="{9962C0F5-7E1D-4D79-A116-9A743C444A66}" presName="firstChildTx" presStyleLbl="bgAccFollowNode1" presStyleIdx="1" presStyleCnt="2">
        <dgm:presLayoutVars>
          <dgm:bulletEnabled val="1"/>
        </dgm:presLayoutVars>
      </dgm:prSet>
      <dgm:spPr/>
    </dgm:pt>
    <dgm:pt modelId="{623153C3-D847-408D-A865-075E44D1472D}" type="pres">
      <dgm:prSet presAssocID="{9962C0F5-7E1D-4D79-A116-9A743C444A66}" presName="negSpace" presStyleCnt="0"/>
      <dgm:spPr/>
    </dgm:pt>
    <dgm:pt modelId="{A8419184-B742-447A-9E04-50A88EC60EC7}" type="pres">
      <dgm:prSet presAssocID="{9962C0F5-7E1D-4D79-A116-9A743C444A66}" presName="circle" presStyleLbl="node1" presStyleIdx="1" presStyleCnt="2"/>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113EDA2B-C111-471F-B3FE-6322998D39C1}" type="presOf" srcId="{9962C0F5-7E1D-4D79-A116-9A743C444A66}" destId="{A8419184-B742-447A-9E04-50A88EC60EC7}"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476A04D-5F2C-4770-A5C1-B25F8B6E3A13}" srcId="{3B8A53CB-4C8E-41EE-89D2-E3918F519FD0}" destId="{9962C0F5-7E1D-4D79-A116-9A743C444A66}" srcOrd="1" destOrd="0" parTransId="{710C817B-943C-4174-98C1-31040886EBDA}" sibTransId="{21F49E25-DF2C-46D4-951A-F5EFC3B42B3D}"/>
    <dgm:cxn modelId="{7C9FCC58-E4C9-4E9C-B1A3-610FDA1D878C}" srcId="{9962C0F5-7E1D-4D79-A116-9A743C444A66}" destId="{84E1CD1F-08F4-4D64-ABBC-50BD6B63B4C9}" srcOrd="0" destOrd="0" parTransId="{06588B85-0576-4FD2-A331-C5DE6461F8AF}" sibTransId="{0E1729A3-5D36-4C41-ABD7-F5C653C8F1B1}"/>
    <dgm:cxn modelId="{23795D7A-FE6C-4400-B118-49A49B3BFB2B}" type="presOf" srcId="{84E1CD1F-08F4-4D64-ABBC-50BD6B63B4C9}" destId="{583DE35B-202C-4C0B-8619-52CE17493ED5}"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BFDC86F0-54A9-4ACD-936D-0041820343FD}" type="presOf" srcId="{84E1CD1F-08F4-4D64-ABBC-50BD6B63B4C9}" destId="{DDF5B3FD-3323-4335-A105-984517241005}"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 modelId="{56BBF335-63A6-495D-823E-132AAFA478FF}" type="presParOf" srcId="{984B30F9-45E3-42B3-B2C5-D3C17E6DE993}" destId="{FA62C61E-7915-4C95-9418-82ACCBE715F7}" srcOrd="4" destOrd="0" presId="urn:microsoft.com/office/officeart/2005/8/layout/hList9"/>
    <dgm:cxn modelId="{F1744568-F35C-4F4F-A063-C22BA446CD63}" type="presParOf" srcId="{984B30F9-45E3-42B3-B2C5-D3C17E6DE993}" destId="{E1680D04-B39E-431E-A858-77D6B8A3815A}" srcOrd="5" destOrd="0" presId="urn:microsoft.com/office/officeart/2005/8/layout/hList9"/>
    <dgm:cxn modelId="{4F8FA2A2-06E5-4AA6-BC78-2CDE8F3C4D2E}" type="presParOf" srcId="{984B30F9-45E3-42B3-B2C5-D3C17E6DE993}" destId="{57E970FA-6DA3-4DEE-9F87-A6A003438456}" srcOrd="6" destOrd="0" presId="urn:microsoft.com/office/officeart/2005/8/layout/hList9"/>
    <dgm:cxn modelId="{B2E0B5D6-2E14-42B5-9BD5-2F713F5075ED}" type="presParOf" srcId="{57E970FA-6DA3-4DEE-9F87-A6A003438456}" destId="{CBBEC5FA-6C29-4ECC-8F1D-E3C6DA1F91FC}" srcOrd="0" destOrd="0" presId="urn:microsoft.com/office/officeart/2005/8/layout/hList9"/>
    <dgm:cxn modelId="{88824A7D-E3AD-410A-9009-4E3A805DBD10}" type="presParOf" srcId="{57E970FA-6DA3-4DEE-9F87-A6A003438456}" destId="{EE2929D0-345B-407B-A4CF-473DDC4BCD59}" srcOrd="1" destOrd="0" presId="urn:microsoft.com/office/officeart/2005/8/layout/hList9"/>
    <dgm:cxn modelId="{F38B548C-9D59-4A80-8066-8ABF1E388D78}" type="presParOf" srcId="{EE2929D0-345B-407B-A4CF-473DDC4BCD59}" destId="{583DE35B-202C-4C0B-8619-52CE17493ED5}" srcOrd="0" destOrd="0" presId="urn:microsoft.com/office/officeart/2005/8/layout/hList9"/>
    <dgm:cxn modelId="{E65A0257-1DF8-41B4-8D4E-83D020A78281}" type="presParOf" srcId="{EE2929D0-345B-407B-A4CF-473DDC4BCD59}" destId="{DDF5B3FD-3323-4335-A105-984517241005}" srcOrd="1" destOrd="0" presId="urn:microsoft.com/office/officeart/2005/8/layout/hList9"/>
    <dgm:cxn modelId="{80A826AC-7EBC-445F-B3FF-E211BB6F958E}" type="presParOf" srcId="{984B30F9-45E3-42B3-B2C5-D3C17E6DE993}" destId="{623153C3-D847-408D-A865-075E44D1472D}" srcOrd="7" destOrd="0" presId="urn:microsoft.com/office/officeart/2005/8/layout/hList9"/>
    <dgm:cxn modelId="{CB2BD627-FE5F-49A4-9F86-1F5F0C454746}" type="presParOf" srcId="{984B30F9-45E3-42B3-B2C5-D3C17E6DE993}" destId="{A8419184-B742-447A-9E04-50A88EC60EC7}" srcOrd="8" destOrd="0" presId="urn:microsoft.com/office/officeart/2005/8/layout/hList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3_3" csCatId="accent3"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1_4" csCatId="accent1" phldr="1"/>
      <dgm:spPr/>
      <dgm:t>
        <a:bodyPr/>
        <a:lstStyle/>
        <a:p>
          <a:endParaRPr lang="en-US"/>
        </a:p>
      </dgm:t>
    </dgm:pt>
    <dgm:pt modelId="{5A5D86DB-0CEB-46F3-9DDC-381EA1CA4DFD}">
      <dgm:prSet phldrT="[Text]"/>
      <dgm:spPr/>
      <dgm:t>
        <a:bodyPr/>
        <a:lstStyle/>
        <a:p>
          <a:r>
            <a:rPr lang="en-US"/>
            <a:t>78%</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3AD2309B-41C9-4376-8B56-7933E0BBF71B}">
      <dgm:prSet phldrT="[Text]"/>
      <dgm:spPr/>
      <dgm:t>
        <a:bodyPr/>
        <a:lstStyle/>
        <a:p>
          <a:r>
            <a:rPr lang="en-US"/>
            <a:t>1</a:t>
          </a:r>
        </a:p>
      </dgm:t>
    </dgm:pt>
    <dgm:pt modelId="{4597172F-6A47-46AF-B809-73C8C9CB6E33}" type="parTrans" cxnId="{B10D4042-DEE3-4EE4-9EBB-7B63C1A7FE63}">
      <dgm:prSet/>
      <dgm:spPr/>
      <dgm:t>
        <a:bodyPr/>
        <a:lstStyle/>
        <a:p>
          <a:endParaRPr lang="en-US"/>
        </a:p>
      </dgm:t>
    </dgm:pt>
    <dgm:pt modelId="{B102267D-B4DD-4933-9B02-1CBB98F0F47C}" type="sibTrans" cxnId="{B10D4042-DEE3-4EE4-9EBB-7B63C1A7FE63}">
      <dgm:prSet/>
      <dgm:spPr/>
      <dgm:t>
        <a:bodyPr/>
        <a:lstStyle/>
        <a:p>
          <a:endParaRPr lang="en-US"/>
        </a:p>
      </dgm:t>
    </dgm:pt>
    <dgm:pt modelId="{83A4875F-7274-4D62-8BC7-3CD667A527D8}">
      <dgm:prSet phldrT="[Text]"/>
      <dgm:spPr/>
      <dgm:t>
        <a:bodyPr/>
        <a:lstStyle/>
        <a:p>
          <a:r>
            <a:rPr lang="en-US"/>
            <a:t>Velocity</a:t>
          </a:r>
        </a:p>
      </dgm:t>
    </dgm:pt>
    <dgm:pt modelId="{ED68B517-F4FB-429B-839C-4E12E59B4428}" type="parTrans" cxnId="{B0F61315-3265-4195-933C-1C74C6F5BC77}">
      <dgm:prSet/>
      <dgm:spPr/>
      <dgm:t>
        <a:bodyPr/>
        <a:lstStyle/>
        <a:p>
          <a:endParaRPr lang="en-US"/>
        </a:p>
      </dgm:t>
    </dgm:pt>
    <dgm:pt modelId="{60EBB788-EF00-4EDB-878C-3D39B9F4FBF2}" type="sibTrans" cxnId="{B0F61315-3265-4195-933C-1C74C6F5BC77}">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2"/>
      <dgm:spPr/>
    </dgm:pt>
    <dgm:pt modelId="{090B9944-4D44-4F74-8E83-CC8291B54A0C}" type="pres">
      <dgm:prSet presAssocID="{5A5D86DB-0CEB-46F3-9DDC-381EA1CA4DFD}" presName="firstChildTx" presStyleLbl="bgAccFollowNode1" presStyleIdx="0" presStyleCnt="2">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2"/>
      <dgm:spPr/>
    </dgm:pt>
    <dgm:pt modelId="{4A19F819-2935-4E0C-9D00-5A9437D2C153}" type="pres">
      <dgm:prSet presAssocID="{1564082A-C1B5-48E0-924A-C923775D1D64}" presName="transSpace" presStyleCnt="0"/>
      <dgm:spPr/>
    </dgm:pt>
    <dgm:pt modelId="{7AEAAC68-B680-4B0D-A692-6EB8055EC2F9}" type="pres">
      <dgm:prSet presAssocID="{3AD2309B-41C9-4376-8B56-7933E0BBF71B}" presName="posSpace" presStyleCnt="0"/>
      <dgm:spPr/>
    </dgm:pt>
    <dgm:pt modelId="{8B9906ED-1991-43ED-AAA8-8D4A44203804}" type="pres">
      <dgm:prSet presAssocID="{3AD2309B-41C9-4376-8B56-7933E0BBF71B}" presName="vertFlow" presStyleCnt="0"/>
      <dgm:spPr/>
    </dgm:pt>
    <dgm:pt modelId="{2574E7EB-1A42-4EBC-A180-D8C0285D6C4A}" type="pres">
      <dgm:prSet presAssocID="{3AD2309B-41C9-4376-8B56-7933E0BBF71B}" presName="topSpace" presStyleCnt="0"/>
      <dgm:spPr/>
    </dgm:pt>
    <dgm:pt modelId="{453C971D-900B-4E70-A488-278629D386BB}" type="pres">
      <dgm:prSet presAssocID="{3AD2309B-41C9-4376-8B56-7933E0BBF71B}" presName="firstComp" presStyleCnt="0"/>
      <dgm:spPr/>
    </dgm:pt>
    <dgm:pt modelId="{BA489775-78E3-48FF-921C-8E21F627A083}" type="pres">
      <dgm:prSet presAssocID="{3AD2309B-41C9-4376-8B56-7933E0BBF71B}" presName="firstChild" presStyleLbl="bgAccFollowNode1" presStyleIdx="1" presStyleCnt="2"/>
      <dgm:spPr/>
    </dgm:pt>
    <dgm:pt modelId="{C315E9C3-EA37-4E4F-B582-FF8D6822D33E}" type="pres">
      <dgm:prSet presAssocID="{3AD2309B-41C9-4376-8B56-7933E0BBF71B}" presName="firstChildTx" presStyleLbl="bgAccFollowNode1" presStyleIdx="1" presStyleCnt="2">
        <dgm:presLayoutVars>
          <dgm:bulletEnabled val="1"/>
        </dgm:presLayoutVars>
      </dgm:prSet>
      <dgm:spPr/>
    </dgm:pt>
    <dgm:pt modelId="{D491E63D-EB3B-439E-BDB0-A640D3A35B46}" type="pres">
      <dgm:prSet presAssocID="{3AD2309B-41C9-4376-8B56-7933E0BBF71B}" presName="negSpace" presStyleCnt="0"/>
      <dgm:spPr/>
    </dgm:pt>
    <dgm:pt modelId="{AE7E7FE9-EAB0-478A-B1B5-74FF83506299}" type="pres">
      <dgm:prSet presAssocID="{3AD2309B-41C9-4376-8B56-7933E0BBF71B}" presName="circle" presStyleLbl="node1" presStyleIdx="1" presStyleCnt="2"/>
      <dgm:spPr/>
    </dgm:pt>
  </dgm:ptLst>
  <dgm:cxnLst>
    <dgm:cxn modelId="{12335803-5713-4B8D-968F-99F36387D87D}" type="presOf" srcId="{83A4875F-7274-4D62-8BC7-3CD667A527D8}" destId="{BA489775-78E3-48FF-921C-8E21F627A083}" srcOrd="0" destOrd="0" presId="urn:microsoft.com/office/officeart/2005/8/layout/hList9"/>
    <dgm:cxn modelId="{A8A36513-CB63-43DB-A57F-81D28D275FA8}" type="presOf" srcId="{F399D930-65B8-4650-9388-01A9734A95B8}" destId="{E1F69B6D-9D18-49A7-90F2-B03756926520}" srcOrd="0" destOrd="0" presId="urn:microsoft.com/office/officeart/2005/8/layout/hList9"/>
    <dgm:cxn modelId="{B0F61315-3265-4195-933C-1C74C6F5BC77}" srcId="{3AD2309B-41C9-4376-8B56-7933E0BBF71B}" destId="{83A4875F-7274-4D62-8BC7-3CD667A527D8}" srcOrd="0" destOrd="0" parTransId="{ED68B517-F4FB-429B-839C-4E12E59B4428}" sibTransId="{60EBB788-EF00-4EDB-878C-3D39B9F4FBF2}"/>
    <dgm:cxn modelId="{579F731B-40C8-474E-87B6-42440A6BD63B}" type="presOf" srcId="{3B8A53CB-4C8E-41EE-89D2-E3918F519FD0}" destId="{984B30F9-45E3-42B3-B2C5-D3C17E6DE993}" srcOrd="0" destOrd="0" presId="urn:microsoft.com/office/officeart/2005/8/layout/hList9"/>
    <dgm:cxn modelId="{B10D4042-DEE3-4EE4-9EBB-7B63C1A7FE63}" srcId="{3B8A53CB-4C8E-41EE-89D2-E3918F519FD0}" destId="{3AD2309B-41C9-4376-8B56-7933E0BBF71B}" srcOrd="1" destOrd="0" parTransId="{4597172F-6A47-46AF-B809-73C8C9CB6E33}" sibTransId="{B102267D-B4DD-4933-9B02-1CBB98F0F47C}"/>
    <dgm:cxn modelId="{A01C0247-D57C-4686-A806-1BF666D35F87}" type="presOf" srcId="{5A5D86DB-0CEB-46F3-9DDC-381EA1CA4DFD}" destId="{50759764-336D-4F0D-BC81-F35C5E59DA59}" srcOrd="0" destOrd="0" presId="urn:microsoft.com/office/officeart/2005/8/layout/hList9"/>
    <dgm:cxn modelId="{BDC87588-BA35-44DA-8EBD-5DB28ADFA0E0}" type="presOf" srcId="{83A4875F-7274-4D62-8BC7-3CD667A527D8}" destId="{C315E9C3-EA37-4E4F-B582-FF8D6822D33E}" srcOrd="1"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ADAF8CD0-98D1-48E1-9ACF-D23242A4A71E}" type="presOf" srcId="{3AD2309B-41C9-4376-8B56-7933E0BBF71B}" destId="{AE7E7FE9-EAB0-478A-B1B5-74FF83506299}" srcOrd="0"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 modelId="{D380F965-A09F-4937-8F6B-C9E21FCD1F17}" type="presParOf" srcId="{984B30F9-45E3-42B3-B2C5-D3C17E6DE993}" destId="{4A19F819-2935-4E0C-9D00-5A9437D2C153}" srcOrd="4" destOrd="0" presId="urn:microsoft.com/office/officeart/2005/8/layout/hList9"/>
    <dgm:cxn modelId="{F172165C-1EBE-491F-8926-F93E39A827A8}" type="presParOf" srcId="{984B30F9-45E3-42B3-B2C5-D3C17E6DE993}" destId="{7AEAAC68-B680-4B0D-A692-6EB8055EC2F9}" srcOrd="5" destOrd="0" presId="urn:microsoft.com/office/officeart/2005/8/layout/hList9"/>
    <dgm:cxn modelId="{18F60AF5-4D96-4CB3-A5E3-CC916DB7FB5C}" type="presParOf" srcId="{984B30F9-45E3-42B3-B2C5-D3C17E6DE993}" destId="{8B9906ED-1991-43ED-AAA8-8D4A44203804}" srcOrd="6" destOrd="0" presId="urn:microsoft.com/office/officeart/2005/8/layout/hList9"/>
    <dgm:cxn modelId="{AF44B9EE-1DC2-459C-82F5-EDF4890222C7}" type="presParOf" srcId="{8B9906ED-1991-43ED-AAA8-8D4A44203804}" destId="{2574E7EB-1A42-4EBC-A180-D8C0285D6C4A}" srcOrd="0" destOrd="0" presId="urn:microsoft.com/office/officeart/2005/8/layout/hList9"/>
    <dgm:cxn modelId="{BC686976-B9FB-4F8D-9E6D-5D9AFEA55D1D}" type="presParOf" srcId="{8B9906ED-1991-43ED-AAA8-8D4A44203804}" destId="{453C971D-900B-4E70-A488-278629D386BB}" srcOrd="1" destOrd="0" presId="urn:microsoft.com/office/officeart/2005/8/layout/hList9"/>
    <dgm:cxn modelId="{22D51B23-DFE2-4DCA-9334-13A8B41A4387}" type="presParOf" srcId="{453C971D-900B-4E70-A488-278629D386BB}" destId="{BA489775-78E3-48FF-921C-8E21F627A083}" srcOrd="0" destOrd="0" presId="urn:microsoft.com/office/officeart/2005/8/layout/hList9"/>
    <dgm:cxn modelId="{65DCDA8F-FED9-48A2-A94C-F1AEED035792}" type="presParOf" srcId="{453C971D-900B-4E70-A488-278629D386BB}" destId="{C315E9C3-EA37-4E4F-B582-FF8D6822D33E}" srcOrd="1" destOrd="0" presId="urn:microsoft.com/office/officeart/2005/8/layout/hList9"/>
    <dgm:cxn modelId="{D3CF8561-9B38-4490-8991-4CAADCED23C9}" type="presParOf" srcId="{984B30F9-45E3-42B3-B2C5-D3C17E6DE993}" destId="{D491E63D-EB3B-439E-BDB0-A640D3A35B46}" srcOrd="7" destOrd="0" presId="urn:microsoft.com/office/officeart/2005/8/layout/hList9"/>
    <dgm:cxn modelId="{28EC6288-56D2-436B-8B2A-84AAE947410A}" type="presParOf" srcId="{984B30F9-45E3-42B3-B2C5-D3C17E6DE993}" destId="{AE7E7FE9-EAB0-478A-B1B5-74FF83506299}"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1_4" csCatId="accent1"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2_3" csCatId="accent2"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3AD2309B-41C9-4376-8B56-7933E0BBF71B}">
      <dgm:prSet phldrT="[Text]"/>
      <dgm:spPr/>
      <dgm:t>
        <a:bodyPr/>
        <a:lstStyle/>
        <a:p>
          <a:r>
            <a:rPr lang="en-US"/>
            <a:t>10</a:t>
          </a:r>
        </a:p>
      </dgm:t>
    </dgm:pt>
    <dgm:pt modelId="{4597172F-6A47-46AF-B809-73C8C9CB6E33}" type="parTrans" cxnId="{B10D4042-DEE3-4EE4-9EBB-7B63C1A7FE63}">
      <dgm:prSet/>
      <dgm:spPr/>
      <dgm:t>
        <a:bodyPr/>
        <a:lstStyle/>
        <a:p>
          <a:endParaRPr lang="en-US"/>
        </a:p>
      </dgm:t>
    </dgm:pt>
    <dgm:pt modelId="{B102267D-B4DD-4933-9B02-1CBB98F0F47C}" type="sibTrans" cxnId="{B10D4042-DEE3-4EE4-9EBB-7B63C1A7FE63}">
      <dgm:prSet/>
      <dgm:spPr/>
      <dgm:t>
        <a:bodyPr/>
        <a:lstStyle/>
        <a:p>
          <a:endParaRPr lang="en-US"/>
        </a:p>
      </dgm:t>
    </dgm:pt>
    <dgm:pt modelId="{83A4875F-7274-4D62-8BC7-3CD667A527D8}">
      <dgm:prSet phldrT="[Text]"/>
      <dgm:spPr/>
      <dgm:t>
        <a:bodyPr/>
        <a:lstStyle/>
        <a:p>
          <a:r>
            <a:rPr lang="en-US"/>
            <a:t>Velocity</a:t>
          </a:r>
        </a:p>
      </dgm:t>
    </dgm:pt>
    <dgm:pt modelId="{ED68B517-F4FB-429B-839C-4E12E59B4428}" type="parTrans" cxnId="{B0F61315-3265-4195-933C-1C74C6F5BC77}">
      <dgm:prSet/>
      <dgm:spPr/>
      <dgm:t>
        <a:bodyPr/>
        <a:lstStyle/>
        <a:p>
          <a:endParaRPr lang="en-US"/>
        </a:p>
      </dgm:t>
    </dgm:pt>
    <dgm:pt modelId="{60EBB788-EF00-4EDB-878C-3D39B9F4FBF2}" type="sibTrans" cxnId="{B0F61315-3265-4195-933C-1C74C6F5BC77}">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2"/>
      <dgm:spPr/>
    </dgm:pt>
    <dgm:pt modelId="{090B9944-4D44-4F74-8E83-CC8291B54A0C}" type="pres">
      <dgm:prSet presAssocID="{5A5D86DB-0CEB-46F3-9DDC-381EA1CA4DFD}" presName="firstChildTx" presStyleLbl="bgAccFollowNode1" presStyleIdx="0" presStyleCnt="2">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2"/>
      <dgm:spPr/>
    </dgm:pt>
    <dgm:pt modelId="{4A19F819-2935-4E0C-9D00-5A9437D2C153}" type="pres">
      <dgm:prSet presAssocID="{1564082A-C1B5-48E0-924A-C923775D1D64}" presName="transSpace" presStyleCnt="0"/>
      <dgm:spPr/>
    </dgm:pt>
    <dgm:pt modelId="{7AEAAC68-B680-4B0D-A692-6EB8055EC2F9}" type="pres">
      <dgm:prSet presAssocID="{3AD2309B-41C9-4376-8B56-7933E0BBF71B}" presName="posSpace" presStyleCnt="0"/>
      <dgm:spPr/>
    </dgm:pt>
    <dgm:pt modelId="{8B9906ED-1991-43ED-AAA8-8D4A44203804}" type="pres">
      <dgm:prSet presAssocID="{3AD2309B-41C9-4376-8B56-7933E0BBF71B}" presName="vertFlow" presStyleCnt="0"/>
      <dgm:spPr/>
    </dgm:pt>
    <dgm:pt modelId="{2574E7EB-1A42-4EBC-A180-D8C0285D6C4A}" type="pres">
      <dgm:prSet presAssocID="{3AD2309B-41C9-4376-8B56-7933E0BBF71B}" presName="topSpace" presStyleCnt="0"/>
      <dgm:spPr/>
    </dgm:pt>
    <dgm:pt modelId="{453C971D-900B-4E70-A488-278629D386BB}" type="pres">
      <dgm:prSet presAssocID="{3AD2309B-41C9-4376-8B56-7933E0BBF71B}" presName="firstComp" presStyleCnt="0"/>
      <dgm:spPr/>
    </dgm:pt>
    <dgm:pt modelId="{BA489775-78E3-48FF-921C-8E21F627A083}" type="pres">
      <dgm:prSet presAssocID="{3AD2309B-41C9-4376-8B56-7933E0BBF71B}" presName="firstChild" presStyleLbl="bgAccFollowNode1" presStyleIdx="1" presStyleCnt="2"/>
      <dgm:spPr/>
    </dgm:pt>
    <dgm:pt modelId="{C315E9C3-EA37-4E4F-B582-FF8D6822D33E}" type="pres">
      <dgm:prSet presAssocID="{3AD2309B-41C9-4376-8B56-7933E0BBF71B}" presName="firstChildTx" presStyleLbl="bgAccFollowNode1" presStyleIdx="1" presStyleCnt="2">
        <dgm:presLayoutVars>
          <dgm:bulletEnabled val="1"/>
        </dgm:presLayoutVars>
      </dgm:prSet>
      <dgm:spPr/>
    </dgm:pt>
    <dgm:pt modelId="{D491E63D-EB3B-439E-BDB0-A640D3A35B46}" type="pres">
      <dgm:prSet presAssocID="{3AD2309B-41C9-4376-8B56-7933E0BBF71B}" presName="negSpace" presStyleCnt="0"/>
      <dgm:spPr/>
    </dgm:pt>
    <dgm:pt modelId="{AE7E7FE9-EAB0-478A-B1B5-74FF83506299}" type="pres">
      <dgm:prSet presAssocID="{3AD2309B-41C9-4376-8B56-7933E0BBF71B}" presName="circle" presStyleLbl="node1" presStyleIdx="1" presStyleCnt="2"/>
      <dgm:spPr/>
    </dgm:pt>
  </dgm:ptLst>
  <dgm:cxnLst>
    <dgm:cxn modelId="{12335803-5713-4B8D-968F-99F36387D87D}" type="presOf" srcId="{83A4875F-7274-4D62-8BC7-3CD667A527D8}" destId="{BA489775-78E3-48FF-921C-8E21F627A083}" srcOrd="0" destOrd="0" presId="urn:microsoft.com/office/officeart/2005/8/layout/hList9"/>
    <dgm:cxn modelId="{A8A36513-CB63-43DB-A57F-81D28D275FA8}" type="presOf" srcId="{F399D930-65B8-4650-9388-01A9734A95B8}" destId="{E1F69B6D-9D18-49A7-90F2-B03756926520}" srcOrd="0" destOrd="0" presId="urn:microsoft.com/office/officeart/2005/8/layout/hList9"/>
    <dgm:cxn modelId="{B0F61315-3265-4195-933C-1C74C6F5BC77}" srcId="{3AD2309B-41C9-4376-8B56-7933E0BBF71B}" destId="{83A4875F-7274-4D62-8BC7-3CD667A527D8}" srcOrd="0" destOrd="0" parTransId="{ED68B517-F4FB-429B-839C-4E12E59B4428}" sibTransId="{60EBB788-EF00-4EDB-878C-3D39B9F4FBF2}"/>
    <dgm:cxn modelId="{579F731B-40C8-474E-87B6-42440A6BD63B}" type="presOf" srcId="{3B8A53CB-4C8E-41EE-89D2-E3918F519FD0}" destId="{984B30F9-45E3-42B3-B2C5-D3C17E6DE993}" srcOrd="0" destOrd="0" presId="urn:microsoft.com/office/officeart/2005/8/layout/hList9"/>
    <dgm:cxn modelId="{B10D4042-DEE3-4EE4-9EBB-7B63C1A7FE63}" srcId="{3B8A53CB-4C8E-41EE-89D2-E3918F519FD0}" destId="{3AD2309B-41C9-4376-8B56-7933E0BBF71B}" srcOrd="1" destOrd="0" parTransId="{4597172F-6A47-46AF-B809-73C8C9CB6E33}" sibTransId="{B102267D-B4DD-4933-9B02-1CBB98F0F47C}"/>
    <dgm:cxn modelId="{A01C0247-D57C-4686-A806-1BF666D35F87}" type="presOf" srcId="{5A5D86DB-0CEB-46F3-9DDC-381EA1CA4DFD}" destId="{50759764-336D-4F0D-BC81-F35C5E59DA59}" srcOrd="0" destOrd="0" presId="urn:microsoft.com/office/officeart/2005/8/layout/hList9"/>
    <dgm:cxn modelId="{BDC87588-BA35-44DA-8EBD-5DB28ADFA0E0}" type="presOf" srcId="{83A4875F-7274-4D62-8BC7-3CD667A527D8}" destId="{C315E9C3-EA37-4E4F-B582-FF8D6822D33E}" srcOrd="1"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ADAF8CD0-98D1-48E1-9ACF-D23242A4A71E}" type="presOf" srcId="{3AD2309B-41C9-4376-8B56-7933E0BBF71B}" destId="{AE7E7FE9-EAB0-478A-B1B5-74FF83506299}" srcOrd="0"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 modelId="{D380F965-A09F-4937-8F6B-C9E21FCD1F17}" type="presParOf" srcId="{984B30F9-45E3-42B3-B2C5-D3C17E6DE993}" destId="{4A19F819-2935-4E0C-9D00-5A9437D2C153}" srcOrd="4" destOrd="0" presId="urn:microsoft.com/office/officeart/2005/8/layout/hList9"/>
    <dgm:cxn modelId="{F172165C-1EBE-491F-8926-F93E39A827A8}" type="presParOf" srcId="{984B30F9-45E3-42B3-B2C5-D3C17E6DE993}" destId="{7AEAAC68-B680-4B0D-A692-6EB8055EC2F9}" srcOrd="5" destOrd="0" presId="urn:microsoft.com/office/officeart/2005/8/layout/hList9"/>
    <dgm:cxn modelId="{18F60AF5-4D96-4CB3-A5E3-CC916DB7FB5C}" type="presParOf" srcId="{984B30F9-45E3-42B3-B2C5-D3C17E6DE993}" destId="{8B9906ED-1991-43ED-AAA8-8D4A44203804}" srcOrd="6" destOrd="0" presId="urn:microsoft.com/office/officeart/2005/8/layout/hList9"/>
    <dgm:cxn modelId="{AF44B9EE-1DC2-459C-82F5-EDF4890222C7}" type="presParOf" srcId="{8B9906ED-1991-43ED-AAA8-8D4A44203804}" destId="{2574E7EB-1A42-4EBC-A180-D8C0285D6C4A}" srcOrd="0" destOrd="0" presId="urn:microsoft.com/office/officeart/2005/8/layout/hList9"/>
    <dgm:cxn modelId="{BC686976-B9FB-4F8D-9E6D-5D9AFEA55D1D}" type="presParOf" srcId="{8B9906ED-1991-43ED-AAA8-8D4A44203804}" destId="{453C971D-900B-4E70-A488-278629D386BB}" srcOrd="1" destOrd="0" presId="urn:microsoft.com/office/officeart/2005/8/layout/hList9"/>
    <dgm:cxn modelId="{22D51B23-DFE2-4DCA-9334-13A8B41A4387}" type="presParOf" srcId="{453C971D-900B-4E70-A488-278629D386BB}" destId="{BA489775-78E3-48FF-921C-8E21F627A083}" srcOrd="0" destOrd="0" presId="urn:microsoft.com/office/officeart/2005/8/layout/hList9"/>
    <dgm:cxn modelId="{65DCDA8F-FED9-48A2-A94C-F1AEED035792}" type="presParOf" srcId="{453C971D-900B-4E70-A488-278629D386BB}" destId="{C315E9C3-EA37-4E4F-B582-FF8D6822D33E}" srcOrd="1" destOrd="0" presId="urn:microsoft.com/office/officeart/2005/8/layout/hList9"/>
    <dgm:cxn modelId="{D3CF8561-9B38-4490-8991-4CAADCED23C9}" type="presParOf" srcId="{984B30F9-45E3-42B3-B2C5-D3C17E6DE993}" destId="{D491E63D-EB3B-439E-BDB0-A640D3A35B46}" srcOrd="7" destOrd="0" presId="urn:microsoft.com/office/officeart/2005/8/layout/hList9"/>
    <dgm:cxn modelId="{28EC6288-56D2-436B-8B2A-84AAE947410A}" type="presParOf" srcId="{984B30F9-45E3-42B3-B2C5-D3C17E6DE993}" destId="{AE7E7FE9-EAB0-478A-B1B5-74FF83506299}"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2_3" csCatId="accent2"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2_3" csCatId="accent2"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2_3" csCatId="accent2"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4_4" csCatId="accent4" phldr="1"/>
      <dgm:spPr/>
      <dgm:t>
        <a:bodyPr/>
        <a:lstStyle/>
        <a:p>
          <a:endParaRPr lang="en-US"/>
        </a:p>
      </dgm:t>
    </dgm:pt>
    <dgm:pt modelId="{5A5D86DB-0CEB-46F3-9DDC-381EA1CA4DFD}">
      <dgm:prSet phldrT="[Text]"/>
      <dgm:spPr/>
      <dgm:t>
        <a:bodyPr/>
        <a:lstStyle/>
        <a:p>
          <a:r>
            <a:rPr lang="en-US"/>
            <a:t>78%</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 (Tasks and Stories)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3AD2309B-41C9-4376-8B56-7933E0BBF71B}">
      <dgm:prSet phldrT="[Text]"/>
      <dgm:spPr/>
      <dgm:t>
        <a:bodyPr/>
        <a:lstStyle/>
        <a:p>
          <a:r>
            <a:rPr lang="en-US"/>
            <a:t>16</a:t>
          </a:r>
        </a:p>
      </dgm:t>
    </dgm:pt>
    <dgm:pt modelId="{4597172F-6A47-46AF-B809-73C8C9CB6E33}" type="parTrans" cxnId="{B10D4042-DEE3-4EE4-9EBB-7B63C1A7FE63}">
      <dgm:prSet/>
      <dgm:spPr/>
      <dgm:t>
        <a:bodyPr/>
        <a:lstStyle/>
        <a:p>
          <a:endParaRPr lang="en-US"/>
        </a:p>
      </dgm:t>
    </dgm:pt>
    <dgm:pt modelId="{B102267D-B4DD-4933-9B02-1CBB98F0F47C}" type="sibTrans" cxnId="{B10D4042-DEE3-4EE4-9EBB-7B63C1A7FE63}">
      <dgm:prSet/>
      <dgm:spPr/>
      <dgm:t>
        <a:bodyPr/>
        <a:lstStyle/>
        <a:p>
          <a:endParaRPr lang="en-US"/>
        </a:p>
      </dgm:t>
    </dgm:pt>
    <dgm:pt modelId="{83A4875F-7274-4D62-8BC7-3CD667A527D8}">
      <dgm:prSet phldrT="[Text]"/>
      <dgm:spPr/>
      <dgm:t>
        <a:bodyPr/>
        <a:lstStyle/>
        <a:p>
          <a:r>
            <a:rPr lang="en-US"/>
            <a:t>Velocity</a:t>
          </a:r>
        </a:p>
      </dgm:t>
    </dgm:pt>
    <dgm:pt modelId="{ED68B517-F4FB-429B-839C-4E12E59B4428}" type="parTrans" cxnId="{B0F61315-3265-4195-933C-1C74C6F5BC77}">
      <dgm:prSet/>
      <dgm:spPr/>
      <dgm:t>
        <a:bodyPr/>
        <a:lstStyle/>
        <a:p>
          <a:endParaRPr lang="en-US"/>
        </a:p>
      </dgm:t>
    </dgm:pt>
    <dgm:pt modelId="{60EBB788-EF00-4EDB-878C-3D39B9F4FBF2}" type="sibTrans" cxnId="{B0F61315-3265-4195-933C-1C74C6F5BC77}">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2"/>
      <dgm:spPr/>
    </dgm:pt>
    <dgm:pt modelId="{090B9944-4D44-4F74-8E83-CC8291B54A0C}" type="pres">
      <dgm:prSet presAssocID="{5A5D86DB-0CEB-46F3-9DDC-381EA1CA4DFD}" presName="firstChildTx" presStyleLbl="bgAccFollowNode1" presStyleIdx="0" presStyleCnt="2">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2"/>
      <dgm:spPr/>
    </dgm:pt>
    <dgm:pt modelId="{4A19F819-2935-4E0C-9D00-5A9437D2C153}" type="pres">
      <dgm:prSet presAssocID="{1564082A-C1B5-48E0-924A-C923775D1D64}" presName="transSpace" presStyleCnt="0"/>
      <dgm:spPr/>
    </dgm:pt>
    <dgm:pt modelId="{7AEAAC68-B680-4B0D-A692-6EB8055EC2F9}" type="pres">
      <dgm:prSet presAssocID="{3AD2309B-41C9-4376-8B56-7933E0BBF71B}" presName="posSpace" presStyleCnt="0"/>
      <dgm:spPr/>
    </dgm:pt>
    <dgm:pt modelId="{8B9906ED-1991-43ED-AAA8-8D4A44203804}" type="pres">
      <dgm:prSet presAssocID="{3AD2309B-41C9-4376-8B56-7933E0BBF71B}" presName="vertFlow" presStyleCnt="0"/>
      <dgm:spPr/>
    </dgm:pt>
    <dgm:pt modelId="{2574E7EB-1A42-4EBC-A180-D8C0285D6C4A}" type="pres">
      <dgm:prSet presAssocID="{3AD2309B-41C9-4376-8B56-7933E0BBF71B}" presName="topSpace" presStyleCnt="0"/>
      <dgm:spPr/>
    </dgm:pt>
    <dgm:pt modelId="{453C971D-900B-4E70-A488-278629D386BB}" type="pres">
      <dgm:prSet presAssocID="{3AD2309B-41C9-4376-8B56-7933E0BBF71B}" presName="firstComp" presStyleCnt="0"/>
      <dgm:spPr/>
    </dgm:pt>
    <dgm:pt modelId="{BA489775-78E3-48FF-921C-8E21F627A083}" type="pres">
      <dgm:prSet presAssocID="{3AD2309B-41C9-4376-8B56-7933E0BBF71B}" presName="firstChild" presStyleLbl="bgAccFollowNode1" presStyleIdx="1" presStyleCnt="2"/>
      <dgm:spPr/>
    </dgm:pt>
    <dgm:pt modelId="{C315E9C3-EA37-4E4F-B582-FF8D6822D33E}" type="pres">
      <dgm:prSet presAssocID="{3AD2309B-41C9-4376-8B56-7933E0BBF71B}" presName="firstChildTx" presStyleLbl="bgAccFollowNode1" presStyleIdx="1" presStyleCnt="2">
        <dgm:presLayoutVars>
          <dgm:bulletEnabled val="1"/>
        </dgm:presLayoutVars>
      </dgm:prSet>
      <dgm:spPr/>
    </dgm:pt>
    <dgm:pt modelId="{D491E63D-EB3B-439E-BDB0-A640D3A35B46}" type="pres">
      <dgm:prSet presAssocID="{3AD2309B-41C9-4376-8B56-7933E0BBF71B}" presName="negSpace" presStyleCnt="0"/>
      <dgm:spPr/>
    </dgm:pt>
    <dgm:pt modelId="{AE7E7FE9-EAB0-478A-B1B5-74FF83506299}" type="pres">
      <dgm:prSet presAssocID="{3AD2309B-41C9-4376-8B56-7933E0BBF71B}" presName="circle" presStyleLbl="node1" presStyleIdx="1" presStyleCnt="2"/>
      <dgm:spPr/>
    </dgm:pt>
  </dgm:ptLst>
  <dgm:cxnLst>
    <dgm:cxn modelId="{12335803-5713-4B8D-968F-99F36387D87D}" type="presOf" srcId="{83A4875F-7274-4D62-8BC7-3CD667A527D8}" destId="{BA489775-78E3-48FF-921C-8E21F627A083}" srcOrd="0" destOrd="0" presId="urn:microsoft.com/office/officeart/2005/8/layout/hList9"/>
    <dgm:cxn modelId="{A8A36513-CB63-43DB-A57F-81D28D275FA8}" type="presOf" srcId="{F399D930-65B8-4650-9388-01A9734A95B8}" destId="{E1F69B6D-9D18-49A7-90F2-B03756926520}" srcOrd="0" destOrd="0" presId="urn:microsoft.com/office/officeart/2005/8/layout/hList9"/>
    <dgm:cxn modelId="{B0F61315-3265-4195-933C-1C74C6F5BC77}" srcId="{3AD2309B-41C9-4376-8B56-7933E0BBF71B}" destId="{83A4875F-7274-4D62-8BC7-3CD667A527D8}" srcOrd="0" destOrd="0" parTransId="{ED68B517-F4FB-429B-839C-4E12E59B4428}" sibTransId="{60EBB788-EF00-4EDB-878C-3D39B9F4FBF2}"/>
    <dgm:cxn modelId="{579F731B-40C8-474E-87B6-42440A6BD63B}" type="presOf" srcId="{3B8A53CB-4C8E-41EE-89D2-E3918F519FD0}" destId="{984B30F9-45E3-42B3-B2C5-D3C17E6DE993}" srcOrd="0" destOrd="0" presId="urn:microsoft.com/office/officeart/2005/8/layout/hList9"/>
    <dgm:cxn modelId="{B10D4042-DEE3-4EE4-9EBB-7B63C1A7FE63}" srcId="{3B8A53CB-4C8E-41EE-89D2-E3918F519FD0}" destId="{3AD2309B-41C9-4376-8B56-7933E0BBF71B}" srcOrd="1" destOrd="0" parTransId="{4597172F-6A47-46AF-B809-73C8C9CB6E33}" sibTransId="{B102267D-B4DD-4933-9B02-1CBB98F0F47C}"/>
    <dgm:cxn modelId="{A01C0247-D57C-4686-A806-1BF666D35F87}" type="presOf" srcId="{5A5D86DB-0CEB-46F3-9DDC-381EA1CA4DFD}" destId="{50759764-336D-4F0D-BC81-F35C5E59DA59}" srcOrd="0" destOrd="0" presId="urn:microsoft.com/office/officeart/2005/8/layout/hList9"/>
    <dgm:cxn modelId="{BDC87588-BA35-44DA-8EBD-5DB28ADFA0E0}" type="presOf" srcId="{83A4875F-7274-4D62-8BC7-3CD667A527D8}" destId="{C315E9C3-EA37-4E4F-B582-FF8D6822D33E}" srcOrd="1"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ADAF8CD0-98D1-48E1-9ACF-D23242A4A71E}" type="presOf" srcId="{3AD2309B-41C9-4376-8B56-7933E0BBF71B}" destId="{AE7E7FE9-EAB0-478A-B1B5-74FF83506299}" srcOrd="0"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 modelId="{D380F965-A09F-4937-8F6B-C9E21FCD1F17}" type="presParOf" srcId="{984B30F9-45E3-42B3-B2C5-D3C17E6DE993}" destId="{4A19F819-2935-4E0C-9D00-5A9437D2C153}" srcOrd="4" destOrd="0" presId="urn:microsoft.com/office/officeart/2005/8/layout/hList9"/>
    <dgm:cxn modelId="{F172165C-1EBE-491F-8926-F93E39A827A8}" type="presParOf" srcId="{984B30F9-45E3-42B3-B2C5-D3C17E6DE993}" destId="{7AEAAC68-B680-4B0D-A692-6EB8055EC2F9}" srcOrd="5" destOrd="0" presId="urn:microsoft.com/office/officeart/2005/8/layout/hList9"/>
    <dgm:cxn modelId="{18F60AF5-4D96-4CB3-A5E3-CC916DB7FB5C}" type="presParOf" srcId="{984B30F9-45E3-42B3-B2C5-D3C17E6DE993}" destId="{8B9906ED-1991-43ED-AAA8-8D4A44203804}" srcOrd="6" destOrd="0" presId="urn:microsoft.com/office/officeart/2005/8/layout/hList9"/>
    <dgm:cxn modelId="{AF44B9EE-1DC2-459C-82F5-EDF4890222C7}" type="presParOf" srcId="{8B9906ED-1991-43ED-AAA8-8D4A44203804}" destId="{2574E7EB-1A42-4EBC-A180-D8C0285D6C4A}" srcOrd="0" destOrd="0" presId="urn:microsoft.com/office/officeart/2005/8/layout/hList9"/>
    <dgm:cxn modelId="{BC686976-B9FB-4F8D-9E6D-5D9AFEA55D1D}" type="presParOf" srcId="{8B9906ED-1991-43ED-AAA8-8D4A44203804}" destId="{453C971D-900B-4E70-A488-278629D386BB}" srcOrd="1" destOrd="0" presId="urn:microsoft.com/office/officeart/2005/8/layout/hList9"/>
    <dgm:cxn modelId="{22D51B23-DFE2-4DCA-9334-13A8B41A4387}" type="presParOf" srcId="{453C971D-900B-4E70-A488-278629D386BB}" destId="{BA489775-78E3-48FF-921C-8E21F627A083}" srcOrd="0" destOrd="0" presId="urn:microsoft.com/office/officeart/2005/8/layout/hList9"/>
    <dgm:cxn modelId="{65DCDA8F-FED9-48A2-A94C-F1AEED035792}" type="presParOf" srcId="{453C971D-900B-4E70-A488-278629D386BB}" destId="{C315E9C3-EA37-4E4F-B582-FF8D6822D33E}" srcOrd="1" destOrd="0" presId="urn:microsoft.com/office/officeart/2005/8/layout/hList9"/>
    <dgm:cxn modelId="{D3CF8561-9B38-4490-8991-4CAADCED23C9}" type="presParOf" srcId="{984B30F9-45E3-42B3-B2C5-D3C17E6DE993}" destId="{D491E63D-EB3B-439E-BDB0-A640D3A35B46}" srcOrd="7" destOrd="0" presId="urn:microsoft.com/office/officeart/2005/8/layout/hList9"/>
    <dgm:cxn modelId="{28EC6288-56D2-436B-8B2A-84AAE947410A}" type="presParOf" srcId="{984B30F9-45E3-42B3-B2C5-D3C17E6DE993}" destId="{AE7E7FE9-EAB0-478A-B1B5-74FF83506299}" srcOrd="8" destOrd="0" presId="urn:microsoft.com/office/officeart/2005/8/layout/hList9"/>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6DFAF3B-7962-474A-AF88-DDF9FAE07D77}" type="doc">
      <dgm:prSet loTypeId="urn:microsoft.com/office/officeart/2005/8/layout/vList5" loCatId="list" qsTypeId="urn:microsoft.com/office/officeart/2005/8/quickstyle/3d2" qsCatId="3D" csTypeId="urn:microsoft.com/office/officeart/2005/8/colors/accent4_5" csCatId="accent4" phldr="1"/>
      <dgm:spPr/>
      <dgm:t>
        <a:bodyPr/>
        <a:lstStyle/>
        <a:p>
          <a:endParaRPr lang="en-US"/>
        </a:p>
      </dgm:t>
    </dgm:pt>
    <dgm:pt modelId="{A3AEB3B0-8EB5-4F9B-8AB9-4A329C31D16A}">
      <dgm:prSet phldrT="[Text]"/>
      <dgm:spPr/>
      <dgm:t>
        <a:bodyPr/>
        <a:lstStyle/>
        <a:p>
          <a:r>
            <a:rPr lang="en-US" b="1"/>
            <a:t>HID-62</a:t>
          </a:r>
          <a:r>
            <a:rPr lang="en-US"/>
            <a:t> User Story </a:t>
          </a:r>
          <a:r>
            <a:rPr lang="en-US" i="1"/>
            <a:t>Points: 8</a:t>
          </a:r>
        </a:p>
      </dgm:t>
    </dgm:pt>
    <dgm:pt modelId="{B7FF2D68-0D90-497C-9802-51DA49C850BC}" type="parTrans" cxnId="{6E77140C-5BC4-4EAB-8F00-8BBC3FEAF7B0}">
      <dgm:prSet/>
      <dgm:spPr/>
      <dgm:t>
        <a:bodyPr/>
        <a:lstStyle/>
        <a:p>
          <a:endParaRPr lang="en-US"/>
        </a:p>
      </dgm:t>
    </dgm:pt>
    <dgm:pt modelId="{B6925CF7-7575-4F07-B6AE-7BCFEBD10094}" type="sibTrans" cxnId="{6E77140C-5BC4-4EAB-8F00-8BBC3FEAF7B0}">
      <dgm:prSet/>
      <dgm:spPr/>
      <dgm:t>
        <a:bodyPr/>
        <a:lstStyle/>
        <a:p>
          <a:endParaRPr lang="en-US"/>
        </a:p>
      </dgm:t>
    </dgm:pt>
    <dgm:pt modelId="{D658A72F-8DB0-4920-886A-46A3D9C17686}">
      <dgm:prSet phldrT="[Text]"/>
      <dgm:spPr/>
      <dgm:t>
        <a:bodyPr/>
        <a:lstStyle/>
        <a:p>
          <a:r>
            <a:rPr lang="en-US" b="1"/>
            <a:t>HID-64</a:t>
          </a:r>
          <a:r>
            <a:rPr lang="en-US"/>
            <a:t> User Story </a:t>
          </a:r>
          <a:r>
            <a:rPr lang="en-US" i="1"/>
            <a:t>Points: 5</a:t>
          </a:r>
        </a:p>
      </dgm:t>
    </dgm:pt>
    <dgm:pt modelId="{FF9FDD3C-4732-4C98-BC81-D1652B2C1B13}" type="parTrans" cxnId="{BEDB27C2-58C7-4010-9356-AC24F90FDF70}">
      <dgm:prSet/>
      <dgm:spPr/>
      <dgm:t>
        <a:bodyPr/>
        <a:lstStyle/>
        <a:p>
          <a:endParaRPr lang="en-US"/>
        </a:p>
      </dgm:t>
    </dgm:pt>
    <dgm:pt modelId="{0FA08BD3-3995-43A7-83FF-FFBA8EB3E3FB}" type="sibTrans" cxnId="{BEDB27C2-58C7-4010-9356-AC24F90FDF70}">
      <dgm:prSet/>
      <dgm:spPr/>
      <dgm:t>
        <a:bodyPr/>
        <a:lstStyle/>
        <a:p>
          <a:endParaRPr lang="en-US"/>
        </a:p>
      </dgm:t>
    </dgm:pt>
    <dgm:pt modelId="{BDC787A7-AD60-426E-B23A-21FA50D606BA}">
      <dgm:prSet phldrT="[Text]"/>
      <dgm:spPr/>
      <dgm:t>
        <a:bodyPr/>
        <a:lstStyle/>
        <a:p>
          <a:r>
            <a:rPr lang="en-US"/>
            <a:t>HID-95 User Story </a:t>
          </a:r>
          <a:r>
            <a:rPr lang="en-US" i="1"/>
            <a:t>Points: 3</a:t>
          </a:r>
        </a:p>
      </dgm:t>
    </dgm:pt>
    <dgm:pt modelId="{B6064E3F-0E9A-451D-B7FB-52735774492E}" type="parTrans" cxnId="{A6AE0356-27A3-49D5-9EB0-878C3512C817}">
      <dgm:prSet/>
      <dgm:spPr/>
      <dgm:t>
        <a:bodyPr/>
        <a:lstStyle/>
        <a:p>
          <a:endParaRPr lang="en-US"/>
        </a:p>
      </dgm:t>
    </dgm:pt>
    <dgm:pt modelId="{F57BF7E2-FC8B-4728-B362-418EA73FC61A}" type="sibTrans" cxnId="{A6AE0356-27A3-49D5-9EB0-878C3512C817}">
      <dgm:prSet/>
      <dgm:spPr/>
      <dgm:t>
        <a:bodyPr/>
        <a:lstStyle/>
        <a:p>
          <a:endParaRPr lang="en-US"/>
        </a:p>
      </dgm:t>
    </dgm:pt>
    <dgm:pt modelId="{D9F39426-0E54-4381-A50D-BB509B1877EB}">
      <dgm:prSet custT="1"/>
      <dgm:spPr/>
      <dgm:t>
        <a:bodyPr/>
        <a:lstStyle/>
        <a:p>
          <a:r>
            <a:rPr lang="en-US" sz="1200" b="0" i="0" u="none"/>
            <a:t>As a patient, I want to access the SymCheck application on the web so that I don't have to download and run an instance myself</a:t>
          </a:r>
        </a:p>
      </dgm:t>
    </dgm:pt>
    <dgm:pt modelId="{E257ADD8-83D7-4EDB-9F83-E384F8E576AE}" type="parTrans" cxnId="{0F23908F-E779-4413-B5E7-F2F92E7E0FAB}">
      <dgm:prSet/>
      <dgm:spPr/>
      <dgm:t>
        <a:bodyPr/>
        <a:lstStyle/>
        <a:p>
          <a:endParaRPr lang="en-US"/>
        </a:p>
      </dgm:t>
    </dgm:pt>
    <dgm:pt modelId="{C6DFDE98-FA5F-4F85-AAB2-71FD4D4A2265}" type="sibTrans" cxnId="{0F23908F-E779-4413-B5E7-F2F92E7E0FAB}">
      <dgm:prSet/>
      <dgm:spPr/>
      <dgm:t>
        <a:bodyPr/>
        <a:lstStyle/>
        <a:p>
          <a:endParaRPr lang="en-US"/>
        </a:p>
      </dgm:t>
    </dgm:pt>
    <dgm:pt modelId="{89F1AD49-F352-4385-80CC-A3DC906148C6}">
      <dgm:prSet custT="1"/>
      <dgm:spPr/>
      <dgm:t>
        <a:bodyPr/>
        <a:lstStyle/>
        <a:p>
          <a:r>
            <a:rPr lang="en-US" sz="1200" b="0" i="0" u="sng"/>
            <a:t>Acceptance Criteria:</a:t>
          </a:r>
          <a:r>
            <a:rPr lang="en-US" sz="1200" b="0" i="0" u="none"/>
            <a:t> Given that the patient opens a supported browser, when the patient navigates to www.symcheckapp.com, then the patient can utilize SymCheck</a:t>
          </a:r>
        </a:p>
      </dgm:t>
    </dgm:pt>
    <dgm:pt modelId="{4B314099-812B-4370-A5F2-E6ACCF1DAD76}" type="parTrans" cxnId="{993F2303-A3DD-4F58-8646-CBE6A67A0270}">
      <dgm:prSet/>
      <dgm:spPr/>
      <dgm:t>
        <a:bodyPr/>
        <a:lstStyle/>
        <a:p>
          <a:endParaRPr lang="en-US"/>
        </a:p>
      </dgm:t>
    </dgm:pt>
    <dgm:pt modelId="{0EB87DA5-4B06-4E11-ACD6-CDD527436DEB}" type="sibTrans" cxnId="{993F2303-A3DD-4F58-8646-CBE6A67A0270}">
      <dgm:prSet/>
      <dgm:spPr/>
      <dgm:t>
        <a:bodyPr/>
        <a:lstStyle/>
        <a:p>
          <a:endParaRPr lang="en-US"/>
        </a:p>
      </dgm:t>
    </dgm:pt>
    <dgm:pt modelId="{73C90993-6BFB-4BD8-9586-950976FC182D}">
      <dgm:prSet phldrT="[Text]"/>
      <dgm:spPr/>
      <dgm:t>
        <a:bodyPr/>
        <a:lstStyle/>
        <a:p>
          <a:r>
            <a:rPr lang="en-US">
              <a:effectLst/>
            </a:rPr>
            <a:t>As a patient, I want to access SymCheck on my mobile device for convenience</a:t>
          </a:r>
          <a:endParaRPr lang="en-US"/>
        </a:p>
      </dgm:t>
    </dgm:pt>
    <dgm:pt modelId="{F5C056FE-5BA0-4807-BA83-647158DE9BDC}" type="parTrans" cxnId="{1FDA3661-F36B-4ECD-A8DC-29755E112622}">
      <dgm:prSet/>
      <dgm:spPr/>
      <dgm:t>
        <a:bodyPr/>
        <a:lstStyle/>
        <a:p>
          <a:endParaRPr lang="en-US"/>
        </a:p>
      </dgm:t>
    </dgm:pt>
    <dgm:pt modelId="{3491E9EA-E96D-426D-BE23-92B1E21A1343}" type="sibTrans" cxnId="{1FDA3661-F36B-4ECD-A8DC-29755E112622}">
      <dgm:prSet/>
      <dgm:spPr/>
      <dgm:t>
        <a:bodyPr/>
        <a:lstStyle/>
        <a:p>
          <a:endParaRPr lang="en-US"/>
        </a:p>
      </dgm:t>
    </dgm:pt>
    <dgm:pt modelId="{6AEB02B5-A9AF-4FC3-8491-6294BFA915F5}">
      <dgm:prSet phldrT="[Text]"/>
      <dgm:spPr/>
      <dgm:t>
        <a:bodyPr/>
        <a:lstStyle/>
        <a:p>
          <a:r>
            <a:rPr lang="en-US" u="sng"/>
            <a:t>Acceptance Criteria:</a:t>
          </a:r>
          <a:r>
            <a:rPr lang="en-US" u="none"/>
            <a:t> </a:t>
          </a:r>
          <a:r>
            <a:rPr lang="en-US"/>
            <a:t>Given that the patient is on a mobile device using a supported browser, when the patient navigates to www.symcheckapp.com, then the patient will see a mobile friendly interface</a:t>
          </a:r>
        </a:p>
      </dgm:t>
    </dgm:pt>
    <dgm:pt modelId="{E56585EC-5217-47B4-A2DF-A7FB63C9E18C}" type="parTrans" cxnId="{B4100FF9-61B6-408A-8B13-72E9A5852339}">
      <dgm:prSet/>
      <dgm:spPr/>
      <dgm:t>
        <a:bodyPr/>
        <a:lstStyle/>
        <a:p>
          <a:endParaRPr lang="en-US"/>
        </a:p>
      </dgm:t>
    </dgm:pt>
    <dgm:pt modelId="{B0A255D3-154E-4A09-A0B1-CBD524ED0C27}" type="sibTrans" cxnId="{B4100FF9-61B6-408A-8B13-72E9A5852339}">
      <dgm:prSet/>
      <dgm:spPr/>
      <dgm:t>
        <a:bodyPr/>
        <a:lstStyle/>
        <a:p>
          <a:endParaRPr lang="en-US"/>
        </a:p>
      </dgm:t>
    </dgm:pt>
    <dgm:pt modelId="{0CF10E02-5F53-4EEF-857C-2457D1685AAD}">
      <dgm:prSet phldrT="[Text]"/>
      <dgm:spPr/>
      <dgm:t>
        <a:bodyPr/>
        <a:lstStyle/>
        <a:p>
          <a:r>
            <a:rPr lang="en-US">
              <a:effectLst/>
            </a:rPr>
            <a:t>As a patient, I want to be able to easily understand my illness is so that I know how serious it is</a:t>
          </a:r>
          <a:endParaRPr lang="en-US"/>
        </a:p>
      </dgm:t>
    </dgm:pt>
    <dgm:pt modelId="{632227D3-A538-4E4B-A3E0-D99551071607}" type="parTrans" cxnId="{2A788DF0-B5D1-446C-B7FD-8F06A414DF9B}">
      <dgm:prSet/>
      <dgm:spPr/>
      <dgm:t>
        <a:bodyPr/>
        <a:lstStyle/>
        <a:p>
          <a:endParaRPr lang="en-US"/>
        </a:p>
      </dgm:t>
    </dgm:pt>
    <dgm:pt modelId="{2E0B7389-879B-47FB-B264-C5D5F5580BDE}" type="sibTrans" cxnId="{2A788DF0-B5D1-446C-B7FD-8F06A414DF9B}">
      <dgm:prSet/>
      <dgm:spPr/>
      <dgm:t>
        <a:bodyPr/>
        <a:lstStyle/>
        <a:p>
          <a:endParaRPr lang="en-US"/>
        </a:p>
      </dgm:t>
    </dgm:pt>
    <dgm:pt modelId="{9DA1F59E-FA58-4CBB-9C1F-B14435A05C1F}">
      <dgm:prSet phldrT="[Text]"/>
      <dgm:spPr/>
      <dgm:t>
        <a:bodyPr/>
        <a:lstStyle/>
        <a:p>
          <a:r>
            <a:rPr lang="en-US" u="sng"/>
            <a:t>Acceptance Criteria:</a:t>
          </a:r>
          <a:r>
            <a:rPr lang="en-US" u="none"/>
            <a:t> </a:t>
          </a:r>
          <a:r>
            <a:rPr lang="en-US"/>
            <a:t>Given that the patient is on the Results page, when the patient receives a diagnosis, then the patient will see a progress bar showing their percentage</a:t>
          </a:r>
        </a:p>
      </dgm:t>
    </dgm:pt>
    <dgm:pt modelId="{2BCDB2C6-0B9C-47F4-8916-BA9D11DA56FD}" type="parTrans" cxnId="{23278184-9AC2-4B5E-8D6D-234AAA465A1D}">
      <dgm:prSet/>
      <dgm:spPr/>
      <dgm:t>
        <a:bodyPr/>
        <a:lstStyle/>
        <a:p>
          <a:endParaRPr lang="en-US"/>
        </a:p>
      </dgm:t>
    </dgm:pt>
    <dgm:pt modelId="{E11B42C9-07FA-40E7-992A-DDAF8C0A1338}" type="sibTrans" cxnId="{23278184-9AC2-4B5E-8D6D-234AAA465A1D}">
      <dgm:prSet/>
      <dgm:spPr/>
      <dgm:t>
        <a:bodyPr/>
        <a:lstStyle/>
        <a:p>
          <a:endParaRPr lang="en-US"/>
        </a:p>
      </dgm:t>
    </dgm:pt>
    <dgm:pt modelId="{0BAFE9CE-1059-4010-9F59-19DC23375857}" type="pres">
      <dgm:prSet presAssocID="{F6DFAF3B-7962-474A-AF88-DDF9FAE07D77}" presName="Name0" presStyleCnt="0">
        <dgm:presLayoutVars>
          <dgm:dir/>
          <dgm:animLvl val="lvl"/>
          <dgm:resizeHandles val="exact"/>
        </dgm:presLayoutVars>
      </dgm:prSet>
      <dgm:spPr/>
    </dgm:pt>
    <dgm:pt modelId="{C0DF1207-DEC3-4CC9-BEB4-98D1A3F2A326}" type="pres">
      <dgm:prSet presAssocID="{A3AEB3B0-8EB5-4F9B-8AB9-4A329C31D16A}" presName="linNode" presStyleCnt="0"/>
      <dgm:spPr/>
    </dgm:pt>
    <dgm:pt modelId="{2E920B6C-2D2B-42EC-8F35-263AAC1CA134}" type="pres">
      <dgm:prSet presAssocID="{A3AEB3B0-8EB5-4F9B-8AB9-4A329C31D16A}" presName="parentText" presStyleLbl="node1" presStyleIdx="0" presStyleCnt="3">
        <dgm:presLayoutVars>
          <dgm:chMax val="1"/>
          <dgm:bulletEnabled val="1"/>
        </dgm:presLayoutVars>
      </dgm:prSet>
      <dgm:spPr/>
    </dgm:pt>
    <dgm:pt modelId="{ADADD44A-3ECB-478B-9086-4B632BF49971}" type="pres">
      <dgm:prSet presAssocID="{A3AEB3B0-8EB5-4F9B-8AB9-4A329C31D16A}" presName="descendantText" presStyleLbl="alignAccFollowNode1" presStyleIdx="0" presStyleCnt="3" custScaleY="127108">
        <dgm:presLayoutVars>
          <dgm:bulletEnabled val="1"/>
        </dgm:presLayoutVars>
      </dgm:prSet>
      <dgm:spPr/>
    </dgm:pt>
    <dgm:pt modelId="{1C263D40-B8A6-4A45-9CD2-A8A1D393C16D}" type="pres">
      <dgm:prSet presAssocID="{B6925CF7-7575-4F07-B6AE-7BCFEBD10094}" presName="sp" presStyleCnt="0"/>
      <dgm:spPr/>
    </dgm:pt>
    <dgm:pt modelId="{B645A602-38B1-48B2-A0D4-1D259E5250A1}" type="pres">
      <dgm:prSet presAssocID="{D658A72F-8DB0-4920-886A-46A3D9C17686}" presName="linNode" presStyleCnt="0"/>
      <dgm:spPr/>
    </dgm:pt>
    <dgm:pt modelId="{BA827376-5AA1-4FBF-9BA5-E251162BB04E}" type="pres">
      <dgm:prSet presAssocID="{D658A72F-8DB0-4920-886A-46A3D9C17686}" presName="parentText" presStyleLbl="node1" presStyleIdx="1" presStyleCnt="3">
        <dgm:presLayoutVars>
          <dgm:chMax val="1"/>
          <dgm:bulletEnabled val="1"/>
        </dgm:presLayoutVars>
      </dgm:prSet>
      <dgm:spPr/>
    </dgm:pt>
    <dgm:pt modelId="{9B415C6E-B32B-44A5-9EBB-899D7C651AFA}" type="pres">
      <dgm:prSet presAssocID="{D658A72F-8DB0-4920-886A-46A3D9C17686}" presName="descendantText" presStyleLbl="alignAccFollowNode1" presStyleIdx="1" presStyleCnt="3" custScaleY="118461">
        <dgm:presLayoutVars>
          <dgm:bulletEnabled val="1"/>
        </dgm:presLayoutVars>
      </dgm:prSet>
      <dgm:spPr/>
    </dgm:pt>
    <dgm:pt modelId="{9BD11986-A314-4AB1-8E3D-91A17EE4A3DA}" type="pres">
      <dgm:prSet presAssocID="{0FA08BD3-3995-43A7-83FF-FFBA8EB3E3FB}" presName="sp" presStyleCnt="0"/>
      <dgm:spPr/>
    </dgm:pt>
    <dgm:pt modelId="{2FDEBC2F-F6CF-424F-A141-CB2027FA0A97}" type="pres">
      <dgm:prSet presAssocID="{BDC787A7-AD60-426E-B23A-21FA50D606BA}" presName="linNode" presStyleCnt="0"/>
      <dgm:spPr/>
    </dgm:pt>
    <dgm:pt modelId="{6AC07830-3EB6-4A29-89D1-AC0D8676968F}" type="pres">
      <dgm:prSet presAssocID="{BDC787A7-AD60-426E-B23A-21FA50D606BA}" presName="parentText" presStyleLbl="node1" presStyleIdx="2" presStyleCnt="3">
        <dgm:presLayoutVars>
          <dgm:chMax val="1"/>
          <dgm:bulletEnabled val="1"/>
        </dgm:presLayoutVars>
      </dgm:prSet>
      <dgm:spPr/>
    </dgm:pt>
    <dgm:pt modelId="{429C9290-828C-4A22-96A3-FDFA111E9E7D}" type="pres">
      <dgm:prSet presAssocID="{BDC787A7-AD60-426E-B23A-21FA50D606BA}" presName="descendantText" presStyleLbl="alignAccFollowNode1" presStyleIdx="2" presStyleCnt="3" custScaleY="119543">
        <dgm:presLayoutVars>
          <dgm:bulletEnabled val="1"/>
        </dgm:presLayoutVars>
      </dgm:prSet>
      <dgm:spPr/>
    </dgm:pt>
  </dgm:ptLst>
  <dgm:cxnLst>
    <dgm:cxn modelId="{993F2303-A3DD-4F58-8646-CBE6A67A0270}" srcId="{A3AEB3B0-8EB5-4F9B-8AB9-4A329C31D16A}" destId="{89F1AD49-F352-4385-80CC-A3DC906148C6}" srcOrd="1" destOrd="0" parTransId="{4B314099-812B-4370-A5F2-E6ACCF1DAD76}" sibTransId="{0EB87DA5-4B06-4E11-ACD6-CDD527436DEB}"/>
    <dgm:cxn modelId="{6E77140C-5BC4-4EAB-8F00-8BBC3FEAF7B0}" srcId="{F6DFAF3B-7962-474A-AF88-DDF9FAE07D77}" destId="{A3AEB3B0-8EB5-4F9B-8AB9-4A329C31D16A}" srcOrd="0" destOrd="0" parTransId="{B7FF2D68-0D90-497C-9802-51DA49C850BC}" sibTransId="{B6925CF7-7575-4F07-B6AE-7BCFEBD10094}"/>
    <dgm:cxn modelId="{CEAB711B-32C3-4407-96B4-BFED4B2CE766}" type="presOf" srcId="{9DA1F59E-FA58-4CBB-9C1F-B14435A05C1F}" destId="{429C9290-828C-4A22-96A3-FDFA111E9E7D}" srcOrd="0" destOrd="1" presId="urn:microsoft.com/office/officeart/2005/8/layout/vList5"/>
    <dgm:cxn modelId="{1F04124E-928F-4248-810C-92CC20FEBB70}" type="presOf" srcId="{A3AEB3B0-8EB5-4F9B-8AB9-4A329C31D16A}" destId="{2E920B6C-2D2B-42EC-8F35-263AAC1CA134}" srcOrd="0" destOrd="0" presId="urn:microsoft.com/office/officeart/2005/8/layout/vList5"/>
    <dgm:cxn modelId="{A6AE0356-27A3-49D5-9EB0-878C3512C817}" srcId="{F6DFAF3B-7962-474A-AF88-DDF9FAE07D77}" destId="{BDC787A7-AD60-426E-B23A-21FA50D606BA}" srcOrd="2" destOrd="0" parTransId="{B6064E3F-0E9A-451D-B7FB-52735774492E}" sibTransId="{F57BF7E2-FC8B-4728-B362-418EA73FC61A}"/>
    <dgm:cxn modelId="{1FDA3661-F36B-4ECD-A8DC-29755E112622}" srcId="{D658A72F-8DB0-4920-886A-46A3D9C17686}" destId="{73C90993-6BFB-4BD8-9586-950976FC182D}" srcOrd="0" destOrd="0" parTransId="{F5C056FE-5BA0-4807-BA83-647158DE9BDC}" sibTransId="{3491E9EA-E96D-426D-BE23-92B1E21A1343}"/>
    <dgm:cxn modelId="{5DD4E065-F67F-43CB-A885-9974C7D13C0C}" type="presOf" srcId="{BDC787A7-AD60-426E-B23A-21FA50D606BA}" destId="{6AC07830-3EB6-4A29-89D1-AC0D8676968F}" srcOrd="0" destOrd="0" presId="urn:microsoft.com/office/officeart/2005/8/layout/vList5"/>
    <dgm:cxn modelId="{3950287C-6A90-4CFA-A5D5-D961B5BA7BE8}" type="presOf" srcId="{73C90993-6BFB-4BD8-9586-950976FC182D}" destId="{9B415C6E-B32B-44A5-9EBB-899D7C651AFA}" srcOrd="0" destOrd="0" presId="urn:microsoft.com/office/officeart/2005/8/layout/vList5"/>
    <dgm:cxn modelId="{23278184-9AC2-4B5E-8D6D-234AAA465A1D}" srcId="{BDC787A7-AD60-426E-B23A-21FA50D606BA}" destId="{9DA1F59E-FA58-4CBB-9C1F-B14435A05C1F}" srcOrd="1" destOrd="0" parTransId="{2BCDB2C6-0B9C-47F4-8916-BA9D11DA56FD}" sibTransId="{E11B42C9-07FA-40E7-992A-DDAF8C0A1338}"/>
    <dgm:cxn modelId="{98C9ED85-C0D4-4693-91EF-23BEB72101E9}" type="presOf" srcId="{89F1AD49-F352-4385-80CC-A3DC906148C6}" destId="{ADADD44A-3ECB-478B-9086-4B632BF49971}" srcOrd="0" destOrd="1" presId="urn:microsoft.com/office/officeart/2005/8/layout/vList5"/>
    <dgm:cxn modelId="{0F23908F-E779-4413-B5E7-F2F92E7E0FAB}" srcId="{A3AEB3B0-8EB5-4F9B-8AB9-4A329C31D16A}" destId="{D9F39426-0E54-4381-A50D-BB509B1877EB}" srcOrd="0" destOrd="0" parTransId="{E257ADD8-83D7-4EDB-9F83-E384F8E576AE}" sibTransId="{C6DFDE98-FA5F-4F85-AAB2-71FD4D4A2265}"/>
    <dgm:cxn modelId="{D2B27192-D1C3-499A-8334-C3FF6EFAFD90}" type="presOf" srcId="{F6DFAF3B-7962-474A-AF88-DDF9FAE07D77}" destId="{0BAFE9CE-1059-4010-9F59-19DC23375857}" srcOrd="0" destOrd="0" presId="urn:microsoft.com/office/officeart/2005/8/layout/vList5"/>
    <dgm:cxn modelId="{EE56E3AA-0D28-479F-973E-7C793CBB2A9B}" type="presOf" srcId="{0CF10E02-5F53-4EEF-857C-2457D1685AAD}" destId="{429C9290-828C-4A22-96A3-FDFA111E9E7D}" srcOrd="0" destOrd="0" presId="urn:microsoft.com/office/officeart/2005/8/layout/vList5"/>
    <dgm:cxn modelId="{54A58EAB-4FA9-4A1D-9BFE-8F048C360E55}" type="presOf" srcId="{D9F39426-0E54-4381-A50D-BB509B1877EB}" destId="{ADADD44A-3ECB-478B-9086-4B632BF49971}" srcOrd="0" destOrd="0" presId="urn:microsoft.com/office/officeart/2005/8/layout/vList5"/>
    <dgm:cxn modelId="{239169C1-58A0-45EC-9AC8-C9B09A8EBC12}" type="presOf" srcId="{6AEB02B5-A9AF-4FC3-8491-6294BFA915F5}" destId="{9B415C6E-B32B-44A5-9EBB-899D7C651AFA}" srcOrd="0" destOrd="1" presId="urn:microsoft.com/office/officeart/2005/8/layout/vList5"/>
    <dgm:cxn modelId="{BEDB27C2-58C7-4010-9356-AC24F90FDF70}" srcId="{F6DFAF3B-7962-474A-AF88-DDF9FAE07D77}" destId="{D658A72F-8DB0-4920-886A-46A3D9C17686}" srcOrd="1" destOrd="0" parTransId="{FF9FDD3C-4732-4C98-BC81-D1652B2C1B13}" sibTransId="{0FA08BD3-3995-43A7-83FF-FFBA8EB3E3FB}"/>
    <dgm:cxn modelId="{2A788DF0-B5D1-446C-B7FD-8F06A414DF9B}" srcId="{BDC787A7-AD60-426E-B23A-21FA50D606BA}" destId="{0CF10E02-5F53-4EEF-857C-2457D1685AAD}" srcOrd="0" destOrd="0" parTransId="{632227D3-A538-4E4B-A3E0-D99551071607}" sibTransId="{2E0B7389-879B-47FB-B264-C5D5F5580BDE}"/>
    <dgm:cxn modelId="{B4100FF9-61B6-408A-8B13-72E9A5852339}" srcId="{D658A72F-8DB0-4920-886A-46A3D9C17686}" destId="{6AEB02B5-A9AF-4FC3-8491-6294BFA915F5}" srcOrd="1" destOrd="0" parTransId="{E56585EC-5217-47B4-A2DF-A7FB63C9E18C}" sibTransId="{B0A255D3-154E-4A09-A0B1-CBD524ED0C27}"/>
    <dgm:cxn modelId="{F9FB24FF-42A0-4F2B-9F34-3A84A3D2FD7F}" type="presOf" srcId="{D658A72F-8DB0-4920-886A-46A3D9C17686}" destId="{BA827376-5AA1-4FBF-9BA5-E251162BB04E}" srcOrd="0" destOrd="0" presId="urn:microsoft.com/office/officeart/2005/8/layout/vList5"/>
    <dgm:cxn modelId="{83835749-2739-4776-B4EB-C9DEECB4461A}" type="presParOf" srcId="{0BAFE9CE-1059-4010-9F59-19DC23375857}" destId="{C0DF1207-DEC3-4CC9-BEB4-98D1A3F2A326}" srcOrd="0" destOrd="0" presId="urn:microsoft.com/office/officeart/2005/8/layout/vList5"/>
    <dgm:cxn modelId="{7BFEE978-0731-4E2E-B0F9-3BDEDAE22824}" type="presParOf" srcId="{C0DF1207-DEC3-4CC9-BEB4-98D1A3F2A326}" destId="{2E920B6C-2D2B-42EC-8F35-263AAC1CA134}" srcOrd="0" destOrd="0" presId="urn:microsoft.com/office/officeart/2005/8/layout/vList5"/>
    <dgm:cxn modelId="{1ADCD7A1-2134-4CA8-A005-767595911A70}" type="presParOf" srcId="{C0DF1207-DEC3-4CC9-BEB4-98D1A3F2A326}" destId="{ADADD44A-3ECB-478B-9086-4B632BF49971}" srcOrd="1" destOrd="0" presId="urn:microsoft.com/office/officeart/2005/8/layout/vList5"/>
    <dgm:cxn modelId="{CA6D240D-089C-434E-98AD-193273BF3FB4}" type="presParOf" srcId="{0BAFE9CE-1059-4010-9F59-19DC23375857}" destId="{1C263D40-B8A6-4A45-9CD2-A8A1D393C16D}" srcOrd="1" destOrd="0" presId="urn:microsoft.com/office/officeart/2005/8/layout/vList5"/>
    <dgm:cxn modelId="{8C52F5FC-B5AF-4E0E-B072-845DF9D8940A}" type="presParOf" srcId="{0BAFE9CE-1059-4010-9F59-19DC23375857}" destId="{B645A602-38B1-48B2-A0D4-1D259E5250A1}" srcOrd="2" destOrd="0" presId="urn:microsoft.com/office/officeart/2005/8/layout/vList5"/>
    <dgm:cxn modelId="{C8086225-C27B-4FEC-8ECB-AE1BE0FD0CAA}" type="presParOf" srcId="{B645A602-38B1-48B2-A0D4-1D259E5250A1}" destId="{BA827376-5AA1-4FBF-9BA5-E251162BB04E}" srcOrd="0" destOrd="0" presId="urn:microsoft.com/office/officeart/2005/8/layout/vList5"/>
    <dgm:cxn modelId="{37CEC6AC-6FC4-434E-921B-3C6D151136B9}" type="presParOf" srcId="{B645A602-38B1-48B2-A0D4-1D259E5250A1}" destId="{9B415C6E-B32B-44A5-9EBB-899D7C651AFA}" srcOrd="1" destOrd="0" presId="urn:microsoft.com/office/officeart/2005/8/layout/vList5"/>
    <dgm:cxn modelId="{97CE522F-589A-4A2A-9846-F95070B75585}" type="presParOf" srcId="{0BAFE9CE-1059-4010-9F59-19DC23375857}" destId="{9BD11986-A314-4AB1-8E3D-91A17EE4A3DA}" srcOrd="3" destOrd="0" presId="urn:microsoft.com/office/officeart/2005/8/layout/vList5"/>
    <dgm:cxn modelId="{B06E729B-4624-48A5-8C84-C865C7323B5F}" type="presParOf" srcId="{0BAFE9CE-1059-4010-9F59-19DC23375857}" destId="{2FDEBC2F-F6CF-424F-A141-CB2027FA0A97}" srcOrd="4" destOrd="0" presId="urn:microsoft.com/office/officeart/2005/8/layout/vList5"/>
    <dgm:cxn modelId="{2E225593-C4D2-467F-8C39-C036E009E7F3}" type="presParOf" srcId="{2FDEBC2F-F6CF-424F-A141-CB2027FA0A97}" destId="{6AC07830-3EB6-4A29-89D1-AC0D8676968F}" srcOrd="0" destOrd="0" presId="urn:microsoft.com/office/officeart/2005/8/layout/vList5"/>
    <dgm:cxn modelId="{0FB80CB3-4414-4831-BEEA-E5623F6B79C7}" type="presParOf" srcId="{2FDEBC2F-F6CF-424F-A141-CB2027FA0A97}" destId="{429C9290-828C-4A22-96A3-FDFA111E9E7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1_2" csCatId="accent1"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192AD4A-8D4F-41DA-9A0E-747FB2CF64F7}" type="doc">
      <dgm:prSet loTypeId="urn:microsoft.com/office/officeart/2005/8/layout/list1" loCatId="list" qsTypeId="urn:microsoft.com/office/officeart/2005/8/quickstyle/3d2" qsCatId="3D" csTypeId="urn:microsoft.com/office/officeart/2005/8/colors/accent4_3" csCatId="accent4" phldr="1"/>
      <dgm:spPr/>
      <dgm:t>
        <a:bodyPr/>
        <a:lstStyle/>
        <a:p>
          <a:endParaRPr lang="en-US"/>
        </a:p>
      </dgm:t>
    </dgm:pt>
    <dgm:pt modelId="{236640D0-A8DD-4F57-8888-48C083A62353}">
      <dgm:prSet phldrT="[Text]"/>
      <dgm:spPr/>
      <dgm:t>
        <a:bodyPr/>
        <a:lstStyle/>
        <a:p>
          <a:r>
            <a:rPr lang="en-US"/>
            <a:t>HID-88 Task</a:t>
          </a:r>
        </a:p>
      </dgm:t>
    </dgm:pt>
    <dgm:pt modelId="{93693D5F-9AC4-4917-980C-B616872C3E60}" type="parTrans" cxnId="{BA799729-9049-4B4A-99BF-8A9D79D623F9}">
      <dgm:prSet/>
      <dgm:spPr/>
      <dgm:t>
        <a:bodyPr/>
        <a:lstStyle/>
        <a:p>
          <a:endParaRPr lang="en-US"/>
        </a:p>
      </dgm:t>
    </dgm:pt>
    <dgm:pt modelId="{08A0DCC6-357A-4BFD-B12D-4F57CC3FC8B3}" type="sibTrans" cxnId="{BA799729-9049-4B4A-99BF-8A9D79D623F9}">
      <dgm:prSet/>
      <dgm:spPr/>
      <dgm:t>
        <a:bodyPr/>
        <a:lstStyle/>
        <a:p>
          <a:endParaRPr lang="en-US"/>
        </a:p>
      </dgm:t>
    </dgm:pt>
    <dgm:pt modelId="{782DCC1E-0611-426A-A520-E7205FF4E434}">
      <dgm:prSet phldrT="[Text]"/>
      <dgm:spPr/>
      <dgm:t>
        <a:bodyPr/>
        <a:lstStyle/>
        <a:p>
          <a:r>
            <a:rPr lang="en-US"/>
            <a:t>HID-100 Task</a:t>
          </a:r>
        </a:p>
      </dgm:t>
    </dgm:pt>
    <dgm:pt modelId="{A4872633-FF11-4F83-9674-D4DC165E698E}" type="parTrans" cxnId="{FC9BD11D-7413-44B1-BB44-62CDB1784032}">
      <dgm:prSet/>
      <dgm:spPr/>
      <dgm:t>
        <a:bodyPr/>
        <a:lstStyle/>
        <a:p>
          <a:endParaRPr lang="en-US"/>
        </a:p>
      </dgm:t>
    </dgm:pt>
    <dgm:pt modelId="{658B9213-B64D-4E78-B479-4CE1E80022A0}" type="sibTrans" cxnId="{FC9BD11D-7413-44B1-BB44-62CDB1784032}">
      <dgm:prSet/>
      <dgm:spPr/>
      <dgm:t>
        <a:bodyPr/>
        <a:lstStyle/>
        <a:p>
          <a:endParaRPr lang="en-US"/>
        </a:p>
      </dgm:t>
    </dgm:pt>
    <dgm:pt modelId="{DB5CCE0A-FF5A-4A1B-9FCC-2A1785416EDA}">
      <dgm:prSet phldrT="[Text]"/>
      <dgm:spPr/>
      <dgm:t>
        <a:bodyPr/>
        <a:lstStyle/>
        <a:p>
          <a:r>
            <a:rPr lang="en-US"/>
            <a:t>HID-72 Task</a:t>
          </a:r>
        </a:p>
      </dgm:t>
    </dgm:pt>
    <dgm:pt modelId="{1AF274A5-02F5-44F6-91AE-AE468D91A964}" type="parTrans" cxnId="{D9B529BB-2F9B-44CE-866B-6EC157F7F59F}">
      <dgm:prSet/>
      <dgm:spPr/>
      <dgm:t>
        <a:bodyPr/>
        <a:lstStyle/>
        <a:p>
          <a:endParaRPr lang="en-US"/>
        </a:p>
      </dgm:t>
    </dgm:pt>
    <dgm:pt modelId="{5D089E54-BD58-4254-BFEB-6B68AA464BFF}" type="sibTrans" cxnId="{D9B529BB-2F9B-44CE-866B-6EC157F7F59F}">
      <dgm:prSet/>
      <dgm:spPr/>
      <dgm:t>
        <a:bodyPr/>
        <a:lstStyle/>
        <a:p>
          <a:endParaRPr lang="en-US"/>
        </a:p>
      </dgm:t>
    </dgm:pt>
    <dgm:pt modelId="{09B2F370-4B63-4734-9109-EFAE022FB511}">
      <dgm:prSet phldrT="[Text]"/>
      <dgm:spPr/>
      <dgm:t>
        <a:bodyPr/>
        <a:lstStyle/>
        <a:p>
          <a:r>
            <a:rPr lang="en-US"/>
            <a:t>HID-96 Task</a:t>
          </a:r>
        </a:p>
      </dgm:t>
    </dgm:pt>
    <dgm:pt modelId="{0EC01D3F-9F0C-408C-8865-96F461B47D44}" type="parTrans" cxnId="{F38811A7-99C8-4CC4-A9B8-C30F6928D253}">
      <dgm:prSet/>
      <dgm:spPr/>
      <dgm:t>
        <a:bodyPr/>
        <a:lstStyle/>
        <a:p>
          <a:endParaRPr lang="en-US"/>
        </a:p>
      </dgm:t>
    </dgm:pt>
    <dgm:pt modelId="{734B4002-1FDB-4A8D-AF93-C98072086E9B}" type="sibTrans" cxnId="{F38811A7-99C8-4CC4-A9B8-C30F6928D253}">
      <dgm:prSet/>
      <dgm:spPr/>
      <dgm:t>
        <a:bodyPr/>
        <a:lstStyle/>
        <a:p>
          <a:endParaRPr lang="en-US"/>
        </a:p>
      </dgm:t>
    </dgm:pt>
    <dgm:pt modelId="{E4AB9C01-8FCC-42BD-903E-F72AD84EFAF9}">
      <dgm:prSet phldrT="[Text]"/>
      <dgm:spPr/>
      <dgm:t>
        <a:bodyPr/>
        <a:lstStyle/>
        <a:p>
          <a:r>
            <a:rPr lang="en-US">
              <a:effectLst/>
            </a:rPr>
            <a:t>Create a presentation for Sprint 8</a:t>
          </a:r>
          <a:endParaRPr lang="en-US"/>
        </a:p>
      </dgm:t>
    </dgm:pt>
    <dgm:pt modelId="{DF842E8C-F7F8-4276-BA7E-DC8E30EA7B47}" type="parTrans" cxnId="{D421B4E6-EA63-4461-9A56-41C1A836865D}">
      <dgm:prSet/>
      <dgm:spPr/>
      <dgm:t>
        <a:bodyPr/>
        <a:lstStyle/>
        <a:p>
          <a:endParaRPr lang="en-US"/>
        </a:p>
      </dgm:t>
    </dgm:pt>
    <dgm:pt modelId="{DF994827-4CC4-491C-8AB6-08CF966C571B}" type="sibTrans" cxnId="{D421B4E6-EA63-4461-9A56-41C1A836865D}">
      <dgm:prSet/>
      <dgm:spPr/>
      <dgm:t>
        <a:bodyPr/>
        <a:lstStyle/>
        <a:p>
          <a:endParaRPr lang="en-US"/>
        </a:p>
      </dgm:t>
    </dgm:pt>
    <dgm:pt modelId="{C8D42F5B-927E-4CCD-A1EE-CBF0B14EB543}">
      <dgm:prSet phldrT="[Text]"/>
      <dgm:spPr/>
      <dgm:t>
        <a:bodyPr/>
        <a:lstStyle/>
        <a:p>
          <a:r>
            <a:rPr lang="en-US">
              <a:solidFill>
                <a:schemeClr val="tx1"/>
              </a:solidFill>
              <a:effectLst/>
            </a:rPr>
            <a:t>Set up AWS environment for development and production</a:t>
          </a:r>
          <a:endParaRPr lang="en-US">
            <a:solidFill>
              <a:schemeClr val="tx1"/>
            </a:solidFill>
          </a:endParaRPr>
        </a:p>
      </dgm:t>
    </dgm:pt>
    <dgm:pt modelId="{B614ABED-BDA7-45DF-AE4A-102CC4AEB328}" type="parTrans" cxnId="{71F9B0C8-DD77-48DB-A50F-3B2ADA602D4E}">
      <dgm:prSet/>
      <dgm:spPr/>
      <dgm:t>
        <a:bodyPr/>
        <a:lstStyle/>
        <a:p>
          <a:endParaRPr lang="en-US"/>
        </a:p>
      </dgm:t>
    </dgm:pt>
    <dgm:pt modelId="{DED5A2EA-FD6C-4C18-BF23-516034A0C0D4}" type="sibTrans" cxnId="{71F9B0C8-DD77-48DB-A50F-3B2ADA602D4E}">
      <dgm:prSet/>
      <dgm:spPr/>
      <dgm:t>
        <a:bodyPr/>
        <a:lstStyle/>
        <a:p>
          <a:endParaRPr lang="en-US"/>
        </a:p>
      </dgm:t>
    </dgm:pt>
    <dgm:pt modelId="{D36EB925-62E2-45C0-B223-1DA87A4204F7}">
      <dgm:prSet phldrT="[Text]"/>
      <dgm:spPr/>
      <dgm:t>
        <a:bodyPr/>
        <a:lstStyle/>
        <a:p>
          <a:r>
            <a:rPr lang="en-US">
              <a:effectLst/>
            </a:rPr>
            <a:t>Optimize SymCheck code</a:t>
          </a:r>
          <a:endParaRPr lang="en-US"/>
        </a:p>
      </dgm:t>
    </dgm:pt>
    <dgm:pt modelId="{468F77FD-1C6A-40BE-81EC-59371F29C066}" type="parTrans" cxnId="{D91104D2-A164-4871-AEC4-6030C94E05FD}">
      <dgm:prSet/>
      <dgm:spPr/>
      <dgm:t>
        <a:bodyPr/>
        <a:lstStyle/>
        <a:p>
          <a:endParaRPr lang="en-US"/>
        </a:p>
      </dgm:t>
    </dgm:pt>
    <dgm:pt modelId="{55784E7D-0F13-41C6-B5EC-BFA8BD8BD842}" type="sibTrans" cxnId="{D91104D2-A164-4871-AEC4-6030C94E05FD}">
      <dgm:prSet/>
      <dgm:spPr/>
      <dgm:t>
        <a:bodyPr/>
        <a:lstStyle/>
        <a:p>
          <a:endParaRPr lang="en-US"/>
        </a:p>
      </dgm:t>
    </dgm:pt>
    <dgm:pt modelId="{ACBFD19D-AEE9-4EB8-80FB-B1AF9ED4C2E8}">
      <dgm:prSet phldrT="[Text]"/>
      <dgm:spPr/>
      <dgm:t>
        <a:bodyPr/>
        <a:lstStyle/>
        <a:p>
          <a:r>
            <a:rPr lang="en-US">
              <a:effectLst/>
            </a:rPr>
            <a:t>Code initially with optimization in mind</a:t>
          </a:r>
          <a:endParaRPr lang="en-US"/>
        </a:p>
      </dgm:t>
    </dgm:pt>
    <dgm:pt modelId="{D804133C-10A7-4F31-A59B-90A9E180573A}" type="parTrans" cxnId="{9A5443C5-24EA-40A7-9F0B-5965A4C0B876}">
      <dgm:prSet/>
      <dgm:spPr/>
      <dgm:t>
        <a:bodyPr/>
        <a:lstStyle/>
        <a:p>
          <a:endParaRPr lang="en-US"/>
        </a:p>
      </dgm:t>
    </dgm:pt>
    <dgm:pt modelId="{2E902A07-E833-48A2-9DFA-6D0EEF6A8AEC}" type="sibTrans" cxnId="{9A5443C5-24EA-40A7-9F0B-5965A4C0B876}">
      <dgm:prSet/>
      <dgm:spPr/>
      <dgm:t>
        <a:bodyPr/>
        <a:lstStyle/>
        <a:p>
          <a:endParaRPr lang="en-US"/>
        </a:p>
      </dgm:t>
    </dgm:pt>
    <dgm:pt modelId="{DB480A77-A30E-4A95-843A-695AC46B2627}" type="pres">
      <dgm:prSet presAssocID="{F192AD4A-8D4F-41DA-9A0E-747FB2CF64F7}" presName="linear" presStyleCnt="0">
        <dgm:presLayoutVars>
          <dgm:dir/>
          <dgm:animLvl val="lvl"/>
          <dgm:resizeHandles val="exact"/>
        </dgm:presLayoutVars>
      </dgm:prSet>
      <dgm:spPr/>
    </dgm:pt>
    <dgm:pt modelId="{8BF0C679-CC22-4761-BA6D-FC2F4542486D}" type="pres">
      <dgm:prSet presAssocID="{DB5CCE0A-FF5A-4A1B-9FCC-2A1785416EDA}" presName="parentLin" presStyleCnt="0"/>
      <dgm:spPr/>
    </dgm:pt>
    <dgm:pt modelId="{2DE63220-B857-4FD8-993E-77A8C51872D6}" type="pres">
      <dgm:prSet presAssocID="{DB5CCE0A-FF5A-4A1B-9FCC-2A1785416EDA}" presName="parentLeftMargin" presStyleLbl="node1" presStyleIdx="0" presStyleCnt="4"/>
      <dgm:spPr/>
    </dgm:pt>
    <dgm:pt modelId="{B31312CF-2214-4942-849A-382A83002109}" type="pres">
      <dgm:prSet presAssocID="{DB5CCE0A-FF5A-4A1B-9FCC-2A1785416EDA}" presName="parentText" presStyleLbl="node1" presStyleIdx="0" presStyleCnt="4">
        <dgm:presLayoutVars>
          <dgm:chMax val="0"/>
          <dgm:bulletEnabled val="1"/>
        </dgm:presLayoutVars>
      </dgm:prSet>
      <dgm:spPr/>
    </dgm:pt>
    <dgm:pt modelId="{E7F44F98-7ABF-4023-9A19-D361FFEB0026}" type="pres">
      <dgm:prSet presAssocID="{DB5CCE0A-FF5A-4A1B-9FCC-2A1785416EDA}" presName="negativeSpace" presStyleCnt="0"/>
      <dgm:spPr/>
    </dgm:pt>
    <dgm:pt modelId="{DF7431CD-C2F5-4210-988F-A85C7C774E69}" type="pres">
      <dgm:prSet presAssocID="{DB5CCE0A-FF5A-4A1B-9FCC-2A1785416EDA}" presName="childText" presStyleLbl="conFgAcc1" presStyleIdx="0" presStyleCnt="4">
        <dgm:presLayoutVars>
          <dgm:bulletEnabled val="1"/>
        </dgm:presLayoutVars>
      </dgm:prSet>
      <dgm:spPr/>
    </dgm:pt>
    <dgm:pt modelId="{5FE63E56-13B3-44AB-81E9-9B6CA1894D39}" type="pres">
      <dgm:prSet presAssocID="{5D089E54-BD58-4254-BFEB-6B68AA464BFF}" presName="spaceBetweenRectangles" presStyleCnt="0"/>
      <dgm:spPr/>
    </dgm:pt>
    <dgm:pt modelId="{B1E09037-23FE-4687-9CA3-D111A98CF302}" type="pres">
      <dgm:prSet presAssocID="{236640D0-A8DD-4F57-8888-48C083A62353}" presName="parentLin" presStyleCnt="0"/>
      <dgm:spPr/>
    </dgm:pt>
    <dgm:pt modelId="{E79B9709-9737-4710-AC61-5D2FC34A504E}" type="pres">
      <dgm:prSet presAssocID="{236640D0-A8DD-4F57-8888-48C083A62353}" presName="parentLeftMargin" presStyleLbl="node1" presStyleIdx="0" presStyleCnt="4"/>
      <dgm:spPr/>
    </dgm:pt>
    <dgm:pt modelId="{89E54F32-AF65-4FA2-BFC7-468308E49E60}" type="pres">
      <dgm:prSet presAssocID="{236640D0-A8DD-4F57-8888-48C083A62353}" presName="parentText" presStyleLbl="node1" presStyleIdx="1" presStyleCnt="4">
        <dgm:presLayoutVars>
          <dgm:chMax val="0"/>
          <dgm:bulletEnabled val="1"/>
        </dgm:presLayoutVars>
      </dgm:prSet>
      <dgm:spPr/>
    </dgm:pt>
    <dgm:pt modelId="{608E1D99-A094-4E1C-959C-75966F1CF668}" type="pres">
      <dgm:prSet presAssocID="{236640D0-A8DD-4F57-8888-48C083A62353}" presName="negativeSpace" presStyleCnt="0"/>
      <dgm:spPr/>
    </dgm:pt>
    <dgm:pt modelId="{1EC80628-0EA2-42D5-9578-EF5B22027226}" type="pres">
      <dgm:prSet presAssocID="{236640D0-A8DD-4F57-8888-48C083A62353}" presName="childText" presStyleLbl="conFgAcc1" presStyleIdx="1" presStyleCnt="4">
        <dgm:presLayoutVars>
          <dgm:bulletEnabled val="1"/>
        </dgm:presLayoutVars>
      </dgm:prSet>
      <dgm:spPr/>
    </dgm:pt>
    <dgm:pt modelId="{187B9287-F6D4-4C67-BB96-590A87F36195}" type="pres">
      <dgm:prSet presAssocID="{08A0DCC6-357A-4BFD-B12D-4F57CC3FC8B3}" presName="spaceBetweenRectangles" presStyleCnt="0"/>
      <dgm:spPr/>
    </dgm:pt>
    <dgm:pt modelId="{4ED8C5DE-2325-4A85-9A24-E15A48DD6AFE}" type="pres">
      <dgm:prSet presAssocID="{09B2F370-4B63-4734-9109-EFAE022FB511}" presName="parentLin" presStyleCnt="0"/>
      <dgm:spPr/>
    </dgm:pt>
    <dgm:pt modelId="{75C4C21C-1496-4A51-B6B2-BB254AADAEE4}" type="pres">
      <dgm:prSet presAssocID="{09B2F370-4B63-4734-9109-EFAE022FB511}" presName="parentLeftMargin" presStyleLbl="node1" presStyleIdx="1" presStyleCnt="4"/>
      <dgm:spPr/>
    </dgm:pt>
    <dgm:pt modelId="{4E2C1562-D134-48A6-85BB-DE604DCDB6A7}" type="pres">
      <dgm:prSet presAssocID="{09B2F370-4B63-4734-9109-EFAE022FB511}" presName="parentText" presStyleLbl="node1" presStyleIdx="2" presStyleCnt="4">
        <dgm:presLayoutVars>
          <dgm:chMax val="0"/>
          <dgm:bulletEnabled val="1"/>
        </dgm:presLayoutVars>
      </dgm:prSet>
      <dgm:spPr/>
    </dgm:pt>
    <dgm:pt modelId="{9102ED44-9ABC-43E9-9F94-BC0E14FE2F38}" type="pres">
      <dgm:prSet presAssocID="{09B2F370-4B63-4734-9109-EFAE022FB511}" presName="negativeSpace" presStyleCnt="0"/>
      <dgm:spPr/>
    </dgm:pt>
    <dgm:pt modelId="{C745AC6D-382C-4DDC-9A6D-9631DB75A5AD}" type="pres">
      <dgm:prSet presAssocID="{09B2F370-4B63-4734-9109-EFAE022FB511}" presName="childText" presStyleLbl="conFgAcc1" presStyleIdx="2" presStyleCnt="4">
        <dgm:presLayoutVars>
          <dgm:bulletEnabled val="1"/>
        </dgm:presLayoutVars>
      </dgm:prSet>
      <dgm:spPr/>
    </dgm:pt>
    <dgm:pt modelId="{13E564A2-B79B-4969-98DE-45423DDF8970}" type="pres">
      <dgm:prSet presAssocID="{734B4002-1FDB-4A8D-AF93-C98072086E9B}" presName="spaceBetweenRectangles" presStyleCnt="0"/>
      <dgm:spPr/>
    </dgm:pt>
    <dgm:pt modelId="{9730E185-5262-4FF6-B114-2B3010B8DDA1}" type="pres">
      <dgm:prSet presAssocID="{782DCC1E-0611-426A-A520-E7205FF4E434}" presName="parentLin" presStyleCnt="0"/>
      <dgm:spPr/>
    </dgm:pt>
    <dgm:pt modelId="{B1E1AA9E-45E3-4BF0-A0D5-0F6C7179A0C5}" type="pres">
      <dgm:prSet presAssocID="{782DCC1E-0611-426A-A520-E7205FF4E434}" presName="parentLeftMargin" presStyleLbl="node1" presStyleIdx="2" presStyleCnt="4"/>
      <dgm:spPr/>
    </dgm:pt>
    <dgm:pt modelId="{58FB5975-DEC9-4016-BFA1-9B7A21B4903B}" type="pres">
      <dgm:prSet presAssocID="{782DCC1E-0611-426A-A520-E7205FF4E434}" presName="parentText" presStyleLbl="node1" presStyleIdx="3" presStyleCnt="4">
        <dgm:presLayoutVars>
          <dgm:chMax val="0"/>
          <dgm:bulletEnabled val="1"/>
        </dgm:presLayoutVars>
      </dgm:prSet>
      <dgm:spPr/>
    </dgm:pt>
    <dgm:pt modelId="{76C5A62C-5415-44B5-8263-849B0BF5761D}" type="pres">
      <dgm:prSet presAssocID="{782DCC1E-0611-426A-A520-E7205FF4E434}" presName="negativeSpace" presStyleCnt="0"/>
      <dgm:spPr/>
    </dgm:pt>
    <dgm:pt modelId="{4F81483A-F66A-4D26-95E1-C70DCE0C2211}" type="pres">
      <dgm:prSet presAssocID="{782DCC1E-0611-426A-A520-E7205FF4E434}" presName="childText" presStyleLbl="conFgAcc1" presStyleIdx="3" presStyleCnt="4">
        <dgm:presLayoutVars>
          <dgm:bulletEnabled val="1"/>
        </dgm:presLayoutVars>
      </dgm:prSet>
      <dgm:spPr/>
    </dgm:pt>
  </dgm:ptLst>
  <dgm:cxnLst>
    <dgm:cxn modelId="{3B9EB41C-D0EB-4DA2-8DE7-39D7CAE9E1BA}" type="presOf" srcId="{F192AD4A-8D4F-41DA-9A0E-747FB2CF64F7}" destId="{DB480A77-A30E-4A95-843A-695AC46B2627}" srcOrd="0" destOrd="0" presId="urn:microsoft.com/office/officeart/2005/8/layout/list1"/>
    <dgm:cxn modelId="{FC9BD11D-7413-44B1-BB44-62CDB1784032}" srcId="{F192AD4A-8D4F-41DA-9A0E-747FB2CF64F7}" destId="{782DCC1E-0611-426A-A520-E7205FF4E434}" srcOrd="3" destOrd="0" parTransId="{A4872633-FF11-4F83-9674-D4DC165E698E}" sibTransId="{658B9213-B64D-4E78-B479-4CE1E80022A0}"/>
    <dgm:cxn modelId="{BA799729-9049-4B4A-99BF-8A9D79D623F9}" srcId="{F192AD4A-8D4F-41DA-9A0E-747FB2CF64F7}" destId="{236640D0-A8DD-4F57-8888-48C083A62353}" srcOrd="1" destOrd="0" parTransId="{93693D5F-9AC4-4917-980C-B616872C3E60}" sibTransId="{08A0DCC6-357A-4BFD-B12D-4F57CC3FC8B3}"/>
    <dgm:cxn modelId="{D91A4732-6DA7-4A9B-88A3-9ED57CEA0DE0}" type="presOf" srcId="{E4AB9C01-8FCC-42BD-903E-F72AD84EFAF9}" destId="{DF7431CD-C2F5-4210-988F-A85C7C774E69}" srcOrd="0" destOrd="0" presId="urn:microsoft.com/office/officeart/2005/8/layout/list1"/>
    <dgm:cxn modelId="{09C40C41-D3BB-44E5-A3CB-D8882CEC8A34}" type="presOf" srcId="{ACBFD19D-AEE9-4EB8-80FB-B1AF9ED4C2E8}" destId="{4F81483A-F66A-4D26-95E1-C70DCE0C2211}" srcOrd="0" destOrd="0" presId="urn:microsoft.com/office/officeart/2005/8/layout/list1"/>
    <dgm:cxn modelId="{378E504C-67AD-4230-A5EF-4AEF64033053}" type="presOf" srcId="{236640D0-A8DD-4F57-8888-48C083A62353}" destId="{89E54F32-AF65-4FA2-BFC7-468308E49E60}" srcOrd="1" destOrd="0" presId="urn:microsoft.com/office/officeart/2005/8/layout/list1"/>
    <dgm:cxn modelId="{76F09656-3544-4928-89C0-791BDE7606BC}" type="presOf" srcId="{DB5CCE0A-FF5A-4A1B-9FCC-2A1785416EDA}" destId="{B31312CF-2214-4942-849A-382A83002109}" srcOrd="1" destOrd="0" presId="urn:microsoft.com/office/officeart/2005/8/layout/list1"/>
    <dgm:cxn modelId="{848C116F-6903-4BCF-B36F-EF1D76699B7F}" type="presOf" srcId="{236640D0-A8DD-4F57-8888-48C083A62353}" destId="{E79B9709-9737-4710-AC61-5D2FC34A504E}" srcOrd="0" destOrd="0" presId="urn:microsoft.com/office/officeart/2005/8/layout/list1"/>
    <dgm:cxn modelId="{531A4893-6E77-46C5-A0BD-5311DDEE9DFD}" type="presOf" srcId="{09B2F370-4B63-4734-9109-EFAE022FB511}" destId="{75C4C21C-1496-4A51-B6B2-BB254AADAEE4}" srcOrd="0" destOrd="0" presId="urn:microsoft.com/office/officeart/2005/8/layout/list1"/>
    <dgm:cxn modelId="{E58FEBA5-2C74-4563-8DEE-528A5AE64B1D}" type="presOf" srcId="{09B2F370-4B63-4734-9109-EFAE022FB511}" destId="{4E2C1562-D134-48A6-85BB-DE604DCDB6A7}" srcOrd="1" destOrd="0" presId="urn:microsoft.com/office/officeart/2005/8/layout/list1"/>
    <dgm:cxn modelId="{CE5DF9A5-71D3-473E-8B79-17B9F5F7000F}" type="presOf" srcId="{C8D42F5B-927E-4CCD-A1EE-CBF0B14EB543}" destId="{1EC80628-0EA2-42D5-9578-EF5B22027226}" srcOrd="0" destOrd="0" presId="urn:microsoft.com/office/officeart/2005/8/layout/list1"/>
    <dgm:cxn modelId="{F38811A7-99C8-4CC4-A9B8-C30F6928D253}" srcId="{F192AD4A-8D4F-41DA-9A0E-747FB2CF64F7}" destId="{09B2F370-4B63-4734-9109-EFAE022FB511}" srcOrd="2" destOrd="0" parTransId="{0EC01D3F-9F0C-408C-8865-96F461B47D44}" sibTransId="{734B4002-1FDB-4A8D-AF93-C98072086E9B}"/>
    <dgm:cxn modelId="{5F71C6A7-E97C-49B8-A779-BBBDF831E5DF}" type="presOf" srcId="{782DCC1E-0611-426A-A520-E7205FF4E434}" destId="{B1E1AA9E-45E3-4BF0-A0D5-0F6C7179A0C5}" srcOrd="0" destOrd="0" presId="urn:microsoft.com/office/officeart/2005/8/layout/list1"/>
    <dgm:cxn modelId="{D9B529BB-2F9B-44CE-866B-6EC157F7F59F}" srcId="{F192AD4A-8D4F-41DA-9A0E-747FB2CF64F7}" destId="{DB5CCE0A-FF5A-4A1B-9FCC-2A1785416EDA}" srcOrd="0" destOrd="0" parTransId="{1AF274A5-02F5-44F6-91AE-AE468D91A964}" sibTransId="{5D089E54-BD58-4254-BFEB-6B68AA464BFF}"/>
    <dgm:cxn modelId="{9A5443C5-24EA-40A7-9F0B-5965A4C0B876}" srcId="{782DCC1E-0611-426A-A520-E7205FF4E434}" destId="{ACBFD19D-AEE9-4EB8-80FB-B1AF9ED4C2E8}" srcOrd="0" destOrd="0" parTransId="{D804133C-10A7-4F31-A59B-90A9E180573A}" sibTransId="{2E902A07-E833-48A2-9DFA-6D0EEF6A8AEC}"/>
    <dgm:cxn modelId="{71F9B0C8-DD77-48DB-A50F-3B2ADA602D4E}" srcId="{236640D0-A8DD-4F57-8888-48C083A62353}" destId="{C8D42F5B-927E-4CCD-A1EE-CBF0B14EB543}" srcOrd="0" destOrd="0" parTransId="{B614ABED-BDA7-45DF-AE4A-102CC4AEB328}" sibTransId="{DED5A2EA-FD6C-4C18-BF23-516034A0C0D4}"/>
    <dgm:cxn modelId="{D91104D2-A164-4871-AEC4-6030C94E05FD}" srcId="{09B2F370-4B63-4734-9109-EFAE022FB511}" destId="{D36EB925-62E2-45C0-B223-1DA87A4204F7}" srcOrd="0" destOrd="0" parTransId="{468F77FD-1C6A-40BE-81EC-59371F29C066}" sibTransId="{55784E7D-0F13-41C6-B5EC-BFA8BD8BD842}"/>
    <dgm:cxn modelId="{8F5FFBE3-9314-4B33-906B-E6FE96E41DDB}" type="presOf" srcId="{782DCC1E-0611-426A-A520-E7205FF4E434}" destId="{58FB5975-DEC9-4016-BFA1-9B7A21B4903B}" srcOrd="1" destOrd="0" presId="urn:microsoft.com/office/officeart/2005/8/layout/list1"/>
    <dgm:cxn modelId="{D421B4E6-EA63-4461-9A56-41C1A836865D}" srcId="{DB5CCE0A-FF5A-4A1B-9FCC-2A1785416EDA}" destId="{E4AB9C01-8FCC-42BD-903E-F72AD84EFAF9}" srcOrd="0" destOrd="0" parTransId="{DF842E8C-F7F8-4276-BA7E-DC8E30EA7B47}" sibTransId="{DF994827-4CC4-491C-8AB6-08CF966C571B}"/>
    <dgm:cxn modelId="{134545ED-759B-4FEC-94D9-904D86BEF2CD}" type="presOf" srcId="{DB5CCE0A-FF5A-4A1B-9FCC-2A1785416EDA}" destId="{2DE63220-B857-4FD8-993E-77A8C51872D6}" srcOrd="0" destOrd="0" presId="urn:microsoft.com/office/officeart/2005/8/layout/list1"/>
    <dgm:cxn modelId="{A83438FB-3DD2-47EE-9F7B-B25335BD67AE}" type="presOf" srcId="{D36EB925-62E2-45C0-B223-1DA87A4204F7}" destId="{C745AC6D-382C-4DDC-9A6D-9631DB75A5AD}" srcOrd="0" destOrd="0" presId="urn:microsoft.com/office/officeart/2005/8/layout/list1"/>
    <dgm:cxn modelId="{C89980B3-85B0-4A1D-80EC-5051E719011D}" type="presParOf" srcId="{DB480A77-A30E-4A95-843A-695AC46B2627}" destId="{8BF0C679-CC22-4761-BA6D-FC2F4542486D}" srcOrd="0" destOrd="0" presId="urn:microsoft.com/office/officeart/2005/8/layout/list1"/>
    <dgm:cxn modelId="{4EDC874E-2E1E-4F1D-987C-DDFAC2EA782D}" type="presParOf" srcId="{8BF0C679-CC22-4761-BA6D-FC2F4542486D}" destId="{2DE63220-B857-4FD8-993E-77A8C51872D6}" srcOrd="0" destOrd="0" presId="urn:microsoft.com/office/officeart/2005/8/layout/list1"/>
    <dgm:cxn modelId="{9BBDE458-E032-4246-985F-E52C3C29454B}" type="presParOf" srcId="{8BF0C679-CC22-4761-BA6D-FC2F4542486D}" destId="{B31312CF-2214-4942-849A-382A83002109}" srcOrd="1" destOrd="0" presId="urn:microsoft.com/office/officeart/2005/8/layout/list1"/>
    <dgm:cxn modelId="{512D8B62-66E3-4C7F-9113-02F583E762B6}" type="presParOf" srcId="{DB480A77-A30E-4A95-843A-695AC46B2627}" destId="{E7F44F98-7ABF-4023-9A19-D361FFEB0026}" srcOrd="1" destOrd="0" presId="urn:microsoft.com/office/officeart/2005/8/layout/list1"/>
    <dgm:cxn modelId="{2925C29D-000E-4D7E-866F-FDC2563457D1}" type="presParOf" srcId="{DB480A77-A30E-4A95-843A-695AC46B2627}" destId="{DF7431CD-C2F5-4210-988F-A85C7C774E69}" srcOrd="2" destOrd="0" presId="urn:microsoft.com/office/officeart/2005/8/layout/list1"/>
    <dgm:cxn modelId="{CA5AE5C7-520E-420D-AB4D-1831A7B03637}" type="presParOf" srcId="{DB480A77-A30E-4A95-843A-695AC46B2627}" destId="{5FE63E56-13B3-44AB-81E9-9B6CA1894D39}" srcOrd="3" destOrd="0" presId="urn:microsoft.com/office/officeart/2005/8/layout/list1"/>
    <dgm:cxn modelId="{463218F1-628D-4DE0-A0BF-38088C850D39}" type="presParOf" srcId="{DB480A77-A30E-4A95-843A-695AC46B2627}" destId="{B1E09037-23FE-4687-9CA3-D111A98CF302}" srcOrd="4" destOrd="0" presId="urn:microsoft.com/office/officeart/2005/8/layout/list1"/>
    <dgm:cxn modelId="{30E06668-E111-454C-881E-663C4A73AAB8}" type="presParOf" srcId="{B1E09037-23FE-4687-9CA3-D111A98CF302}" destId="{E79B9709-9737-4710-AC61-5D2FC34A504E}" srcOrd="0" destOrd="0" presId="urn:microsoft.com/office/officeart/2005/8/layout/list1"/>
    <dgm:cxn modelId="{D53FAF42-6B39-4D1D-88FB-DF733DB51921}" type="presParOf" srcId="{B1E09037-23FE-4687-9CA3-D111A98CF302}" destId="{89E54F32-AF65-4FA2-BFC7-468308E49E60}" srcOrd="1" destOrd="0" presId="urn:microsoft.com/office/officeart/2005/8/layout/list1"/>
    <dgm:cxn modelId="{704F2086-85CE-4228-B586-1F74DE9DBC66}" type="presParOf" srcId="{DB480A77-A30E-4A95-843A-695AC46B2627}" destId="{608E1D99-A094-4E1C-959C-75966F1CF668}" srcOrd="5" destOrd="0" presId="urn:microsoft.com/office/officeart/2005/8/layout/list1"/>
    <dgm:cxn modelId="{0AA0096C-21FB-48DE-B531-4724A4A4A1CC}" type="presParOf" srcId="{DB480A77-A30E-4A95-843A-695AC46B2627}" destId="{1EC80628-0EA2-42D5-9578-EF5B22027226}" srcOrd="6" destOrd="0" presId="urn:microsoft.com/office/officeart/2005/8/layout/list1"/>
    <dgm:cxn modelId="{C6DCD93F-9317-4C83-9395-B8CC3380A310}" type="presParOf" srcId="{DB480A77-A30E-4A95-843A-695AC46B2627}" destId="{187B9287-F6D4-4C67-BB96-590A87F36195}" srcOrd="7" destOrd="0" presId="urn:microsoft.com/office/officeart/2005/8/layout/list1"/>
    <dgm:cxn modelId="{35D557E7-3298-4BD7-B1B4-FA06EEFED9E5}" type="presParOf" srcId="{DB480A77-A30E-4A95-843A-695AC46B2627}" destId="{4ED8C5DE-2325-4A85-9A24-E15A48DD6AFE}" srcOrd="8" destOrd="0" presId="urn:microsoft.com/office/officeart/2005/8/layout/list1"/>
    <dgm:cxn modelId="{80431EAA-89DF-4B20-880C-80AB09732C62}" type="presParOf" srcId="{4ED8C5DE-2325-4A85-9A24-E15A48DD6AFE}" destId="{75C4C21C-1496-4A51-B6B2-BB254AADAEE4}" srcOrd="0" destOrd="0" presId="urn:microsoft.com/office/officeart/2005/8/layout/list1"/>
    <dgm:cxn modelId="{FD5AB04F-124B-4595-883E-516D734D20C9}" type="presParOf" srcId="{4ED8C5DE-2325-4A85-9A24-E15A48DD6AFE}" destId="{4E2C1562-D134-48A6-85BB-DE604DCDB6A7}" srcOrd="1" destOrd="0" presId="urn:microsoft.com/office/officeart/2005/8/layout/list1"/>
    <dgm:cxn modelId="{8274E256-A73A-43B3-9655-47B796AA7939}" type="presParOf" srcId="{DB480A77-A30E-4A95-843A-695AC46B2627}" destId="{9102ED44-9ABC-43E9-9F94-BC0E14FE2F38}" srcOrd="9" destOrd="0" presId="urn:microsoft.com/office/officeart/2005/8/layout/list1"/>
    <dgm:cxn modelId="{C1C5D2A4-B148-4E61-B036-7D94EE8BA819}" type="presParOf" srcId="{DB480A77-A30E-4A95-843A-695AC46B2627}" destId="{C745AC6D-382C-4DDC-9A6D-9631DB75A5AD}" srcOrd="10" destOrd="0" presId="urn:microsoft.com/office/officeart/2005/8/layout/list1"/>
    <dgm:cxn modelId="{D540C88C-2833-4C75-98DD-31CE3E41DF5A}" type="presParOf" srcId="{DB480A77-A30E-4A95-843A-695AC46B2627}" destId="{13E564A2-B79B-4969-98DE-45423DDF8970}" srcOrd="11" destOrd="0" presId="urn:microsoft.com/office/officeart/2005/8/layout/list1"/>
    <dgm:cxn modelId="{101957C3-1F5D-46FA-9618-6394DF103837}" type="presParOf" srcId="{DB480A77-A30E-4A95-843A-695AC46B2627}" destId="{9730E185-5262-4FF6-B114-2B3010B8DDA1}" srcOrd="12" destOrd="0" presId="urn:microsoft.com/office/officeart/2005/8/layout/list1"/>
    <dgm:cxn modelId="{F18B7C0C-3FE6-489F-ABB8-01F5E9E57A22}" type="presParOf" srcId="{9730E185-5262-4FF6-B114-2B3010B8DDA1}" destId="{B1E1AA9E-45E3-4BF0-A0D5-0F6C7179A0C5}" srcOrd="0" destOrd="0" presId="urn:microsoft.com/office/officeart/2005/8/layout/list1"/>
    <dgm:cxn modelId="{8E6772E6-7318-48EF-B640-594CA128ACA4}" type="presParOf" srcId="{9730E185-5262-4FF6-B114-2B3010B8DDA1}" destId="{58FB5975-DEC9-4016-BFA1-9B7A21B4903B}" srcOrd="1" destOrd="0" presId="urn:microsoft.com/office/officeart/2005/8/layout/list1"/>
    <dgm:cxn modelId="{5C695936-DAB0-43FF-92B8-AC9557BFF66D}" type="presParOf" srcId="{DB480A77-A30E-4A95-843A-695AC46B2627}" destId="{76C5A62C-5415-44B5-8263-849B0BF5761D}" srcOrd="13" destOrd="0" presId="urn:microsoft.com/office/officeart/2005/8/layout/list1"/>
    <dgm:cxn modelId="{0AB213CA-0180-4B6C-A0EA-CFB58EBBAFFE}" type="presParOf" srcId="{DB480A77-A30E-4A95-843A-695AC46B2627}" destId="{4F81483A-F66A-4D26-95E1-C70DCE0C2211}"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4_4" csCatId="accent4" phldr="1"/>
      <dgm:spPr/>
      <dgm:t>
        <a:bodyPr/>
        <a:lstStyle/>
        <a:p>
          <a:endParaRPr lang="en-US"/>
        </a:p>
      </dgm:t>
    </dgm:pt>
    <dgm:pt modelId="{5A5D86DB-0CEB-46F3-9DDC-381EA1CA4DFD}">
      <dgm:prSet phldrT="[Text]"/>
      <dgm:spPr/>
      <dgm:t>
        <a:bodyPr/>
        <a:lstStyle/>
        <a:p>
          <a:r>
            <a:rPr lang="en-US"/>
            <a:t>87%</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2_2" csCatId="accent2" phldr="1"/>
      <dgm:spPr/>
      <dgm:t>
        <a:bodyPr/>
        <a:lstStyle/>
        <a:p>
          <a:endParaRPr lang="en-US"/>
        </a:p>
      </dgm:t>
    </dgm:pt>
    <dgm:pt modelId="{5A5D86DB-0CEB-46F3-9DDC-381EA1CA4DFD}">
      <dgm:prSet phldrT="[Text]"/>
      <dgm:spPr>
        <a:solidFill>
          <a:srgbClr val="1B6872"/>
        </a:solidFill>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a:solidFill>
          <a:srgbClr val="63B7C6"/>
        </a:solidFill>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colorful4" csCatId="colorful" phldr="1"/>
      <dgm:spPr/>
      <dgm:t>
        <a:bodyPr/>
        <a:lstStyle/>
        <a:p>
          <a:endParaRPr lang="en-US"/>
        </a:p>
      </dgm:t>
    </dgm:pt>
    <dgm:pt modelId="{5A5D86DB-0CEB-46F3-9DDC-381EA1CA4DFD}">
      <dgm:prSet phldrT="[Text]"/>
      <dgm:spPr/>
      <dgm:t>
        <a:bodyPr/>
        <a:lstStyle/>
        <a:p>
          <a:r>
            <a:rPr lang="en-US"/>
            <a:t>67%</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AEDB0706-C4AC-4C96-8F8A-58431E820673}">
      <dgm:prSet phldrT="[Text]"/>
      <dgm:spPr/>
      <dgm:t>
        <a:bodyPr/>
        <a:lstStyle/>
        <a:p>
          <a:r>
            <a:rPr lang="en-US"/>
            <a:t>4</a:t>
          </a:r>
        </a:p>
      </dgm:t>
    </dgm:pt>
    <dgm:pt modelId="{BCAE506E-4B6E-4FFD-BB47-DD9BE43C4F5A}" type="parTrans" cxnId="{7454BDF5-EBED-4F2C-8D18-16DC97056184}">
      <dgm:prSet/>
      <dgm:spPr/>
      <dgm:t>
        <a:bodyPr/>
        <a:lstStyle/>
        <a:p>
          <a:endParaRPr lang="en-US"/>
        </a:p>
      </dgm:t>
    </dgm:pt>
    <dgm:pt modelId="{42541D89-A3D5-4C06-A101-FE0E8BE19FA2}" type="sibTrans" cxnId="{7454BDF5-EBED-4F2C-8D18-16DC97056184}">
      <dgm:prSet/>
      <dgm:spPr/>
      <dgm:t>
        <a:bodyPr/>
        <a:lstStyle/>
        <a:p>
          <a:endParaRPr lang="en-US"/>
        </a:p>
      </dgm:t>
    </dgm:pt>
    <dgm:pt modelId="{BA8FDD5C-C23A-4D0E-A714-CE00E91C8C49}">
      <dgm:prSet phldrT="[Text]"/>
      <dgm:spPr/>
      <dgm:t>
        <a:bodyPr/>
        <a:lstStyle/>
        <a:p>
          <a:r>
            <a:rPr lang="en-US"/>
            <a:t>Velocity</a:t>
          </a:r>
        </a:p>
      </dgm:t>
    </dgm:pt>
    <dgm:pt modelId="{F351261B-AA09-43D7-940A-0634FB76CF0F}" type="parTrans" cxnId="{9FBEB6C0-DC35-4074-8B6A-0819092C15F0}">
      <dgm:prSet/>
      <dgm:spPr/>
      <dgm:t>
        <a:bodyPr/>
        <a:lstStyle/>
        <a:p>
          <a:endParaRPr lang="en-US"/>
        </a:p>
      </dgm:t>
    </dgm:pt>
    <dgm:pt modelId="{550A1A9E-8CE1-483C-8C3F-FF6CE5FD39AB}" type="sibTrans" cxnId="{9FBEB6C0-DC35-4074-8B6A-0819092C15F0}">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2"/>
      <dgm:spPr/>
    </dgm:pt>
    <dgm:pt modelId="{090B9944-4D44-4F74-8E83-CC8291B54A0C}" type="pres">
      <dgm:prSet presAssocID="{5A5D86DB-0CEB-46F3-9DDC-381EA1CA4DFD}" presName="firstChildTx" presStyleLbl="bgAccFollowNode1" presStyleIdx="0" presStyleCnt="2">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2"/>
      <dgm:spPr/>
    </dgm:pt>
    <dgm:pt modelId="{A108C787-92FC-4224-B9DF-7C5723F207CF}" type="pres">
      <dgm:prSet presAssocID="{1564082A-C1B5-48E0-924A-C923775D1D64}" presName="transSpace" presStyleCnt="0"/>
      <dgm:spPr/>
    </dgm:pt>
    <dgm:pt modelId="{77DB9001-60F8-4D8F-B1E9-E35A6EFDD879}" type="pres">
      <dgm:prSet presAssocID="{AEDB0706-C4AC-4C96-8F8A-58431E820673}" presName="posSpace" presStyleCnt="0"/>
      <dgm:spPr/>
    </dgm:pt>
    <dgm:pt modelId="{10732D0F-3863-4CD9-AEC8-65A05C7EB82E}" type="pres">
      <dgm:prSet presAssocID="{AEDB0706-C4AC-4C96-8F8A-58431E820673}" presName="vertFlow" presStyleCnt="0"/>
      <dgm:spPr/>
    </dgm:pt>
    <dgm:pt modelId="{5E1ACA39-388B-4B93-91ED-67D73B1997CE}" type="pres">
      <dgm:prSet presAssocID="{AEDB0706-C4AC-4C96-8F8A-58431E820673}" presName="topSpace" presStyleCnt="0"/>
      <dgm:spPr/>
    </dgm:pt>
    <dgm:pt modelId="{39474DFA-0017-4811-8E5A-E26F5E00A294}" type="pres">
      <dgm:prSet presAssocID="{AEDB0706-C4AC-4C96-8F8A-58431E820673}" presName="firstComp" presStyleCnt="0"/>
      <dgm:spPr/>
    </dgm:pt>
    <dgm:pt modelId="{F37FD3AD-B5A3-4033-8CCD-3318C48D2AB2}" type="pres">
      <dgm:prSet presAssocID="{AEDB0706-C4AC-4C96-8F8A-58431E820673}" presName="firstChild" presStyleLbl="bgAccFollowNode1" presStyleIdx="1" presStyleCnt="2"/>
      <dgm:spPr/>
    </dgm:pt>
    <dgm:pt modelId="{809372A7-B821-4F5E-894A-F4DB0FC72613}" type="pres">
      <dgm:prSet presAssocID="{AEDB0706-C4AC-4C96-8F8A-58431E820673}" presName="firstChildTx" presStyleLbl="bgAccFollowNode1" presStyleIdx="1" presStyleCnt="2">
        <dgm:presLayoutVars>
          <dgm:bulletEnabled val="1"/>
        </dgm:presLayoutVars>
      </dgm:prSet>
      <dgm:spPr/>
    </dgm:pt>
    <dgm:pt modelId="{FA6F3DC2-299D-48EF-A9C4-43C73ECF6388}" type="pres">
      <dgm:prSet presAssocID="{AEDB0706-C4AC-4C96-8F8A-58431E820673}" presName="negSpace" presStyleCnt="0"/>
      <dgm:spPr/>
    </dgm:pt>
    <dgm:pt modelId="{94C4A4AC-2EA1-4B0F-B5C4-0D52A827DBEC}" type="pres">
      <dgm:prSet presAssocID="{AEDB0706-C4AC-4C96-8F8A-58431E820673}" presName="circle" presStyleLbl="node1" presStyleIdx="1" presStyleCnt="2"/>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C5CEE025-1DA0-4901-99DD-423987704D2C}" type="presOf" srcId="{BA8FDD5C-C23A-4D0E-A714-CE00E91C8C49}" destId="{F37FD3AD-B5A3-4033-8CCD-3318C48D2AB2}"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FA5FD455-ABC0-4010-94E4-5B768CDEAB4F}" type="presOf" srcId="{AEDB0706-C4AC-4C96-8F8A-58431E820673}" destId="{94C4A4AC-2EA1-4B0F-B5C4-0D52A827DBEC}" srcOrd="0" destOrd="0" presId="urn:microsoft.com/office/officeart/2005/8/layout/hList9"/>
    <dgm:cxn modelId="{6EC0D072-D634-4858-B233-0E2E3E15DEAF}" type="presOf" srcId="{BA8FDD5C-C23A-4D0E-A714-CE00E91C8C49}" destId="{809372A7-B821-4F5E-894A-F4DB0FC72613}" srcOrd="1"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9FBEB6C0-DC35-4074-8B6A-0819092C15F0}" srcId="{AEDB0706-C4AC-4C96-8F8A-58431E820673}" destId="{BA8FDD5C-C23A-4D0E-A714-CE00E91C8C49}" srcOrd="0" destOrd="0" parTransId="{F351261B-AA09-43D7-940A-0634FB76CF0F}" sibTransId="{550A1A9E-8CE1-483C-8C3F-FF6CE5FD39AB}"/>
    <dgm:cxn modelId="{7454BDF5-EBED-4F2C-8D18-16DC97056184}" srcId="{3B8A53CB-4C8E-41EE-89D2-E3918F519FD0}" destId="{AEDB0706-C4AC-4C96-8F8A-58431E820673}" srcOrd="1" destOrd="0" parTransId="{BCAE506E-4B6E-4FFD-BB47-DD9BE43C4F5A}" sibTransId="{42541D89-A3D5-4C06-A101-FE0E8BE19FA2}"/>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 modelId="{4C022F80-4BA9-4413-B55A-611A1C7AA537}" type="presParOf" srcId="{984B30F9-45E3-42B3-B2C5-D3C17E6DE993}" destId="{A108C787-92FC-4224-B9DF-7C5723F207CF}" srcOrd="4" destOrd="0" presId="urn:microsoft.com/office/officeart/2005/8/layout/hList9"/>
    <dgm:cxn modelId="{A399BCDD-A2DA-4DAF-B68A-BE667DB3D319}" type="presParOf" srcId="{984B30F9-45E3-42B3-B2C5-D3C17E6DE993}" destId="{77DB9001-60F8-4D8F-B1E9-E35A6EFDD879}" srcOrd="5" destOrd="0" presId="urn:microsoft.com/office/officeart/2005/8/layout/hList9"/>
    <dgm:cxn modelId="{2CF7C299-68B1-460C-81E0-01D4343580F4}" type="presParOf" srcId="{984B30F9-45E3-42B3-B2C5-D3C17E6DE993}" destId="{10732D0F-3863-4CD9-AEC8-65A05C7EB82E}" srcOrd="6" destOrd="0" presId="urn:microsoft.com/office/officeart/2005/8/layout/hList9"/>
    <dgm:cxn modelId="{5D89E5A5-BEEB-4B8F-B55E-59F20C0A89FA}" type="presParOf" srcId="{10732D0F-3863-4CD9-AEC8-65A05C7EB82E}" destId="{5E1ACA39-388B-4B93-91ED-67D73B1997CE}" srcOrd="0" destOrd="0" presId="urn:microsoft.com/office/officeart/2005/8/layout/hList9"/>
    <dgm:cxn modelId="{1CCD97BB-4E4B-432F-82DC-0461E7321CF4}" type="presParOf" srcId="{10732D0F-3863-4CD9-AEC8-65A05C7EB82E}" destId="{39474DFA-0017-4811-8E5A-E26F5E00A294}" srcOrd="1" destOrd="0" presId="urn:microsoft.com/office/officeart/2005/8/layout/hList9"/>
    <dgm:cxn modelId="{9B39C2D7-D008-4B90-AA89-9EF053AA4226}" type="presParOf" srcId="{39474DFA-0017-4811-8E5A-E26F5E00A294}" destId="{F37FD3AD-B5A3-4033-8CCD-3318C48D2AB2}" srcOrd="0" destOrd="0" presId="urn:microsoft.com/office/officeart/2005/8/layout/hList9"/>
    <dgm:cxn modelId="{D0460F82-56FD-4058-A305-CD301D23B29C}" type="presParOf" srcId="{39474DFA-0017-4811-8E5A-E26F5E00A294}" destId="{809372A7-B821-4F5E-894A-F4DB0FC72613}" srcOrd="1" destOrd="0" presId="urn:microsoft.com/office/officeart/2005/8/layout/hList9"/>
    <dgm:cxn modelId="{44C4BE6D-C627-4F52-8770-95B1A9AA6EAC}" type="presParOf" srcId="{984B30F9-45E3-42B3-B2C5-D3C17E6DE993}" destId="{FA6F3DC2-299D-48EF-A9C4-43C73ECF6388}" srcOrd="7" destOrd="0" presId="urn:microsoft.com/office/officeart/2005/8/layout/hList9"/>
    <dgm:cxn modelId="{EA0BF0E5-AC89-452F-9550-A51B80914DFC}" type="presParOf" srcId="{984B30F9-45E3-42B3-B2C5-D3C17E6DE993}" destId="{94C4A4AC-2EA1-4B0F-B5C4-0D52A827DBEC}" srcOrd="8" destOrd="0" presId="urn:microsoft.com/office/officeart/2005/8/layout/hList9"/>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colorful4" csCatId="colorful"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5_4" csCatId="accent5"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3AD2309B-41C9-4376-8B56-7933E0BBF71B}">
      <dgm:prSet phldrT="[Text]"/>
      <dgm:spPr/>
      <dgm:t>
        <a:bodyPr/>
        <a:lstStyle/>
        <a:p>
          <a:r>
            <a:rPr lang="en-US"/>
            <a:t>36</a:t>
          </a:r>
        </a:p>
      </dgm:t>
    </dgm:pt>
    <dgm:pt modelId="{4597172F-6A47-46AF-B809-73C8C9CB6E33}" type="parTrans" cxnId="{B10D4042-DEE3-4EE4-9EBB-7B63C1A7FE63}">
      <dgm:prSet/>
      <dgm:spPr/>
      <dgm:t>
        <a:bodyPr/>
        <a:lstStyle/>
        <a:p>
          <a:endParaRPr lang="en-US"/>
        </a:p>
      </dgm:t>
    </dgm:pt>
    <dgm:pt modelId="{B102267D-B4DD-4933-9B02-1CBB98F0F47C}" type="sibTrans" cxnId="{B10D4042-DEE3-4EE4-9EBB-7B63C1A7FE63}">
      <dgm:prSet/>
      <dgm:spPr/>
      <dgm:t>
        <a:bodyPr/>
        <a:lstStyle/>
        <a:p>
          <a:endParaRPr lang="en-US"/>
        </a:p>
      </dgm:t>
    </dgm:pt>
    <dgm:pt modelId="{83A4875F-7274-4D62-8BC7-3CD667A527D8}">
      <dgm:prSet phldrT="[Text]"/>
      <dgm:spPr/>
      <dgm:t>
        <a:bodyPr/>
        <a:lstStyle/>
        <a:p>
          <a:r>
            <a:rPr lang="en-US"/>
            <a:t>Velocity</a:t>
          </a:r>
        </a:p>
      </dgm:t>
    </dgm:pt>
    <dgm:pt modelId="{ED68B517-F4FB-429B-839C-4E12E59B4428}" type="parTrans" cxnId="{B0F61315-3265-4195-933C-1C74C6F5BC77}">
      <dgm:prSet/>
      <dgm:spPr/>
      <dgm:t>
        <a:bodyPr/>
        <a:lstStyle/>
        <a:p>
          <a:endParaRPr lang="en-US"/>
        </a:p>
      </dgm:t>
    </dgm:pt>
    <dgm:pt modelId="{60EBB788-EF00-4EDB-878C-3D39B9F4FBF2}" type="sibTrans" cxnId="{B0F61315-3265-4195-933C-1C74C6F5BC77}">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2"/>
      <dgm:spPr/>
    </dgm:pt>
    <dgm:pt modelId="{090B9944-4D44-4F74-8E83-CC8291B54A0C}" type="pres">
      <dgm:prSet presAssocID="{5A5D86DB-0CEB-46F3-9DDC-381EA1CA4DFD}" presName="firstChildTx" presStyleLbl="bgAccFollowNode1" presStyleIdx="0" presStyleCnt="2">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2"/>
      <dgm:spPr/>
    </dgm:pt>
    <dgm:pt modelId="{4A19F819-2935-4E0C-9D00-5A9437D2C153}" type="pres">
      <dgm:prSet presAssocID="{1564082A-C1B5-48E0-924A-C923775D1D64}" presName="transSpace" presStyleCnt="0"/>
      <dgm:spPr/>
    </dgm:pt>
    <dgm:pt modelId="{7AEAAC68-B680-4B0D-A692-6EB8055EC2F9}" type="pres">
      <dgm:prSet presAssocID="{3AD2309B-41C9-4376-8B56-7933E0BBF71B}" presName="posSpace" presStyleCnt="0"/>
      <dgm:spPr/>
    </dgm:pt>
    <dgm:pt modelId="{8B9906ED-1991-43ED-AAA8-8D4A44203804}" type="pres">
      <dgm:prSet presAssocID="{3AD2309B-41C9-4376-8B56-7933E0BBF71B}" presName="vertFlow" presStyleCnt="0"/>
      <dgm:spPr/>
    </dgm:pt>
    <dgm:pt modelId="{2574E7EB-1A42-4EBC-A180-D8C0285D6C4A}" type="pres">
      <dgm:prSet presAssocID="{3AD2309B-41C9-4376-8B56-7933E0BBF71B}" presName="topSpace" presStyleCnt="0"/>
      <dgm:spPr/>
    </dgm:pt>
    <dgm:pt modelId="{453C971D-900B-4E70-A488-278629D386BB}" type="pres">
      <dgm:prSet presAssocID="{3AD2309B-41C9-4376-8B56-7933E0BBF71B}" presName="firstComp" presStyleCnt="0"/>
      <dgm:spPr/>
    </dgm:pt>
    <dgm:pt modelId="{BA489775-78E3-48FF-921C-8E21F627A083}" type="pres">
      <dgm:prSet presAssocID="{3AD2309B-41C9-4376-8B56-7933E0BBF71B}" presName="firstChild" presStyleLbl="bgAccFollowNode1" presStyleIdx="1" presStyleCnt="2"/>
      <dgm:spPr/>
    </dgm:pt>
    <dgm:pt modelId="{C315E9C3-EA37-4E4F-B582-FF8D6822D33E}" type="pres">
      <dgm:prSet presAssocID="{3AD2309B-41C9-4376-8B56-7933E0BBF71B}" presName="firstChildTx" presStyleLbl="bgAccFollowNode1" presStyleIdx="1" presStyleCnt="2">
        <dgm:presLayoutVars>
          <dgm:bulletEnabled val="1"/>
        </dgm:presLayoutVars>
      </dgm:prSet>
      <dgm:spPr/>
    </dgm:pt>
    <dgm:pt modelId="{D491E63D-EB3B-439E-BDB0-A640D3A35B46}" type="pres">
      <dgm:prSet presAssocID="{3AD2309B-41C9-4376-8B56-7933E0BBF71B}" presName="negSpace" presStyleCnt="0"/>
      <dgm:spPr/>
    </dgm:pt>
    <dgm:pt modelId="{AE7E7FE9-EAB0-478A-B1B5-74FF83506299}" type="pres">
      <dgm:prSet presAssocID="{3AD2309B-41C9-4376-8B56-7933E0BBF71B}" presName="circle" presStyleLbl="node1" presStyleIdx="1" presStyleCnt="2"/>
      <dgm:spPr/>
    </dgm:pt>
  </dgm:ptLst>
  <dgm:cxnLst>
    <dgm:cxn modelId="{12335803-5713-4B8D-968F-99F36387D87D}" type="presOf" srcId="{83A4875F-7274-4D62-8BC7-3CD667A527D8}" destId="{BA489775-78E3-48FF-921C-8E21F627A083}" srcOrd="0" destOrd="0" presId="urn:microsoft.com/office/officeart/2005/8/layout/hList9"/>
    <dgm:cxn modelId="{A8A36513-CB63-43DB-A57F-81D28D275FA8}" type="presOf" srcId="{F399D930-65B8-4650-9388-01A9734A95B8}" destId="{E1F69B6D-9D18-49A7-90F2-B03756926520}" srcOrd="0" destOrd="0" presId="urn:microsoft.com/office/officeart/2005/8/layout/hList9"/>
    <dgm:cxn modelId="{B0F61315-3265-4195-933C-1C74C6F5BC77}" srcId="{3AD2309B-41C9-4376-8B56-7933E0BBF71B}" destId="{83A4875F-7274-4D62-8BC7-3CD667A527D8}" srcOrd="0" destOrd="0" parTransId="{ED68B517-F4FB-429B-839C-4E12E59B4428}" sibTransId="{60EBB788-EF00-4EDB-878C-3D39B9F4FBF2}"/>
    <dgm:cxn modelId="{579F731B-40C8-474E-87B6-42440A6BD63B}" type="presOf" srcId="{3B8A53CB-4C8E-41EE-89D2-E3918F519FD0}" destId="{984B30F9-45E3-42B3-B2C5-D3C17E6DE993}" srcOrd="0" destOrd="0" presId="urn:microsoft.com/office/officeart/2005/8/layout/hList9"/>
    <dgm:cxn modelId="{B10D4042-DEE3-4EE4-9EBB-7B63C1A7FE63}" srcId="{3B8A53CB-4C8E-41EE-89D2-E3918F519FD0}" destId="{3AD2309B-41C9-4376-8B56-7933E0BBF71B}" srcOrd="1" destOrd="0" parTransId="{4597172F-6A47-46AF-B809-73C8C9CB6E33}" sibTransId="{B102267D-B4DD-4933-9B02-1CBB98F0F47C}"/>
    <dgm:cxn modelId="{A01C0247-D57C-4686-A806-1BF666D35F87}" type="presOf" srcId="{5A5D86DB-0CEB-46F3-9DDC-381EA1CA4DFD}" destId="{50759764-336D-4F0D-BC81-F35C5E59DA59}" srcOrd="0" destOrd="0" presId="urn:microsoft.com/office/officeart/2005/8/layout/hList9"/>
    <dgm:cxn modelId="{BDC87588-BA35-44DA-8EBD-5DB28ADFA0E0}" type="presOf" srcId="{83A4875F-7274-4D62-8BC7-3CD667A527D8}" destId="{C315E9C3-EA37-4E4F-B582-FF8D6822D33E}" srcOrd="1"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ADAF8CD0-98D1-48E1-9ACF-D23242A4A71E}" type="presOf" srcId="{3AD2309B-41C9-4376-8B56-7933E0BBF71B}" destId="{AE7E7FE9-EAB0-478A-B1B5-74FF83506299}" srcOrd="0"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 modelId="{D380F965-A09F-4937-8F6B-C9E21FCD1F17}" type="presParOf" srcId="{984B30F9-45E3-42B3-B2C5-D3C17E6DE993}" destId="{4A19F819-2935-4E0C-9D00-5A9437D2C153}" srcOrd="4" destOrd="0" presId="urn:microsoft.com/office/officeart/2005/8/layout/hList9"/>
    <dgm:cxn modelId="{F172165C-1EBE-491F-8926-F93E39A827A8}" type="presParOf" srcId="{984B30F9-45E3-42B3-B2C5-D3C17E6DE993}" destId="{7AEAAC68-B680-4B0D-A692-6EB8055EC2F9}" srcOrd="5" destOrd="0" presId="urn:microsoft.com/office/officeart/2005/8/layout/hList9"/>
    <dgm:cxn modelId="{18F60AF5-4D96-4CB3-A5E3-CC916DB7FB5C}" type="presParOf" srcId="{984B30F9-45E3-42B3-B2C5-D3C17E6DE993}" destId="{8B9906ED-1991-43ED-AAA8-8D4A44203804}" srcOrd="6" destOrd="0" presId="urn:microsoft.com/office/officeart/2005/8/layout/hList9"/>
    <dgm:cxn modelId="{AF44B9EE-1DC2-459C-82F5-EDF4890222C7}" type="presParOf" srcId="{8B9906ED-1991-43ED-AAA8-8D4A44203804}" destId="{2574E7EB-1A42-4EBC-A180-D8C0285D6C4A}" srcOrd="0" destOrd="0" presId="urn:microsoft.com/office/officeart/2005/8/layout/hList9"/>
    <dgm:cxn modelId="{BC686976-B9FB-4F8D-9E6D-5D9AFEA55D1D}" type="presParOf" srcId="{8B9906ED-1991-43ED-AAA8-8D4A44203804}" destId="{453C971D-900B-4E70-A488-278629D386BB}" srcOrd="1" destOrd="0" presId="urn:microsoft.com/office/officeart/2005/8/layout/hList9"/>
    <dgm:cxn modelId="{22D51B23-DFE2-4DCA-9334-13A8B41A4387}" type="presParOf" srcId="{453C971D-900B-4E70-A488-278629D386BB}" destId="{BA489775-78E3-48FF-921C-8E21F627A083}" srcOrd="0" destOrd="0" presId="urn:microsoft.com/office/officeart/2005/8/layout/hList9"/>
    <dgm:cxn modelId="{65DCDA8F-FED9-48A2-A94C-F1AEED035792}" type="presParOf" srcId="{453C971D-900B-4E70-A488-278629D386BB}" destId="{C315E9C3-EA37-4E4F-B582-FF8D6822D33E}" srcOrd="1" destOrd="0" presId="urn:microsoft.com/office/officeart/2005/8/layout/hList9"/>
    <dgm:cxn modelId="{D3CF8561-9B38-4490-8991-4CAADCED23C9}" type="presParOf" srcId="{984B30F9-45E3-42B3-B2C5-D3C17E6DE993}" destId="{D491E63D-EB3B-439E-BDB0-A640D3A35B46}" srcOrd="7" destOrd="0" presId="urn:microsoft.com/office/officeart/2005/8/layout/hList9"/>
    <dgm:cxn modelId="{28EC6288-56D2-436B-8B2A-84AAE947410A}" type="presParOf" srcId="{984B30F9-45E3-42B3-B2C5-D3C17E6DE993}" destId="{AE7E7FE9-EAB0-478A-B1B5-74FF83506299}" srcOrd="8" destOrd="0" presId="urn:microsoft.com/office/officeart/2005/8/layout/hList9"/>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5_4" csCatId="accent5"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5_4" csCatId="accent5"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8A53CB-4C8E-41EE-89D2-E3918F519FD0}" type="doc">
      <dgm:prSet loTypeId="urn:microsoft.com/office/officeart/2005/8/layout/hList9" loCatId="list" qsTypeId="urn:microsoft.com/office/officeart/2005/8/quickstyle/3d4" qsCatId="3D" csTypeId="urn:microsoft.com/office/officeart/2005/8/colors/accent5_4" csCatId="accent5" phldr="1"/>
      <dgm:spPr/>
      <dgm:t>
        <a:bodyPr/>
        <a:lstStyle/>
        <a:p>
          <a:endParaRPr lang="en-US"/>
        </a:p>
      </dgm:t>
    </dgm:pt>
    <dgm:pt modelId="{5A5D86DB-0CEB-46F3-9DDC-381EA1CA4DFD}">
      <dgm:prSet phldrT="[Text]"/>
      <dgm:spPr/>
      <dgm:t>
        <a:bodyPr/>
        <a:lstStyle/>
        <a:p>
          <a:r>
            <a:rPr lang="en-US"/>
            <a:t>100%</a:t>
          </a:r>
        </a:p>
      </dgm:t>
    </dgm:pt>
    <dgm:pt modelId="{C2678187-3547-4D96-8349-5BECB26C2033}" type="parTrans" cxnId="{9877DCA8-498A-4DFE-BDFB-05B6AE5D7392}">
      <dgm:prSet/>
      <dgm:spPr/>
      <dgm:t>
        <a:bodyPr/>
        <a:lstStyle/>
        <a:p>
          <a:endParaRPr lang="en-US"/>
        </a:p>
      </dgm:t>
    </dgm:pt>
    <dgm:pt modelId="{1564082A-C1B5-48E0-924A-C923775D1D64}" type="sibTrans" cxnId="{9877DCA8-498A-4DFE-BDFB-05B6AE5D7392}">
      <dgm:prSet/>
      <dgm:spPr/>
      <dgm:t>
        <a:bodyPr/>
        <a:lstStyle/>
        <a:p>
          <a:endParaRPr lang="en-US"/>
        </a:p>
      </dgm:t>
    </dgm:pt>
    <dgm:pt modelId="{F399D930-65B8-4650-9388-01A9734A95B8}">
      <dgm:prSet phldrT="[Text]"/>
      <dgm:spPr/>
      <dgm:t>
        <a:bodyPr/>
        <a:lstStyle/>
        <a:p>
          <a:r>
            <a:rPr lang="en-US"/>
            <a:t>Completed Artifacts</a:t>
          </a:r>
        </a:p>
      </dgm:t>
    </dgm:pt>
    <dgm:pt modelId="{E83D6C3E-22A1-4CD4-9AF1-05C13DBB24EE}" type="parTrans" cxnId="{C9533CA9-E0D9-4857-88B5-21384D691CDB}">
      <dgm:prSet/>
      <dgm:spPr/>
      <dgm:t>
        <a:bodyPr/>
        <a:lstStyle/>
        <a:p>
          <a:endParaRPr lang="en-US"/>
        </a:p>
      </dgm:t>
    </dgm:pt>
    <dgm:pt modelId="{A1C53270-EE61-46F3-BA0D-A78177F766C0}" type="sibTrans" cxnId="{C9533CA9-E0D9-4857-88B5-21384D691CDB}">
      <dgm:prSet/>
      <dgm:spPr/>
      <dgm:t>
        <a:bodyPr/>
        <a:lstStyle/>
        <a:p>
          <a:endParaRPr lang="en-US"/>
        </a:p>
      </dgm:t>
    </dgm:pt>
    <dgm:pt modelId="{984B30F9-45E3-42B3-B2C5-D3C17E6DE993}" type="pres">
      <dgm:prSet presAssocID="{3B8A53CB-4C8E-41EE-89D2-E3918F519FD0}" presName="list" presStyleCnt="0">
        <dgm:presLayoutVars>
          <dgm:dir/>
          <dgm:animLvl val="lvl"/>
        </dgm:presLayoutVars>
      </dgm:prSet>
      <dgm:spPr/>
    </dgm:pt>
    <dgm:pt modelId="{BBD57D1E-C15D-48AA-B7A0-A6795C848454}" type="pres">
      <dgm:prSet presAssocID="{5A5D86DB-0CEB-46F3-9DDC-381EA1CA4DFD}" presName="posSpace" presStyleCnt="0"/>
      <dgm:spPr/>
    </dgm:pt>
    <dgm:pt modelId="{721DCCD5-1B07-4E9D-8D0C-0CEF20C91CE1}" type="pres">
      <dgm:prSet presAssocID="{5A5D86DB-0CEB-46F3-9DDC-381EA1CA4DFD}" presName="vertFlow" presStyleCnt="0"/>
      <dgm:spPr/>
    </dgm:pt>
    <dgm:pt modelId="{620AD740-F344-47C9-BD35-35EE4CF9C6A6}" type="pres">
      <dgm:prSet presAssocID="{5A5D86DB-0CEB-46F3-9DDC-381EA1CA4DFD}" presName="topSpace" presStyleCnt="0"/>
      <dgm:spPr/>
    </dgm:pt>
    <dgm:pt modelId="{1F86D90B-6BEC-473C-8817-73CC6F4C887C}" type="pres">
      <dgm:prSet presAssocID="{5A5D86DB-0CEB-46F3-9DDC-381EA1CA4DFD}" presName="firstComp" presStyleCnt="0"/>
      <dgm:spPr/>
    </dgm:pt>
    <dgm:pt modelId="{E1F69B6D-9D18-49A7-90F2-B03756926520}" type="pres">
      <dgm:prSet presAssocID="{5A5D86DB-0CEB-46F3-9DDC-381EA1CA4DFD}" presName="firstChild" presStyleLbl="bgAccFollowNode1" presStyleIdx="0" presStyleCnt="1"/>
      <dgm:spPr/>
    </dgm:pt>
    <dgm:pt modelId="{090B9944-4D44-4F74-8E83-CC8291B54A0C}" type="pres">
      <dgm:prSet presAssocID="{5A5D86DB-0CEB-46F3-9DDC-381EA1CA4DFD}" presName="firstChildTx" presStyleLbl="bgAccFollowNode1" presStyleIdx="0" presStyleCnt="1">
        <dgm:presLayoutVars>
          <dgm:bulletEnabled val="1"/>
        </dgm:presLayoutVars>
      </dgm:prSet>
      <dgm:spPr/>
    </dgm:pt>
    <dgm:pt modelId="{B650AD20-F42F-463C-B8FA-B4E775399CB1}" type="pres">
      <dgm:prSet presAssocID="{5A5D86DB-0CEB-46F3-9DDC-381EA1CA4DFD}" presName="negSpace" presStyleCnt="0"/>
      <dgm:spPr/>
    </dgm:pt>
    <dgm:pt modelId="{50759764-336D-4F0D-BC81-F35C5E59DA59}" type="pres">
      <dgm:prSet presAssocID="{5A5D86DB-0CEB-46F3-9DDC-381EA1CA4DFD}" presName="circle" presStyleLbl="node1" presStyleIdx="0" presStyleCnt="1"/>
      <dgm:spPr/>
    </dgm:pt>
  </dgm:ptLst>
  <dgm:cxnLst>
    <dgm:cxn modelId="{A8A36513-CB63-43DB-A57F-81D28D275FA8}" type="presOf" srcId="{F399D930-65B8-4650-9388-01A9734A95B8}" destId="{E1F69B6D-9D18-49A7-90F2-B03756926520}" srcOrd="0" destOrd="0" presId="urn:microsoft.com/office/officeart/2005/8/layout/hList9"/>
    <dgm:cxn modelId="{579F731B-40C8-474E-87B6-42440A6BD63B}" type="presOf" srcId="{3B8A53CB-4C8E-41EE-89D2-E3918F519FD0}" destId="{984B30F9-45E3-42B3-B2C5-D3C17E6DE993}" srcOrd="0" destOrd="0" presId="urn:microsoft.com/office/officeart/2005/8/layout/hList9"/>
    <dgm:cxn modelId="{A01C0247-D57C-4686-A806-1BF666D35F87}" type="presOf" srcId="{5A5D86DB-0CEB-46F3-9DDC-381EA1CA4DFD}" destId="{50759764-336D-4F0D-BC81-F35C5E59DA59}" srcOrd="0" destOrd="0" presId="urn:microsoft.com/office/officeart/2005/8/layout/hList9"/>
    <dgm:cxn modelId="{9877DCA8-498A-4DFE-BDFB-05B6AE5D7392}" srcId="{3B8A53CB-4C8E-41EE-89D2-E3918F519FD0}" destId="{5A5D86DB-0CEB-46F3-9DDC-381EA1CA4DFD}" srcOrd="0" destOrd="0" parTransId="{C2678187-3547-4D96-8349-5BECB26C2033}" sibTransId="{1564082A-C1B5-48E0-924A-C923775D1D64}"/>
    <dgm:cxn modelId="{C9533CA9-E0D9-4857-88B5-21384D691CDB}" srcId="{5A5D86DB-0CEB-46F3-9DDC-381EA1CA4DFD}" destId="{F399D930-65B8-4650-9388-01A9734A95B8}" srcOrd="0" destOrd="0" parTransId="{E83D6C3E-22A1-4CD4-9AF1-05C13DBB24EE}" sibTransId="{A1C53270-EE61-46F3-BA0D-A78177F766C0}"/>
    <dgm:cxn modelId="{9DA14BB7-1452-4DFA-A658-484CA080AC30}" type="presOf" srcId="{F399D930-65B8-4650-9388-01A9734A95B8}" destId="{090B9944-4D44-4F74-8E83-CC8291B54A0C}" srcOrd="1" destOrd="0" presId="urn:microsoft.com/office/officeart/2005/8/layout/hList9"/>
    <dgm:cxn modelId="{C8B6F8C3-CACB-4DA0-A909-4952AF3C943B}" type="presParOf" srcId="{984B30F9-45E3-42B3-B2C5-D3C17E6DE993}" destId="{BBD57D1E-C15D-48AA-B7A0-A6795C848454}" srcOrd="0" destOrd="0" presId="urn:microsoft.com/office/officeart/2005/8/layout/hList9"/>
    <dgm:cxn modelId="{952EB2C3-34F3-40D2-929B-21AD007C7829}" type="presParOf" srcId="{984B30F9-45E3-42B3-B2C5-D3C17E6DE993}" destId="{721DCCD5-1B07-4E9D-8D0C-0CEF20C91CE1}" srcOrd="1" destOrd="0" presId="urn:microsoft.com/office/officeart/2005/8/layout/hList9"/>
    <dgm:cxn modelId="{437F2473-2C22-4D25-851E-553824E11E68}" type="presParOf" srcId="{721DCCD5-1B07-4E9D-8D0C-0CEF20C91CE1}" destId="{620AD740-F344-47C9-BD35-35EE4CF9C6A6}" srcOrd="0" destOrd="0" presId="urn:microsoft.com/office/officeart/2005/8/layout/hList9"/>
    <dgm:cxn modelId="{ECA40660-BF07-49E7-B974-16DB8FE2F81F}" type="presParOf" srcId="{721DCCD5-1B07-4E9D-8D0C-0CEF20C91CE1}" destId="{1F86D90B-6BEC-473C-8817-73CC6F4C887C}" srcOrd="1" destOrd="0" presId="urn:microsoft.com/office/officeart/2005/8/layout/hList9"/>
    <dgm:cxn modelId="{6CCC6C62-C229-47F7-B5E6-3FA7AF10BBA8}" type="presParOf" srcId="{1F86D90B-6BEC-473C-8817-73CC6F4C887C}" destId="{E1F69B6D-9D18-49A7-90F2-B03756926520}" srcOrd="0" destOrd="0" presId="urn:microsoft.com/office/officeart/2005/8/layout/hList9"/>
    <dgm:cxn modelId="{98A2EF08-BAB8-412F-A302-B561B86A7347}" type="presParOf" srcId="{1F86D90B-6BEC-473C-8817-73CC6F4C887C}" destId="{090B9944-4D44-4F74-8E83-CC8291B54A0C}" srcOrd="1" destOrd="0" presId="urn:microsoft.com/office/officeart/2005/8/layout/hList9"/>
    <dgm:cxn modelId="{DB127021-C6A0-4878-8496-C7D8DA2F79B3}" type="presParOf" srcId="{984B30F9-45E3-42B3-B2C5-D3C17E6DE993}" destId="{B650AD20-F42F-463C-B8FA-B4E775399CB1}" srcOrd="2" destOrd="0" presId="urn:microsoft.com/office/officeart/2005/8/layout/hList9"/>
    <dgm:cxn modelId="{3F062F74-A324-4905-B4EC-7FDA9E863DEF}" type="presParOf" srcId="{984B30F9-45E3-42B3-B2C5-D3C17E6DE993}" destId="{50759764-336D-4F0D-BC81-F35C5E59DA59}"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71E74-B3C7-E946-B7C5-89F840582797}">
      <dsp:nvSpPr>
        <dsp:cNvPr id="0" name=""/>
        <dsp:cNvSpPr/>
      </dsp:nvSpPr>
      <dsp:spPr>
        <a:xfrm>
          <a:off x="3429" y="1164110"/>
          <a:ext cx="425250" cy="425250"/>
        </a:xfrm>
        <a:prstGeom prst="rect">
          <a:avLst/>
        </a:prstGeom>
        <a:blipFill>
          <a:blip xmlns:r="http://schemas.openxmlformats.org/officeDocument/2006/relationships" r:embed="rId1" cstate="hqprint">
            <a:duotone>
              <a:schemeClr val="accent2">
                <a:hueOff val="0"/>
                <a:satOff val="0"/>
                <a:lumOff val="0"/>
                <a:alphaOff val="0"/>
                <a:shade val="20000"/>
                <a:satMod val="200000"/>
              </a:schemeClr>
              <a:schemeClr val="accent2">
                <a:hueOff val="0"/>
                <a:satOff val="0"/>
                <a:lumOff val="0"/>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2"/>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6B765FD-62A7-1D49-AA63-893C81DF425A}">
      <dsp:nvSpPr>
        <dsp:cNvPr id="0" name=""/>
        <dsp:cNvSpPr/>
      </dsp:nvSpPr>
      <dsp:spPr>
        <a:xfrm>
          <a:off x="3429" y="1676354"/>
          <a:ext cx="1215000" cy="41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Team Members</a:t>
          </a:r>
        </a:p>
      </dsp:txBody>
      <dsp:txXfrm>
        <a:off x="3429" y="1676354"/>
        <a:ext cx="1215000" cy="410062"/>
      </dsp:txXfrm>
    </dsp:sp>
    <dsp:sp modelId="{52D71B3D-684C-F940-85F9-4DC122E90022}">
      <dsp:nvSpPr>
        <dsp:cNvPr id="0" name=""/>
        <dsp:cNvSpPr/>
      </dsp:nvSpPr>
      <dsp:spPr>
        <a:xfrm>
          <a:off x="3429" y="2126879"/>
          <a:ext cx="1215000" cy="1060348"/>
        </a:xfrm>
        <a:prstGeom prst="rect">
          <a:avLst/>
        </a:prstGeom>
        <a:noFill/>
        <a:ln>
          <a:noFill/>
        </a:ln>
        <a:effectLst/>
      </dsp:spPr>
      <dsp:style>
        <a:lnRef idx="0">
          <a:scrgbClr r="0" g="0" b="0"/>
        </a:lnRef>
        <a:fillRef idx="0">
          <a:scrgbClr r="0" g="0" b="0"/>
        </a:fillRef>
        <a:effectRef idx="0">
          <a:scrgbClr r="0" g="0" b="0"/>
        </a:effectRef>
        <a:fontRef idx="minor"/>
      </dsp:style>
    </dsp:sp>
    <dsp:sp modelId="{C221554C-4037-8B42-8EDA-FE9F8BA20315}">
      <dsp:nvSpPr>
        <dsp:cNvPr id="0" name=""/>
        <dsp:cNvSpPr/>
      </dsp:nvSpPr>
      <dsp:spPr>
        <a:xfrm>
          <a:off x="1431054" y="1164110"/>
          <a:ext cx="425250" cy="425250"/>
        </a:xfrm>
        <a:prstGeom prst="rect">
          <a:avLst/>
        </a:prstGeom>
        <a:blipFill>
          <a:blip xmlns:r="http://schemas.openxmlformats.org/officeDocument/2006/relationships" r:embed="rId3" cstate="hqprint">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F787F3C-9BDF-A84C-96D0-F9EF99646136}">
      <dsp:nvSpPr>
        <dsp:cNvPr id="0" name=""/>
        <dsp:cNvSpPr/>
      </dsp:nvSpPr>
      <dsp:spPr>
        <a:xfrm>
          <a:off x="1431054" y="1676354"/>
          <a:ext cx="1215000" cy="41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Project Description</a:t>
          </a:r>
        </a:p>
      </dsp:txBody>
      <dsp:txXfrm>
        <a:off x="1431054" y="1676354"/>
        <a:ext cx="1215000" cy="410062"/>
      </dsp:txXfrm>
    </dsp:sp>
    <dsp:sp modelId="{F7CEE189-8D90-924B-8280-6E06C1350863}">
      <dsp:nvSpPr>
        <dsp:cNvPr id="0" name=""/>
        <dsp:cNvSpPr/>
      </dsp:nvSpPr>
      <dsp:spPr>
        <a:xfrm>
          <a:off x="1431054" y="2126879"/>
          <a:ext cx="1215000" cy="106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Requirements</a:t>
          </a:r>
        </a:p>
        <a:p>
          <a:pPr marL="0" lvl="0" indent="0" algn="l" defTabSz="488950">
            <a:lnSpc>
              <a:spcPct val="100000"/>
            </a:lnSpc>
            <a:spcBef>
              <a:spcPct val="0"/>
            </a:spcBef>
            <a:spcAft>
              <a:spcPct val="35000"/>
            </a:spcAft>
            <a:buNone/>
          </a:pPr>
          <a:r>
            <a:rPr lang="en-US" sz="1100" kern="1200">
              <a:solidFill>
                <a:schemeClr val="bg1"/>
              </a:solidFill>
            </a:rPr>
            <a:t>Personas</a:t>
          </a:r>
        </a:p>
      </dsp:txBody>
      <dsp:txXfrm>
        <a:off x="1431054" y="2126879"/>
        <a:ext cx="1215000" cy="1060348"/>
      </dsp:txXfrm>
    </dsp:sp>
    <dsp:sp modelId="{75CB00E6-D661-5B41-8908-037E15C0B1F3}">
      <dsp:nvSpPr>
        <dsp:cNvPr id="0" name=""/>
        <dsp:cNvSpPr/>
      </dsp:nvSpPr>
      <dsp:spPr>
        <a:xfrm>
          <a:off x="2858679" y="1164110"/>
          <a:ext cx="425250" cy="425250"/>
        </a:xfrm>
        <a:prstGeom prst="rect">
          <a:avLst/>
        </a:prstGeom>
        <a:blipFill>
          <a:blip xmlns:r="http://schemas.openxmlformats.org/officeDocument/2006/relationships" r:embed="rId4" cstate="hqprint">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ED2C816-7A8C-4F4E-9BA5-E49F0FB7B1A2}">
      <dsp:nvSpPr>
        <dsp:cNvPr id="0" name=""/>
        <dsp:cNvSpPr/>
      </dsp:nvSpPr>
      <dsp:spPr>
        <a:xfrm>
          <a:off x="2858679" y="1676354"/>
          <a:ext cx="1215000" cy="41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Design Architecture</a:t>
          </a:r>
        </a:p>
      </dsp:txBody>
      <dsp:txXfrm>
        <a:off x="2858679" y="1676354"/>
        <a:ext cx="1215000" cy="410062"/>
      </dsp:txXfrm>
    </dsp:sp>
    <dsp:sp modelId="{FEEB0042-8705-0242-B238-CBC68A18BF06}">
      <dsp:nvSpPr>
        <dsp:cNvPr id="0" name=""/>
        <dsp:cNvSpPr/>
      </dsp:nvSpPr>
      <dsp:spPr>
        <a:xfrm>
          <a:off x="2858679" y="2126879"/>
          <a:ext cx="1215000" cy="106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Front-end Technologies</a:t>
          </a:r>
        </a:p>
        <a:p>
          <a:pPr marL="0" lvl="0" indent="0" algn="l" defTabSz="488950">
            <a:lnSpc>
              <a:spcPct val="100000"/>
            </a:lnSpc>
            <a:spcBef>
              <a:spcPct val="0"/>
            </a:spcBef>
            <a:spcAft>
              <a:spcPct val="35000"/>
            </a:spcAft>
            <a:buNone/>
          </a:pPr>
          <a:r>
            <a:rPr lang="en-US" sz="1100" kern="1200">
              <a:solidFill>
                <a:schemeClr val="bg1"/>
              </a:solidFill>
            </a:rPr>
            <a:t>AWS Services</a:t>
          </a:r>
        </a:p>
        <a:p>
          <a:pPr marL="0" lvl="0" indent="0" algn="l" defTabSz="488950">
            <a:lnSpc>
              <a:spcPct val="100000"/>
            </a:lnSpc>
            <a:spcBef>
              <a:spcPct val="0"/>
            </a:spcBef>
            <a:spcAft>
              <a:spcPct val="35000"/>
            </a:spcAft>
            <a:buNone/>
          </a:pPr>
          <a:r>
            <a:rPr lang="en-US" sz="1100" kern="1200">
              <a:solidFill>
                <a:schemeClr val="bg1"/>
              </a:solidFill>
            </a:rPr>
            <a:t>Back-end Technologies</a:t>
          </a:r>
        </a:p>
      </dsp:txBody>
      <dsp:txXfrm>
        <a:off x="2858679" y="2126879"/>
        <a:ext cx="1215000" cy="1060348"/>
      </dsp:txXfrm>
    </dsp:sp>
    <dsp:sp modelId="{8FE69060-23D6-BB44-9026-4C9A149BD180}">
      <dsp:nvSpPr>
        <dsp:cNvPr id="0" name=""/>
        <dsp:cNvSpPr/>
      </dsp:nvSpPr>
      <dsp:spPr>
        <a:xfrm>
          <a:off x="4286304" y="1164110"/>
          <a:ext cx="425250" cy="425250"/>
        </a:xfrm>
        <a:prstGeom prst="rect">
          <a:avLst/>
        </a:prstGeom>
        <a:blipFill>
          <a:blip xmlns:r="http://schemas.openxmlformats.org/officeDocument/2006/relationships" r:embed="rId5" cstate="hqprint">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5D7E024-255E-B84A-8E9B-DA84DEF16F52}">
      <dsp:nvSpPr>
        <dsp:cNvPr id="0" name=""/>
        <dsp:cNvSpPr/>
      </dsp:nvSpPr>
      <dsp:spPr>
        <a:xfrm>
          <a:off x="4286304" y="1676354"/>
          <a:ext cx="1215000" cy="41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Sprint 1-7 Recap</a:t>
          </a:r>
        </a:p>
      </dsp:txBody>
      <dsp:txXfrm>
        <a:off x="4286304" y="1676354"/>
        <a:ext cx="1215000" cy="410062"/>
      </dsp:txXfrm>
    </dsp:sp>
    <dsp:sp modelId="{19AB70A0-2C2A-904B-8471-5F264B8B1A21}">
      <dsp:nvSpPr>
        <dsp:cNvPr id="0" name=""/>
        <dsp:cNvSpPr/>
      </dsp:nvSpPr>
      <dsp:spPr>
        <a:xfrm>
          <a:off x="4286304" y="2126879"/>
          <a:ext cx="1215000" cy="106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Statistics</a:t>
          </a:r>
        </a:p>
        <a:p>
          <a:pPr marL="0" lvl="0" indent="0" algn="l" defTabSz="488950">
            <a:lnSpc>
              <a:spcPct val="100000"/>
            </a:lnSpc>
            <a:spcBef>
              <a:spcPct val="0"/>
            </a:spcBef>
            <a:spcAft>
              <a:spcPct val="35000"/>
            </a:spcAft>
            <a:buNone/>
          </a:pPr>
          <a:r>
            <a:rPr lang="en-US" sz="1100" kern="1200">
              <a:solidFill>
                <a:schemeClr val="bg1"/>
              </a:solidFill>
            </a:rPr>
            <a:t>Artifacts</a:t>
          </a:r>
        </a:p>
        <a:p>
          <a:pPr marL="0" lvl="0" indent="0" algn="l" defTabSz="488950">
            <a:lnSpc>
              <a:spcPct val="100000"/>
            </a:lnSpc>
            <a:spcBef>
              <a:spcPct val="0"/>
            </a:spcBef>
            <a:spcAft>
              <a:spcPct val="35000"/>
            </a:spcAft>
            <a:buNone/>
          </a:pPr>
          <a:r>
            <a:rPr lang="en-US" sz="1100" kern="1200">
              <a:solidFill>
                <a:schemeClr val="bg1"/>
              </a:solidFill>
            </a:rPr>
            <a:t>Burndown Charts</a:t>
          </a:r>
        </a:p>
        <a:p>
          <a:pPr marL="0" lvl="0" indent="0" algn="l" defTabSz="488950">
            <a:lnSpc>
              <a:spcPct val="100000"/>
            </a:lnSpc>
            <a:spcBef>
              <a:spcPct val="0"/>
            </a:spcBef>
            <a:spcAft>
              <a:spcPct val="35000"/>
            </a:spcAft>
            <a:buNone/>
          </a:pPr>
          <a:r>
            <a:rPr lang="en-US" sz="1100" kern="1200">
              <a:solidFill>
                <a:schemeClr val="bg1"/>
              </a:solidFill>
            </a:rPr>
            <a:t>Deliverables</a:t>
          </a:r>
        </a:p>
      </dsp:txBody>
      <dsp:txXfrm>
        <a:off x="4286304" y="2126879"/>
        <a:ext cx="1215000" cy="1060348"/>
      </dsp:txXfrm>
    </dsp:sp>
    <dsp:sp modelId="{B1BE334A-B6CD-B44F-B564-4F45B146F6F6}">
      <dsp:nvSpPr>
        <dsp:cNvPr id="0" name=""/>
        <dsp:cNvSpPr/>
      </dsp:nvSpPr>
      <dsp:spPr>
        <a:xfrm>
          <a:off x="5713929" y="1164110"/>
          <a:ext cx="425250" cy="425250"/>
        </a:xfrm>
        <a:prstGeom prst="rect">
          <a:avLst/>
        </a:prstGeom>
        <a:blipFill>
          <a:blip xmlns:r="http://schemas.openxmlformats.org/officeDocument/2006/relationships" r:embed="rId7" cstate="hqprint">
            <a:duotone>
              <a:schemeClr val="accent6">
                <a:hueOff val="0"/>
                <a:satOff val="0"/>
                <a:lumOff val="0"/>
                <a:alphaOff val="0"/>
                <a:shade val="20000"/>
                <a:satMod val="200000"/>
              </a:schemeClr>
              <a:schemeClr val="accent6">
                <a:hueOff val="0"/>
                <a:satOff val="0"/>
                <a:lumOff val="0"/>
                <a:alphaOff val="0"/>
                <a:tint val="12000"/>
                <a:satMod val="190000"/>
              </a:schemeClr>
            </a:duotone>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89B537E-1F18-A64F-BFB2-47F428D35E48}">
      <dsp:nvSpPr>
        <dsp:cNvPr id="0" name=""/>
        <dsp:cNvSpPr/>
      </dsp:nvSpPr>
      <dsp:spPr>
        <a:xfrm>
          <a:off x="5713929" y="1676354"/>
          <a:ext cx="1215000" cy="41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Sprint 8</a:t>
          </a:r>
        </a:p>
      </dsp:txBody>
      <dsp:txXfrm>
        <a:off x="5713929" y="1676354"/>
        <a:ext cx="1215000" cy="410062"/>
      </dsp:txXfrm>
    </dsp:sp>
    <dsp:sp modelId="{6508B394-996F-4742-B361-602148BAF0AE}">
      <dsp:nvSpPr>
        <dsp:cNvPr id="0" name=""/>
        <dsp:cNvSpPr/>
      </dsp:nvSpPr>
      <dsp:spPr>
        <a:xfrm>
          <a:off x="5713929" y="2126879"/>
          <a:ext cx="1215000" cy="1060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Statistics</a:t>
          </a:r>
        </a:p>
        <a:p>
          <a:pPr marL="0" lvl="0" indent="0" algn="l" defTabSz="488950">
            <a:lnSpc>
              <a:spcPct val="100000"/>
            </a:lnSpc>
            <a:spcBef>
              <a:spcPct val="0"/>
            </a:spcBef>
            <a:spcAft>
              <a:spcPct val="35000"/>
            </a:spcAft>
            <a:buNone/>
          </a:pPr>
          <a:r>
            <a:rPr lang="en-US" sz="1100" kern="1200">
              <a:solidFill>
                <a:schemeClr val="bg1"/>
              </a:solidFill>
            </a:rPr>
            <a:t>Artifacts</a:t>
          </a:r>
        </a:p>
        <a:p>
          <a:pPr marL="0" lvl="0" indent="0" algn="l" defTabSz="488950">
            <a:lnSpc>
              <a:spcPct val="100000"/>
            </a:lnSpc>
            <a:spcBef>
              <a:spcPct val="0"/>
            </a:spcBef>
            <a:spcAft>
              <a:spcPct val="35000"/>
            </a:spcAft>
            <a:buNone/>
          </a:pPr>
          <a:r>
            <a:rPr lang="en-US" sz="1100" kern="1200">
              <a:solidFill>
                <a:schemeClr val="bg1"/>
              </a:solidFill>
            </a:rPr>
            <a:t>Test Cases</a:t>
          </a:r>
        </a:p>
        <a:p>
          <a:pPr marL="0" lvl="0" indent="0" algn="l" defTabSz="488950">
            <a:lnSpc>
              <a:spcPct val="100000"/>
            </a:lnSpc>
            <a:spcBef>
              <a:spcPct val="0"/>
            </a:spcBef>
            <a:spcAft>
              <a:spcPct val="35000"/>
            </a:spcAft>
            <a:buNone/>
          </a:pPr>
          <a:r>
            <a:rPr lang="en-US" sz="1100" kern="1200">
              <a:solidFill>
                <a:schemeClr val="bg1"/>
              </a:solidFill>
            </a:rPr>
            <a:t>Burndown Chart</a:t>
          </a:r>
        </a:p>
        <a:p>
          <a:pPr marL="0" lvl="0" indent="0" algn="l" defTabSz="488950">
            <a:lnSpc>
              <a:spcPct val="100000"/>
            </a:lnSpc>
            <a:spcBef>
              <a:spcPct val="0"/>
            </a:spcBef>
            <a:spcAft>
              <a:spcPct val="35000"/>
            </a:spcAft>
            <a:buNone/>
          </a:pPr>
          <a:r>
            <a:rPr lang="en-US" sz="1100" kern="1200">
              <a:solidFill>
                <a:schemeClr val="bg1"/>
              </a:solidFill>
            </a:rPr>
            <a:t>Deliverables</a:t>
          </a:r>
        </a:p>
      </dsp:txBody>
      <dsp:txXfrm>
        <a:off x="5713929" y="2126879"/>
        <a:ext cx="1215000" cy="1060348"/>
      </dsp:txXfrm>
    </dsp:sp>
    <dsp:sp modelId="{F15D0760-E6CE-144C-8D76-B3711870FCC2}">
      <dsp:nvSpPr>
        <dsp:cNvPr id="0" name=""/>
        <dsp:cNvSpPr/>
      </dsp:nvSpPr>
      <dsp:spPr>
        <a:xfrm>
          <a:off x="7141555" y="1164110"/>
          <a:ext cx="425250" cy="42525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C7959DF-7C41-4348-A5D1-30823F4696B5}">
      <dsp:nvSpPr>
        <dsp:cNvPr id="0" name=""/>
        <dsp:cNvSpPr/>
      </dsp:nvSpPr>
      <dsp:spPr>
        <a:xfrm>
          <a:off x="7141555" y="1676354"/>
          <a:ext cx="1215000" cy="41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defRPr b="1"/>
          </a:pPr>
          <a:r>
            <a:rPr lang="en-US" sz="1300" kern="1200">
              <a:solidFill>
                <a:schemeClr val="bg1"/>
              </a:solidFill>
            </a:rPr>
            <a:t>Retrospectives</a:t>
          </a:r>
        </a:p>
      </dsp:txBody>
      <dsp:txXfrm>
        <a:off x="7141555" y="1676354"/>
        <a:ext cx="1215000" cy="410062"/>
      </dsp:txXfrm>
    </dsp:sp>
    <dsp:sp modelId="{8540D54E-14EF-1C4B-9954-C971E59A0972}">
      <dsp:nvSpPr>
        <dsp:cNvPr id="0" name=""/>
        <dsp:cNvSpPr/>
      </dsp:nvSpPr>
      <dsp:spPr>
        <a:xfrm>
          <a:off x="7141555" y="2126879"/>
          <a:ext cx="1215000" cy="1060348"/>
        </a:xfrm>
        <a:prstGeom prst="rect">
          <a:avLst/>
        </a:prstGeom>
        <a:noFill/>
        <a:ln>
          <a:noFill/>
        </a:ln>
        <a:effectLst/>
      </dsp:spPr>
      <dsp:style>
        <a:lnRef idx="0">
          <a:scrgbClr r="0" g="0" b="0"/>
        </a:lnRef>
        <a:fillRef idx="0">
          <a:scrgbClr r="0" g="0" b="0"/>
        </a:fillRef>
        <a:effectRef idx="0">
          <a:scrgbClr r="0" g="0" b="0"/>
        </a:effectRef>
        <a:fontRef idx="minor"/>
      </dsp:style>
    </dsp:sp>
    <dsp:sp modelId="{82622CEC-639E-F045-89F9-D61079EB8A3E}">
      <dsp:nvSpPr>
        <dsp:cNvPr id="0" name=""/>
        <dsp:cNvSpPr/>
      </dsp:nvSpPr>
      <dsp:spPr>
        <a:xfrm>
          <a:off x="8569180" y="1164110"/>
          <a:ext cx="425250" cy="425250"/>
        </a:xfrm>
        <a:prstGeom prst="rect">
          <a:avLst/>
        </a:prstGeom>
        <a:blipFill>
          <a:blip xmlns:r="http://schemas.openxmlformats.org/officeDocument/2006/relationships" r:embed="rId11" cstate="hqprint">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DC31F17-430A-8541-956B-90C85F3079C0}">
      <dsp:nvSpPr>
        <dsp:cNvPr id="0" name=""/>
        <dsp:cNvSpPr/>
      </dsp:nvSpPr>
      <dsp:spPr>
        <a:xfrm>
          <a:off x="8569180" y="1676354"/>
          <a:ext cx="1215000" cy="41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GitHub Wiki</a:t>
          </a:r>
        </a:p>
      </dsp:txBody>
      <dsp:txXfrm>
        <a:off x="8569180" y="1676354"/>
        <a:ext cx="1215000" cy="410062"/>
      </dsp:txXfrm>
    </dsp:sp>
    <dsp:sp modelId="{56E00631-92A8-6E4C-9174-14C3D20A29FB}">
      <dsp:nvSpPr>
        <dsp:cNvPr id="0" name=""/>
        <dsp:cNvSpPr/>
      </dsp:nvSpPr>
      <dsp:spPr>
        <a:xfrm>
          <a:off x="8569180" y="2126879"/>
          <a:ext cx="1215000" cy="1060348"/>
        </a:xfrm>
        <a:prstGeom prst="rect">
          <a:avLst/>
        </a:prstGeom>
        <a:noFill/>
        <a:ln>
          <a:noFill/>
        </a:ln>
        <a:effectLst/>
      </dsp:spPr>
      <dsp:style>
        <a:lnRef idx="0">
          <a:scrgbClr r="0" g="0" b="0"/>
        </a:lnRef>
        <a:fillRef idx="0">
          <a:scrgbClr r="0" g="0" b="0"/>
        </a:fillRef>
        <a:effectRef idx="0">
          <a:scrgbClr r="0" g="0" b="0"/>
        </a:effectRef>
        <a:fontRef idx="minor"/>
      </dsp:style>
    </dsp:sp>
    <dsp:sp modelId="{EB9DEB54-1E58-0A40-9FC1-2831A6C088E8}">
      <dsp:nvSpPr>
        <dsp:cNvPr id="0" name=""/>
        <dsp:cNvSpPr/>
      </dsp:nvSpPr>
      <dsp:spPr>
        <a:xfrm>
          <a:off x="9996805" y="1164110"/>
          <a:ext cx="425250" cy="425250"/>
        </a:xfrm>
        <a:prstGeom prst="rect">
          <a:avLst/>
        </a:prstGeom>
        <a:blipFill>
          <a:blip xmlns:r="http://schemas.openxmlformats.org/officeDocument/2006/relationships" r:embed="rId12" cstate="hqprint">
            <a:duotone>
              <a:schemeClr val="accent4">
                <a:hueOff val="0"/>
                <a:satOff val="0"/>
                <a:lumOff val="0"/>
                <a:alphaOff val="0"/>
                <a:shade val="20000"/>
                <a:satMod val="200000"/>
              </a:schemeClr>
              <a:schemeClr val="accent4">
                <a:hueOff val="0"/>
                <a:satOff val="0"/>
                <a:lumOff val="0"/>
                <a:alphaOff val="0"/>
                <a:tint val="12000"/>
                <a:satMod val="190000"/>
              </a:schemeClr>
            </a:duotone>
            <a:extLst>
              <a:ext uri="{28A0092B-C50C-407E-A947-70E740481C1C}">
                <a14:useLocalDpi xmlns:a14="http://schemas.microsoft.com/office/drawing/2010/main"/>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03DDF43-43FC-CD44-B13D-057905186DB5}">
      <dsp:nvSpPr>
        <dsp:cNvPr id="0" name=""/>
        <dsp:cNvSpPr/>
      </dsp:nvSpPr>
      <dsp:spPr>
        <a:xfrm>
          <a:off x="9996805" y="1676354"/>
          <a:ext cx="1215000" cy="41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Conclusion</a:t>
          </a:r>
        </a:p>
      </dsp:txBody>
      <dsp:txXfrm>
        <a:off x="9996805" y="1676354"/>
        <a:ext cx="1215000" cy="410062"/>
      </dsp:txXfrm>
    </dsp:sp>
    <dsp:sp modelId="{8DF6F846-03D6-9043-B586-F264810C6D0F}">
      <dsp:nvSpPr>
        <dsp:cNvPr id="0" name=""/>
        <dsp:cNvSpPr/>
      </dsp:nvSpPr>
      <dsp:spPr>
        <a:xfrm>
          <a:off x="9996805" y="2126879"/>
          <a:ext cx="1215000" cy="10603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405720" y="429366"/>
          <a:ext cx="759835" cy="506810"/>
        </a:xfrm>
        <a:prstGeom prst="rect">
          <a:avLst/>
        </a:prstGeom>
        <a:solidFill>
          <a:schemeClr val="accent3">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Completed Artifacts</a:t>
          </a:r>
        </a:p>
      </dsp:txBody>
      <dsp:txXfrm>
        <a:off x="527294" y="429366"/>
        <a:ext cx="638261" cy="506810"/>
      </dsp:txXfrm>
    </dsp:sp>
    <dsp:sp modelId="{50759764-336D-4F0D-BC81-F35C5E59DA59}">
      <dsp:nvSpPr>
        <dsp:cNvPr id="0" name=""/>
        <dsp:cNvSpPr/>
      </dsp:nvSpPr>
      <dsp:spPr>
        <a:xfrm>
          <a:off x="475" y="226743"/>
          <a:ext cx="506557" cy="506557"/>
        </a:xfrm>
        <a:prstGeom prst="ellipse">
          <a:avLst/>
        </a:prstGeom>
        <a:solidFill>
          <a:schemeClr val="accent3">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100%</a:t>
          </a:r>
        </a:p>
      </dsp:txBody>
      <dsp:txXfrm>
        <a:off x="74659" y="300927"/>
        <a:ext cx="358189" cy="358189"/>
      </dsp:txXfrm>
    </dsp:sp>
    <dsp:sp modelId="{583DE35B-202C-4C0B-8619-52CE17493ED5}">
      <dsp:nvSpPr>
        <dsp:cNvPr id="0" name=""/>
        <dsp:cNvSpPr/>
      </dsp:nvSpPr>
      <dsp:spPr>
        <a:xfrm>
          <a:off x="1672113" y="429366"/>
          <a:ext cx="759835" cy="506810"/>
        </a:xfrm>
        <a:prstGeom prst="rect">
          <a:avLst/>
        </a:prstGeom>
        <a:solidFill>
          <a:schemeClr val="accent3">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Velocity</a:t>
          </a:r>
        </a:p>
      </dsp:txBody>
      <dsp:txXfrm>
        <a:off x="1793687" y="429366"/>
        <a:ext cx="638261" cy="506810"/>
      </dsp:txXfrm>
    </dsp:sp>
    <dsp:sp modelId="{A8419184-B742-447A-9E04-50A88EC60EC7}">
      <dsp:nvSpPr>
        <dsp:cNvPr id="0" name=""/>
        <dsp:cNvSpPr/>
      </dsp:nvSpPr>
      <dsp:spPr>
        <a:xfrm>
          <a:off x="1266867" y="226743"/>
          <a:ext cx="506557" cy="506557"/>
        </a:xfrm>
        <a:prstGeom prst="ellipse">
          <a:avLst/>
        </a:prstGeom>
        <a:solidFill>
          <a:schemeClr val="accent3">
            <a:shade val="80000"/>
            <a:hueOff val="444686"/>
            <a:satOff val="-33433"/>
            <a:lumOff val="334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14</a:t>
          </a:r>
        </a:p>
      </dsp:txBody>
      <dsp:txXfrm>
        <a:off x="1341051" y="300927"/>
        <a:ext cx="358189" cy="3581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3">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3">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405720" y="429366"/>
          <a:ext cx="759835" cy="506810"/>
        </a:xfrm>
        <a:prstGeom prst="rect">
          <a:avLst/>
        </a:prstGeom>
        <a:solidFill>
          <a:schemeClr val="accent1">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Completed Artifacts</a:t>
          </a:r>
        </a:p>
      </dsp:txBody>
      <dsp:txXfrm>
        <a:off x="527294" y="429366"/>
        <a:ext cx="638261" cy="506810"/>
      </dsp:txXfrm>
    </dsp:sp>
    <dsp:sp modelId="{50759764-336D-4F0D-BC81-F35C5E59DA59}">
      <dsp:nvSpPr>
        <dsp:cNvPr id="0" name=""/>
        <dsp:cNvSpPr/>
      </dsp:nvSpPr>
      <dsp:spPr>
        <a:xfrm>
          <a:off x="475" y="226743"/>
          <a:ext cx="506557" cy="506557"/>
        </a:xfrm>
        <a:prstGeom prst="ellipse">
          <a:avLst/>
        </a:prstGeom>
        <a:solidFill>
          <a:schemeClr val="accent1">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t>78%</a:t>
          </a:r>
        </a:p>
      </dsp:txBody>
      <dsp:txXfrm>
        <a:off x="74659" y="300927"/>
        <a:ext cx="358189" cy="358189"/>
      </dsp:txXfrm>
    </dsp:sp>
    <dsp:sp modelId="{BA489775-78E3-48FF-921C-8E21F627A083}">
      <dsp:nvSpPr>
        <dsp:cNvPr id="0" name=""/>
        <dsp:cNvSpPr/>
      </dsp:nvSpPr>
      <dsp:spPr>
        <a:xfrm>
          <a:off x="1672113" y="429366"/>
          <a:ext cx="759835" cy="506810"/>
        </a:xfrm>
        <a:prstGeom prst="rect">
          <a:avLst/>
        </a:prstGeom>
        <a:solidFill>
          <a:schemeClr val="accent1">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Velocity</a:t>
          </a:r>
        </a:p>
      </dsp:txBody>
      <dsp:txXfrm>
        <a:off x="1793687" y="429366"/>
        <a:ext cx="638261" cy="506810"/>
      </dsp:txXfrm>
    </dsp:sp>
    <dsp:sp modelId="{AE7E7FE9-EAB0-478A-B1B5-74FF83506299}">
      <dsp:nvSpPr>
        <dsp:cNvPr id="0" name=""/>
        <dsp:cNvSpPr/>
      </dsp:nvSpPr>
      <dsp:spPr>
        <a:xfrm>
          <a:off x="1266867" y="226743"/>
          <a:ext cx="506557" cy="506557"/>
        </a:xfrm>
        <a:prstGeom prst="ellipse">
          <a:avLst/>
        </a:prstGeom>
        <a:solidFill>
          <a:schemeClr val="accent1">
            <a:shade val="50000"/>
            <a:hueOff val="822579"/>
            <a:satOff val="-72826"/>
            <a:lumOff val="5312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t>1</a:t>
          </a:r>
        </a:p>
      </dsp:txBody>
      <dsp:txXfrm>
        <a:off x="1341051" y="300927"/>
        <a:ext cx="358189" cy="3581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1">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1">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405720" y="429366"/>
          <a:ext cx="759835" cy="506810"/>
        </a:xfrm>
        <a:prstGeom prst="rect">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Completed Artifacts</a:t>
          </a:r>
        </a:p>
      </dsp:txBody>
      <dsp:txXfrm>
        <a:off x="527294" y="429366"/>
        <a:ext cx="638261" cy="506810"/>
      </dsp:txXfrm>
    </dsp:sp>
    <dsp:sp modelId="{50759764-336D-4F0D-BC81-F35C5E59DA59}">
      <dsp:nvSpPr>
        <dsp:cNvPr id="0" name=""/>
        <dsp:cNvSpPr/>
      </dsp:nvSpPr>
      <dsp:spPr>
        <a:xfrm>
          <a:off x="475" y="226743"/>
          <a:ext cx="506557" cy="506557"/>
        </a:xfrm>
        <a:prstGeom prst="ellipse">
          <a:avLst/>
        </a:prstGeom>
        <a:solidFill>
          <a:schemeClr val="accent2">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100%</a:t>
          </a:r>
        </a:p>
      </dsp:txBody>
      <dsp:txXfrm>
        <a:off x="74659" y="300927"/>
        <a:ext cx="358189" cy="358189"/>
      </dsp:txXfrm>
    </dsp:sp>
    <dsp:sp modelId="{BA489775-78E3-48FF-921C-8E21F627A083}">
      <dsp:nvSpPr>
        <dsp:cNvPr id="0" name=""/>
        <dsp:cNvSpPr/>
      </dsp:nvSpPr>
      <dsp:spPr>
        <a:xfrm>
          <a:off x="1672113" y="429366"/>
          <a:ext cx="759835" cy="506810"/>
        </a:xfrm>
        <a:prstGeom prst="rect">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Velocity</a:t>
          </a:r>
        </a:p>
      </dsp:txBody>
      <dsp:txXfrm>
        <a:off x="1793687" y="429366"/>
        <a:ext cx="638261" cy="506810"/>
      </dsp:txXfrm>
    </dsp:sp>
    <dsp:sp modelId="{AE7E7FE9-EAB0-478A-B1B5-74FF83506299}">
      <dsp:nvSpPr>
        <dsp:cNvPr id="0" name=""/>
        <dsp:cNvSpPr/>
      </dsp:nvSpPr>
      <dsp:spPr>
        <a:xfrm>
          <a:off x="1266867" y="226743"/>
          <a:ext cx="506557" cy="506557"/>
        </a:xfrm>
        <a:prstGeom prst="ellipse">
          <a:avLst/>
        </a:prstGeom>
        <a:solidFill>
          <a:schemeClr val="accent2">
            <a:shade val="80000"/>
            <a:hueOff val="129432"/>
            <a:satOff val="2940"/>
            <a:lumOff val="2537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10</a:t>
          </a:r>
        </a:p>
      </dsp:txBody>
      <dsp:txXfrm>
        <a:off x="1341051" y="300927"/>
        <a:ext cx="358189" cy="3581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2">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2">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2">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2">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405720" y="429366"/>
          <a:ext cx="759835" cy="506810"/>
        </a:xfrm>
        <a:prstGeom prst="rect">
          <a:avLst/>
        </a:prstGeom>
        <a:solidFill>
          <a:schemeClr val="accent4">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49784" rIns="49784" bIns="49784" numCol="1" spcCol="1270" anchor="ctr" anchorCtr="0">
          <a:noAutofit/>
        </a:bodyPr>
        <a:lstStyle/>
        <a:p>
          <a:pPr marL="0" lvl="0" indent="0" algn="l" defTabSz="311150">
            <a:lnSpc>
              <a:spcPct val="90000"/>
            </a:lnSpc>
            <a:spcBef>
              <a:spcPct val="0"/>
            </a:spcBef>
            <a:spcAft>
              <a:spcPct val="35000"/>
            </a:spcAft>
            <a:buNone/>
          </a:pPr>
          <a:r>
            <a:rPr lang="en-US" sz="700" kern="1200"/>
            <a:t>Completed Artifacts (Tasks and Stories)</a:t>
          </a:r>
        </a:p>
      </dsp:txBody>
      <dsp:txXfrm>
        <a:off x="527294" y="429366"/>
        <a:ext cx="638261" cy="506810"/>
      </dsp:txXfrm>
    </dsp:sp>
    <dsp:sp modelId="{50759764-336D-4F0D-BC81-F35C5E59DA59}">
      <dsp:nvSpPr>
        <dsp:cNvPr id="0" name=""/>
        <dsp:cNvSpPr/>
      </dsp:nvSpPr>
      <dsp:spPr>
        <a:xfrm>
          <a:off x="475" y="226743"/>
          <a:ext cx="506557" cy="506557"/>
        </a:xfrm>
        <a:prstGeom prst="ellipse">
          <a:avLst/>
        </a:prstGeom>
        <a:solidFill>
          <a:schemeClr val="accent4">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t>78%</a:t>
          </a:r>
        </a:p>
      </dsp:txBody>
      <dsp:txXfrm>
        <a:off x="74659" y="300927"/>
        <a:ext cx="358189" cy="358189"/>
      </dsp:txXfrm>
    </dsp:sp>
    <dsp:sp modelId="{BA489775-78E3-48FF-921C-8E21F627A083}">
      <dsp:nvSpPr>
        <dsp:cNvPr id="0" name=""/>
        <dsp:cNvSpPr/>
      </dsp:nvSpPr>
      <dsp:spPr>
        <a:xfrm>
          <a:off x="1672113" y="429366"/>
          <a:ext cx="759835" cy="506810"/>
        </a:xfrm>
        <a:prstGeom prst="rect">
          <a:avLst/>
        </a:prstGeom>
        <a:solidFill>
          <a:schemeClr val="accent4">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49784" rIns="49784" bIns="49784" numCol="1" spcCol="1270" anchor="ctr" anchorCtr="0">
          <a:noAutofit/>
        </a:bodyPr>
        <a:lstStyle/>
        <a:p>
          <a:pPr marL="0" lvl="0" indent="0" algn="l" defTabSz="311150">
            <a:lnSpc>
              <a:spcPct val="90000"/>
            </a:lnSpc>
            <a:spcBef>
              <a:spcPct val="0"/>
            </a:spcBef>
            <a:spcAft>
              <a:spcPct val="35000"/>
            </a:spcAft>
            <a:buNone/>
          </a:pPr>
          <a:r>
            <a:rPr lang="en-US" sz="700" kern="1200"/>
            <a:t>Velocity</a:t>
          </a:r>
        </a:p>
      </dsp:txBody>
      <dsp:txXfrm>
        <a:off x="1793687" y="429366"/>
        <a:ext cx="638261" cy="506810"/>
      </dsp:txXfrm>
    </dsp:sp>
    <dsp:sp modelId="{AE7E7FE9-EAB0-478A-B1B5-74FF83506299}">
      <dsp:nvSpPr>
        <dsp:cNvPr id="0" name=""/>
        <dsp:cNvSpPr/>
      </dsp:nvSpPr>
      <dsp:spPr>
        <a:xfrm>
          <a:off x="1266867" y="226743"/>
          <a:ext cx="506557" cy="506557"/>
        </a:xfrm>
        <a:prstGeom prst="ellipse">
          <a:avLst/>
        </a:prstGeom>
        <a:solidFill>
          <a:schemeClr val="accent4">
            <a:shade val="50000"/>
            <a:hueOff val="223205"/>
            <a:satOff val="-56593"/>
            <a:lumOff val="5431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t>16</a:t>
          </a:r>
        </a:p>
      </dsp:txBody>
      <dsp:txXfrm>
        <a:off x="1341051" y="300927"/>
        <a:ext cx="358189" cy="35818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DD44A-3ECB-478B-9086-4B632BF49971}">
      <dsp:nvSpPr>
        <dsp:cNvPr id="0" name=""/>
        <dsp:cNvSpPr/>
      </dsp:nvSpPr>
      <dsp:spPr>
        <a:xfrm rot="5400000">
          <a:off x="2712021" y="-844230"/>
          <a:ext cx="1631040" cy="3320039"/>
        </a:xfrm>
        <a:prstGeom prst="round2SameRect">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14300" lvl="1" indent="-114300" algn="l" defTabSz="533400">
            <a:lnSpc>
              <a:spcPct val="90000"/>
            </a:lnSpc>
            <a:spcBef>
              <a:spcPct val="0"/>
            </a:spcBef>
            <a:spcAft>
              <a:spcPct val="15000"/>
            </a:spcAft>
            <a:buChar char="•"/>
          </a:pPr>
          <a:r>
            <a:rPr lang="en-US" sz="1200" b="0" i="0" u="none" kern="1200"/>
            <a:t>As a patient, I want to access the SymCheck application on the web so that I don't have to download and run an instance myself</a:t>
          </a:r>
        </a:p>
        <a:p>
          <a:pPr marL="114300" lvl="1" indent="-114300" algn="l" defTabSz="533400">
            <a:lnSpc>
              <a:spcPct val="90000"/>
            </a:lnSpc>
            <a:spcBef>
              <a:spcPct val="0"/>
            </a:spcBef>
            <a:spcAft>
              <a:spcPct val="15000"/>
            </a:spcAft>
            <a:buChar char="•"/>
          </a:pPr>
          <a:r>
            <a:rPr lang="en-US" sz="1200" b="0" i="0" u="sng" kern="1200"/>
            <a:t>Acceptance Criteria:</a:t>
          </a:r>
          <a:r>
            <a:rPr lang="en-US" sz="1200" b="0" i="0" u="none" kern="1200"/>
            <a:t> Given that the patient opens a supported browser, when the patient navigates to www.symcheckapp.com, then the patient can utilize SymCheck</a:t>
          </a:r>
        </a:p>
      </dsp:txBody>
      <dsp:txXfrm rot="-5400000">
        <a:off x="1867522" y="79890"/>
        <a:ext cx="3240418" cy="1471798"/>
      </dsp:txXfrm>
    </dsp:sp>
    <dsp:sp modelId="{2E920B6C-2D2B-42EC-8F35-263AAC1CA134}">
      <dsp:nvSpPr>
        <dsp:cNvPr id="0" name=""/>
        <dsp:cNvSpPr/>
      </dsp:nvSpPr>
      <dsp:spPr>
        <a:xfrm>
          <a:off x="0" y="13793"/>
          <a:ext cx="1867522" cy="1603990"/>
        </a:xfrm>
        <a:prstGeom prst="roundRect">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kern="1200"/>
            <a:t>HID-62</a:t>
          </a:r>
          <a:r>
            <a:rPr lang="en-US" sz="2500" kern="1200"/>
            <a:t> User Story </a:t>
          </a:r>
          <a:r>
            <a:rPr lang="en-US" sz="2500" i="1" kern="1200"/>
            <a:t>Points: 8</a:t>
          </a:r>
        </a:p>
      </dsp:txBody>
      <dsp:txXfrm>
        <a:off x="78300" y="92093"/>
        <a:ext cx="1710922" cy="1447390"/>
      </dsp:txXfrm>
    </dsp:sp>
    <dsp:sp modelId="{9B415C6E-B32B-44A5-9EBB-899D7C651AFA}">
      <dsp:nvSpPr>
        <dsp:cNvPr id="0" name=""/>
        <dsp:cNvSpPr/>
      </dsp:nvSpPr>
      <dsp:spPr>
        <a:xfrm rot="5400000">
          <a:off x="2770949" y="851861"/>
          <a:ext cx="1520082" cy="3323285"/>
        </a:xfrm>
        <a:prstGeom prst="round2SameRect">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effectLst/>
            </a:rPr>
            <a:t>As a patient, I want to access SymCheck on my mobile device for convenience</a:t>
          </a:r>
          <a:endParaRPr lang="en-US" sz="1200" kern="1200"/>
        </a:p>
        <a:p>
          <a:pPr marL="114300" lvl="1" indent="-114300" algn="l" defTabSz="533400">
            <a:lnSpc>
              <a:spcPct val="90000"/>
            </a:lnSpc>
            <a:spcBef>
              <a:spcPct val="0"/>
            </a:spcBef>
            <a:spcAft>
              <a:spcPct val="15000"/>
            </a:spcAft>
            <a:buChar char="•"/>
          </a:pPr>
          <a:r>
            <a:rPr lang="en-US" sz="1200" u="sng" kern="1200"/>
            <a:t>Acceptance Criteria:</a:t>
          </a:r>
          <a:r>
            <a:rPr lang="en-US" sz="1200" u="none" kern="1200"/>
            <a:t> </a:t>
          </a:r>
          <a:r>
            <a:rPr lang="en-US" sz="1200" kern="1200"/>
            <a:t>Given that the patient is on a mobile device using a supported browser, when the patient navigates to www.symcheckapp.com, then the patient will see a mobile friendly interface</a:t>
          </a:r>
        </a:p>
      </dsp:txBody>
      <dsp:txXfrm rot="-5400000">
        <a:off x="1869348" y="1827666"/>
        <a:ext cx="3249081" cy="1371674"/>
      </dsp:txXfrm>
    </dsp:sp>
    <dsp:sp modelId="{BA827376-5AA1-4FBF-9BA5-E251162BB04E}">
      <dsp:nvSpPr>
        <dsp:cNvPr id="0" name=""/>
        <dsp:cNvSpPr/>
      </dsp:nvSpPr>
      <dsp:spPr>
        <a:xfrm>
          <a:off x="0" y="1711508"/>
          <a:ext cx="1869347" cy="1603990"/>
        </a:xfrm>
        <a:prstGeom prst="roundRect">
          <a:avLst/>
        </a:prstGeom>
        <a:gradFill rotWithShape="0">
          <a:gsLst>
            <a:gs pos="0">
              <a:schemeClr val="accent4">
                <a:alpha val="90000"/>
                <a:hueOff val="0"/>
                <a:satOff val="0"/>
                <a:lumOff val="0"/>
                <a:alphaOff val="-20000"/>
                <a:satMod val="103000"/>
                <a:lumMod val="102000"/>
                <a:tint val="94000"/>
              </a:schemeClr>
            </a:gs>
            <a:gs pos="50000">
              <a:schemeClr val="accent4">
                <a:alpha val="90000"/>
                <a:hueOff val="0"/>
                <a:satOff val="0"/>
                <a:lumOff val="0"/>
                <a:alphaOff val="-20000"/>
                <a:satMod val="110000"/>
                <a:lumMod val="100000"/>
                <a:shade val="100000"/>
              </a:schemeClr>
            </a:gs>
            <a:gs pos="100000">
              <a:schemeClr val="accent4">
                <a:alpha val="90000"/>
                <a:hueOff val="0"/>
                <a:satOff val="0"/>
                <a:lumOff val="0"/>
                <a:alphaOff val="-2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kern="1200"/>
            <a:t>HID-64</a:t>
          </a:r>
          <a:r>
            <a:rPr lang="en-US" sz="2500" kern="1200"/>
            <a:t> User Story </a:t>
          </a:r>
          <a:r>
            <a:rPr lang="en-US" sz="2500" i="1" kern="1200"/>
            <a:t>Points: 5</a:t>
          </a:r>
        </a:p>
      </dsp:txBody>
      <dsp:txXfrm>
        <a:off x="78300" y="1789808"/>
        <a:ext cx="1712747" cy="1447390"/>
      </dsp:txXfrm>
    </dsp:sp>
    <dsp:sp modelId="{429C9290-828C-4A22-96A3-FDFA111E9E7D}">
      <dsp:nvSpPr>
        <dsp:cNvPr id="0" name=""/>
        <dsp:cNvSpPr/>
      </dsp:nvSpPr>
      <dsp:spPr>
        <a:xfrm rot="5400000">
          <a:off x="2764006" y="2536052"/>
          <a:ext cx="1533966" cy="3323285"/>
        </a:xfrm>
        <a:prstGeom prst="round2SameRect">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effectLst/>
            </a:rPr>
            <a:t>As a patient, I want to be able to easily understand my illness is so that I know how serious it is</a:t>
          </a:r>
          <a:endParaRPr lang="en-US" sz="1200" kern="1200"/>
        </a:p>
        <a:p>
          <a:pPr marL="114300" lvl="1" indent="-114300" algn="l" defTabSz="533400">
            <a:lnSpc>
              <a:spcPct val="90000"/>
            </a:lnSpc>
            <a:spcBef>
              <a:spcPct val="0"/>
            </a:spcBef>
            <a:spcAft>
              <a:spcPct val="15000"/>
            </a:spcAft>
            <a:buChar char="•"/>
          </a:pPr>
          <a:r>
            <a:rPr lang="en-US" sz="1200" u="sng" kern="1200"/>
            <a:t>Acceptance Criteria:</a:t>
          </a:r>
          <a:r>
            <a:rPr lang="en-US" sz="1200" u="none" kern="1200"/>
            <a:t> </a:t>
          </a:r>
          <a:r>
            <a:rPr lang="en-US" sz="1200" kern="1200"/>
            <a:t>Given that the patient is on the Results page, when the patient receives a diagnosis, then the patient will see a progress bar showing their percentage</a:t>
          </a:r>
        </a:p>
      </dsp:txBody>
      <dsp:txXfrm rot="-5400000">
        <a:off x="1869347" y="3505593"/>
        <a:ext cx="3248403" cy="1384202"/>
      </dsp:txXfrm>
    </dsp:sp>
    <dsp:sp modelId="{6AC07830-3EB6-4A29-89D1-AC0D8676968F}">
      <dsp:nvSpPr>
        <dsp:cNvPr id="0" name=""/>
        <dsp:cNvSpPr/>
      </dsp:nvSpPr>
      <dsp:spPr>
        <a:xfrm>
          <a:off x="0" y="3395699"/>
          <a:ext cx="1869347" cy="1603990"/>
        </a:xfrm>
        <a:prstGeom prst="roundRect">
          <a:avLst/>
        </a:prstGeom>
        <a:gradFill rotWithShape="0">
          <a:gsLst>
            <a:gs pos="0">
              <a:schemeClr val="accent4">
                <a:alpha val="90000"/>
                <a:hueOff val="0"/>
                <a:satOff val="0"/>
                <a:lumOff val="0"/>
                <a:alphaOff val="-40000"/>
                <a:satMod val="103000"/>
                <a:lumMod val="102000"/>
                <a:tint val="94000"/>
              </a:schemeClr>
            </a:gs>
            <a:gs pos="50000">
              <a:schemeClr val="accent4">
                <a:alpha val="90000"/>
                <a:hueOff val="0"/>
                <a:satOff val="0"/>
                <a:lumOff val="0"/>
                <a:alphaOff val="-40000"/>
                <a:satMod val="110000"/>
                <a:lumMod val="100000"/>
                <a:shade val="100000"/>
              </a:schemeClr>
            </a:gs>
            <a:gs pos="100000">
              <a:schemeClr val="accent4">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HID-95 User Story </a:t>
          </a:r>
          <a:r>
            <a:rPr lang="en-US" sz="2500" i="1" kern="1200"/>
            <a:t>Points: 3</a:t>
          </a:r>
        </a:p>
      </dsp:txBody>
      <dsp:txXfrm>
        <a:off x="78300" y="3473999"/>
        <a:ext cx="1712747" cy="1447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431CD-C2F5-4210-988F-A85C7C774E69}">
      <dsp:nvSpPr>
        <dsp:cNvPr id="0" name=""/>
        <dsp:cNvSpPr/>
      </dsp:nvSpPr>
      <dsp:spPr>
        <a:xfrm>
          <a:off x="0" y="345336"/>
          <a:ext cx="6412753" cy="709537"/>
        </a:xfrm>
        <a:prstGeom prst="rect">
          <a:avLst/>
        </a:prstGeom>
        <a:solidFill>
          <a:schemeClr val="lt1">
            <a:alpha val="90000"/>
            <a:hueOff val="0"/>
            <a:satOff val="0"/>
            <a:lumOff val="0"/>
            <a:alphaOff val="0"/>
          </a:schemeClr>
        </a:solidFill>
        <a:ln w="6350" cap="flat" cmpd="sng" algn="ctr">
          <a:solidFill>
            <a:schemeClr val="accent4">
              <a:shade val="8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97701" tIns="354076" rIns="49770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effectLst/>
            </a:rPr>
            <a:t>Create a presentation for Sprint 8</a:t>
          </a:r>
          <a:endParaRPr lang="en-US" sz="1700" kern="1200"/>
        </a:p>
      </dsp:txBody>
      <dsp:txXfrm>
        <a:off x="0" y="345336"/>
        <a:ext cx="6412753" cy="709537"/>
      </dsp:txXfrm>
    </dsp:sp>
    <dsp:sp modelId="{B31312CF-2214-4942-849A-382A83002109}">
      <dsp:nvSpPr>
        <dsp:cNvPr id="0" name=""/>
        <dsp:cNvSpPr/>
      </dsp:nvSpPr>
      <dsp:spPr>
        <a:xfrm>
          <a:off x="320637" y="94416"/>
          <a:ext cx="4488927" cy="501840"/>
        </a:xfrm>
        <a:prstGeom prst="round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9671" tIns="0" rIns="169671" bIns="0" numCol="1" spcCol="1270" anchor="ctr" anchorCtr="0">
          <a:noAutofit/>
        </a:bodyPr>
        <a:lstStyle/>
        <a:p>
          <a:pPr marL="0" lvl="0" indent="0" algn="l" defTabSz="755650">
            <a:lnSpc>
              <a:spcPct val="90000"/>
            </a:lnSpc>
            <a:spcBef>
              <a:spcPct val="0"/>
            </a:spcBef>
            <a:spcAft>
              <a:spcPct val="35000"/>
            </a:spcAft>
            <a:buNone/>
          </a:pPr>
          <a:r>
            <a:rPr lang="en-US" sz="1700" kern="1200"/>
            <a:t>HID-72 Task</a:t>
          </a:r>
        </a:p>
      </dsp:txBody>
      <dsp:txXfrm>
        <a:off x="345135" y="118914"/>
        <a:ext cx="4439931" cy="452844"/>
      </dsp:txXfrm>
    </dsp:sp>
    <dsp:sp modelId="{1EC80628-0EA2-42D5-9578-EF5B22027226}">
      <dsp:nvSpPr>
        <dsp:cNvPr id="0" name=""/>
        <dsp:cNvSpPr/>
      </dsp:nvSpPr>
      <dsp:spPr>
        <a:xfrm>
          <a:off x="0" y="1397594"/>
          <a:ext cx="6412753" cy="937125"/>
        </a:xfrm>
        <a:prstGeom prst="rect">
          <a:avLst/>
        </a:prstGeom>
        <a:solidFill>
          <a:schemeClr val="lt1">
            <a:alpha val="90000"/>
            <a:hueOff val="0"/>
            <a:satOff val="0"/>
            <a:lumOff val="0"/>
            <a:alphaOff val="0"/>
          </a:schemeClr>
        </a:solidFill>
        <a:ln w="6350" cap="flat" cmpd="sng" algn="ctr">
          <a:solidFill>
            <a:schemeClr val="accent4">
              <a:shade val="80000"/>
              <a:hueOff val="68540"/>
              <a:satOff val="-17349"/>
              <a:lumOff val="13001"/>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97701" tIns="354076" rIns="49770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tx1"/>
              </a:solidFill>
              <a:effectLst/>
            </a:rPr>
            <a:t>Set up AWS environment for development and production</a:t>
          </a:r>
          <a:endParaRPr lang="en-US" sz="1700" kern="1200">
            <a:solidFill>
              <a:schemeClr val="tx1"/>
            </a:solidFill>
          </a:endParaRPr>
        </a:p>
      </dsp:txBody>
      <dsp:txXfrm>
        <a:off x="0" y="1397594"/>
        <a:ext cx="6412753" cy="937125"/>
      </dsp:txXfrm>
    </dsp:sp>
    <dsp:sp modelId="{89E54F32-AF65-4FA2-BFC7-468308E49E60}">
      <dsp:nvSpPr>
        <dsp:cNvPr id="0" name=""/>
        <dsp:cNvSpPr/>
      </dsp:nvSpPr>
      <dsp:spPr>
        <a:xfrm>
          <a:off x="320637" y="1146674"/>
          <a:ext cx="4488927" cy="501840"/>
        </a:xfrm>
        <a:prstGeom prst="roundRect">
          <a:avLst/>
        </a:prstGeom>
        <a:gradFill rotWithShape="0">
          <a:gsLst>
            <a:gs pos="0">
              <a:schemeClr val="accent4">
                <a:shade val="80000"/>
                <a:hueOff val="68540"/>
                <a:satOff val="-17349"/>
                <a:lumOff val="13001"/>
                <a:alphaOff val="0"/>
                <a:satMod val="103000"/>
                <a:lumMod val="102000"/>
                <a:tint val="94000"/>
              </a:schemeClr>
            </a:gs>
            <a:gs pos="50000">
              <a:schemeClr val="accent4">
                <a:shade val="80000"/>
                <a:hueOff val="68540"/>
                <a:satOff val="-17349"/>
                <a:lumOff val="13001"/>
                <a:alphaOff val="0"/>
                <a:satMod val="110000"/>
                <a:lumMod val="100000"/>
                <a:shade val="100000"/>
              </a:schemeClr>
            </a:gs>
            <a:gs pos="100000">
              <a:schemeClr val="accent4">
                <a:shade val="80000"/>
                <a:hueOff val="68540"/>
                <a:satOff val="-17349"/>
                <a:lumOff val="1300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9671" tIns="0" rIns="169671" bIns="0" numCol="1" spcCol="1270" anchor="ctr" anchorCtr="0">
          <a:noAutofit/>
        </a:bodyPr>
        <a:lstStyle/>
        <a:p>
          <a:pPr marL="0" lvl="0" indent="0" algn="l" defTabSz="755650">
            <a:lnSpc>
              <a:spcPct val="90000"/>
            </a:lnSpc>
            <a:spcBef>
              <a:spcPct val="0"/>
            </a:spcBef>
            <a:spcAft>
              <a:spcPct val="35000"/>
            </a:spcAft>
            <a:buNone/>
          </a:pPr>
          <a:r>
            <a:rPr lang="en-US" sz="1700" kern="1200"/>
            <a:t>HID-88 Task</a:t>
          </a:r>
        </a:p>
      </dsp:txBody>
      <dsp:txXfrm>
        <a:off x="345135" y="1171172"/>
        <a:ext cx="4439931" cy="452844"/>
      </dsp:txXfrm>
    </dsp:sp>
    <dsp:sp modelId="{C745AC6D-382C-4DDC-9A6D-9631DB75A5AD}">
      <dsp:nvSpPr>
        <dsp:cNvPr id="0" name=""/>
        <dsp:cNvSpPr/>
      </dsp:nvSpPr>
      <dsp:spPr>
        <a:xfrm>
          <a:off x="0" y="2677439"/>
          <a:ext cx="6412753" cy="709537"/>
        </a:xfrm>
        <a:prstGeom prst="rect">
          <a:avLst/>
        </a:prstGeom>
        <a:solidFill>
          <a:schemeClr val="lt1">
            <a:alpha val="90000"/>
            <a:hueOff val="0"/>
            <a:satOff val="0"/>
            <a:lumOff val="0"/>
            <a:alphaOff val="0"/>
          </a:schemeClr>
        </a:solidFill>
        <a:ln w="6350" cap="flat" cmpd="sng" algn="ctr">
          <a:solidFill>
            <a:schemeClr val="accent4">
              <a:shade val="80000"/>
              <a:hueOff val="137079"/>
              <a:satOff val="-34698"/>
              <a:lumOff val="26002"/>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97701" tIns="354076" rIns="49770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effectLst/>
            </a:rPr>
            <a:t>Optimize SymCheck code</a:t>
          </a:r>
          <a:endParaRPr lang="en-US" sz="1700" kern="1200"/>
        </a:p>
      </dsp:txBody>
      <dsp:txXfrm>
        <a:off x="0" y="2677439"/>
        <a:ext cx="6412753" cy="709537"/>
      </dsp:txXfrm>
    </dsp:sp>
    <dsp:sp modelId="{4E2C1562-D134-48A6-85BB-DE604DCDB6A7}">
      <dsp:nvSpPr>
        <dsp:cNvPr id="0" name=""/>
        <dsp:cNvSpPr/>
      </dsp:nvSpPr>
      <dsp:spPr>
        <a:xfrm>
          <a:off x="320637" y="2426519"/>
          <a:ext cx="4488927" cy="501840"/>
        </a:xfrm>
        <a:prstGeom prst="roundRect">
          <a:avLst/>
        </a:prstGeom>
        <a:gradFill rotWithShape="0">
          <a:gsLst>
            <a:gs pos="0">
              <a:schemeClr val="accent4">
                <a:shade val="80000"/>
                <a:hueOff val="137079"/>
                <a:satOff val="-34698"/>
                <a:lumOff val="26002"/>
                <a:alphaOff val="0"/>
                <a:satMod val="103000"/>
                <a:lumMod val="102000"/>
                <a:tint val="94000"/>
              </a:schemeClr>
            </a:gs>
            <a:gs pos="50000">
              <a:schemeClr val="accent4">
                <a:shade val="80000"/>
                <a:hueOff val="137079"/>
                <a:satOff val="-34698"/>
                <a:lumOff val="26002"/>
                <a:alphaOff val="0"/>
                <a:satMod val="110000"/>
                <a:lumMod val="100000"/>
                <a:shade val="100000"/>
              </a:schemeClr>
            </a:gs>
            <a:gs pos="100000">
              <a:schemeClr val="accent4">
                <a:shade val="80000"/>
                <a:hueOff val="137079"/>
                <a:satOff val="-34698"/>
                <a:lumOff val="2600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9671" tIns="0" rIns="169671" bIns="0" numCol="1" spcCol="1270" anchor="ctr" anchorCtr="0">
          <a:noAutofit/>
        </a:bodyPr>
        <a:lstStyle/>
        <a:p>
          <a:pPr marL="0" lvl="0" indent="0" algn="l" defTabSz="755650">
            <a:lnSpc>
              <a:spcPct val="90000"/>
            </a:lnSpc>
            <a:spcBef>
              <a:spcPct val="0"/>
            </a:spcBef>
            <a:spcAft>
              <a:spcPct val="35000"/>
            </a:spcAft>
            <a:buNone/>
          </a:pPr>
          <a:r>
            <a:rPr lang="en-US" sz="1700" kern="1200"/>
            <a:t>HID-96 Task</a:t>
          </a:r>
        </a:p>
      </dsp:txBody>
      <dsp:txXfrm>
        <a:off x="345135" y="2451017"/>
        <a:ext cx="4439931" cy="452844"/>
      </dsp:txXfrm>
    </dsp:sp>
    <dsp:sp modelId="{4F81483A-F66A-4D26-95E1-C70DCE0C2211}">
      <dsp:nvSpPr>
        <dsp:cNvPr id="0" name=""/>
        <dsp:cNvSpPr/>
      </dsp:nvSpPr>
      <dsp:spPr>
        <a:xfrm>
          <a:off x="0" y="3729696"/>
          <a:ext cx="6412753" cy="709537"/>
        </a:xfrm>
        <a:prstGeom prst="rect">
          <a:avLst/>
        </a:prstGeom>
        <a:solidFill>
          <a:schemeClr val="lt1">
            <a:alpha val="90000"/>
            <a:hueOff val="0"/>
            <a:satOff val="0"/>
            <a:lumOff val="0"/>
            <a:alphaOff val="0"/>
          </a:schemeClr>
        </a:solidFill>
        <a:ln w="6350" cap="flat" cmpd="sng" algn="ctr">
          <a:solidFill>
            <a:schemeClr val="accent4">
              <a:shade val="80000"/>
              <a:hueOff val="205619"/>
              <a:satOff val="-52047"/>
              <a:lumOff val="39003"/>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97701" tIns="354076" rIns="49770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effectLst/>
            </a:rPr>
            <a:t>Code initially with optimization in mind</a:t>
          </a:r>
          <a:endParaRPr lang="en-US" sz="1700" kern="1200"/>
        </a:p>
      </dsp:txBody>
      <dsp:txXfrm>
        <a:off x="0" y="3729696"/>
        <a:ext cx="6412753" cy="709537"/>
      </dsp:txXfrm>
    </dsp:sp>
    <dsp:sp modelId="{58FB5975-DEC9-4016-BFA1-9B7A21B4903B}">
      <dsp:nvSpPr>
        <dsp:cNvPr id="0" name=""/>
        <dsp:cNvSpPr/>
      </dsp:nvSpPr>
      <dsp:spPr>
        <a:xfrm>
          <a:off x="320637" y="3478776"/>
          <a:ext cx="4488927" cy="501840"/>
        </a:xfrm>
        <a:prstGeom prst="roundRect">
          <a:avLst/>
        </a:prstGeom>
        <a:gradFill rotWithShape="0">
          <a:gsLst>
            <a:gs pos="0">
              <a:schemeClr val="accent4">
                <a:shade val="80000"/>
                <a:hueOff val="205619"/>
                <a:satOff val="-52047"/>
                <a:lumOff val="39003"/>
                <a:alphaOff val="0"/>
                <a:satMod val="103000"/>
                <a:lumMod val="102000"/>
                <a:tint val="94000"/>
              </a:schemeClr>
            </a:gs>
            <a:gs pos="50000">
              <a:schemeClr val="accent4">
                <a:shade val="80000"/>
                <a:hueOff val="205619"/>
                <a:satOff val="-52047"/>
                <a:lumOff val="39003"/>
                <a:alphaOff val="0"/>
                <a:satMod val="110000"/>
                <a:lumMod val="100000"/>
                <a:shade val="100000"/>
              </a:schemeClr>
            </a:gs>
            <a:gs pos="100000">
              <a:schemeClr val="accent4">
                <a:shade val="80000"/>
                <a:hueOff val="205619"/>
                <a:satOff val="-52047"/>
                <a:lumOff val="3900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9671" tIns="0" rIns="169671" bIns="0" numCol="1" spcCol="1270" anchor="ctr" anchorCtr="0">
          <a:noAutofit/>
        </a:bodyPr>
        <a:lstStyle/>
        <a:p>
          <a:pPr marL="0" lvl="0" indent="0" algn="l" defTabSz="755650">
            <a:lnSpc>
              <a:spcPct val="90000"/>
            </a:lnSpc>
            <a:spcBef>
              <a:spcPct val="0"/>
            </a:spcBef>
            <a:spcAft>
              <a:spcPct val="35000"/>
            </a:spcAft>
            <a:buNone/>
          </a:pPr>
          <a:r>
            <a:rPr lang="en-US" sz="1700" kern="1200"/>
            <a:t>HID-100 Task</a:t>
          </a:r>
        </a:p>
      </dsp:txBody>
      <dsp:txXfrm>
        <a:off x="345135" y="3503274"/>
        <a:ext cx="4439931" cy="45284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4">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4">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a:t>87%</a:t>
          </a:r>
        </a:p>
      </dsp:txBody>
      <dsp:txXfrm>
        <a:off x="383054" y="121688"/>
        <a:ext cx="587045" cy="587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rgbClr val="63B7C6"/>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rgbClr val="1B687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405720" y="429366"/>
          <a:ext cx="759835" cy="50681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Completed Artifacts</a:t>
          </a:r>
        </a:p>
      </dsp:txBody>
      <dsp:txXfrm>
        <a:off x="527294" y="429366"/>
        <a:ext cx="638261" cy="506810"/>
      </dsp:txXfrm>
    </dsp:sp>
    <dsp:sp modelId="{50759764-336D-4F0D-BC81-F35C5E59DA59}">
      <dsp:nvSpPr>
        <dsp:cNvPr id="0" name=""/>
        <dsp:cNvSpPr/>
      </dsp:nvSpPr>
      <dsp:spPr>
        <a:xfrm>
          <a:off x="475" y="226743"/>
          <a:ext cx="506557" cy="506557"/>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t>67%</a:t>
          </a:r>
        </a:p>
      </dsp:txBody>
      <dsp:txXfrm>
        <a:off x="74659" y="300927"/>
        <a:ext cx="358189" cy="358189"/>
      </dsp:txXfrm>
    </dsp:sp>
    <dsp:sp modelId="{F37FD3AD-B5A3-4033-8CCD-3318C48D2AB2}">
      <dsp:nvSpPr>
        <dsp:cNvPr id="0" name=""/>
        <dsp:cNvSpPr/>
      </dsp:nvSpPr>
      <dsp:spPr>
        <a:xfrm>
          <a:off x="1672113" y="429366"/>
          <a:ext cx="759835" cy="506810"/>
        </a:xfrm>
        <a:prstGeom prst="rect">
          <a:avLst/>
        </a:prstGeom>
        <a:solidFill>
          <a:schemeClr val="accent4">
            <a:tint val="40000"/>
            <a:alpha val="90000"/>
            <a:hueOff val="1307909"/>
            <a:satOff val="-2777"/>
            <a:lumOff val="-620"/>
            <a:alphaOff val="0"/>
          </a:schemeClr>
        </a:solidFill>
        <a:ln w="6350" cap="flat" cmpd="sng" algn="ctr">
          <a:solidFill>
            <a:schemeClr val="accent4">
              <a:tint val="40000"/>
              <a:alpha val="90000"/>
              <a:hueOff val="1307909"/>
              <a:satOff val="-2777"/>
              <a:lumOff val="-62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Velocity</a:t>
          </a:r>
        </a:p>
      </dsp:txBody>
      <dsp:txXfrm>
        <a:off x="1793687" y="429366"/>
        <a:ext cx="638261" cy="506810"/>
      </dsp:txXfrm>
    </dsp:sp>
    <dsp:sp modelId="{94C4A4AC-2EA1-4B0F-B5C4-0D52A827DBEC}">
      <dsp:nvSpPr>
        <dsp:cNvPr id="0" name=""/>
        <dsp:cNvSpPr/>
      </dsp:nvSpPr>
      <dsp:spPr>
        <a:xfrm>
          <a:off x="1266867" y="226743"/>
          <a:ext cx="506557" cy="506557"/>
        </a:xfrm>
        <a:prstGeom prst="ellipse">
          <a:avLst/>
        </a:prstGeom>
        <a:solidFill>
          <a:schemeClr val="accent4">
            <a:hueOff val="870551"/>
            <a:satOff val="15172"/>
            <a:lumOff val="-607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t>4</a:t>
          </a:r>
        </a:p>
      </dsp:txBody>
      <dsp:txXfrm>
        <a:off x="1341051" y="300927"/>
        <a:ext cx="358189" cy="3581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405720" y="429366"/>
          <a:ext cx="759835" cy="506810"/>
        </a:xfrm>
        <a:prstGeom prst="rect">
          <a:avLst/>
        </a:prstGeom>
        <a:solidFill>
          <a:schemeClr val="accent5">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Completed Artifacts</a:t>
          </a:r>
        </a:p>
      </dsp:txBody>
      <dsp:txXfrm>
        <a:off x="527294" y="429366"/>
        <a:ext cx="638261" cy="506810"/>
      </dsp:txXfrm>
    </dsp:sp>
    <dsp:sp modelId="{50759764-336D-4F0D-BC81-F35C5E59DA59}">
      <dsp:nvSpPr>
        <dsp:cNvPr id="0" name=""/>
        <dsp:cNvSpPr/>
      </dsp:nvSpPr>
      <dsp:spPr>
        <a:xfrm>
          <a:off x="475" y="226743"/>
          <a:ext cx="506557" cy="506557"/>
        </a:xfrm>
        <a:prstGeom prst="ellipse">
          <a:avLst/>
        </a:prstGeom>
        <a:solidFill>
          <a:schemeClr val="accent5">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100%</a:t>
          </a:r>
        </a:p>
      </dsp:txBody>
      <dsp:txXfrm>
        <a:off x="74659" y="300927"/>
        <a:ext cx="358189" cy="358189"/>
      </dsp:txXfrm>
    </dsp:sp>
    <dsp:sp modelId="{BA489775-78E3-48FF-921C-8E21F627A083}">
      <dsp:nvSpPr>
        <dsp:cNvPr id="0" name=""/>
        <dsp:cNvSpPr/>
      </dsp:nvSpPr>
      <dsp:spPr>
        <a:xfrm>
          <a:off x="1672113" y="429366"/>
          <a:ext cx="759835" cy="506810"/>
        </a:xfrm>
        <a:prstGeom prst="rect">
          <a:avLst/>
        </a:prstGeom>
        <a:solidFill>
          <a:schemeClr val="accent5">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marL="0" lvl="0" indent="0" algn="l" defTabSz="400050">
            <a:lnSpc>
              <a:spcPct val="90000"/>
            </a:lnSpc>
            <a:spcBef>
              <a:spcPct val="0"/>
            </a:spcBef>
            <a:spcAft>
              <a:spcPct val="35000"/>
            </a:spcAft>
            <a:buNone/>
          </a:pPr>
          <a:r>
            <a:rPr lang="en-US" sz="900" kern="1200"/>
            <a:t>Velocity</a:t>
          </a:r>
        </a:p>
      </dsp:txBody>
      <dsp:txXfrm>
        <a:off x="1793687" y="429366"/>
        <a:ext cx="638261" cy="506810"/>
      </dsp:txXfrm>
    </dsp:sp>
    <dsp:sp modelId="{AE7E7FE9-EAB0-478A-B1B5-74FF83506299}">
      <dsp:nvSpPr>
        <dsp:cNvPr id="0" name=""/>
        <dsp:cNvSpPr/>
      </dsp:nvSpPr>
      <dsp:spPr>
        <a:xfrm>
          <a:off x="1266867" y="226743"/>
          <a:ext cx="506557" cy="506557"/>
        </a:xfrm>
        <a:prstGeom prst="ellipse">
          <a:avLst/>
        </a:prstGeom>
        <a:solidFill>
          <a:schemeClr val="accent5">
            <a:shade val="50000"/>
            <a:hueOff val="644443"/>
            <a:satOff val="-76135"/>
            <a:lumOff val="577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36</a:t>
          </a:r>
        </a:p>
      </dsp:txBody>
      <dsp:txXfrm>
        <a:off x="1341051" y="300927"/>
        <a:ext cx="358189" cy="3581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5">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5">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5">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5">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69B6D-9D18-49A7-90F2-B03756926520}">
      <dsp:nvSpPr>
        <dsp:cNvPr id="0" name=""/>
        <dsp:cNvSpPr/>
      </dsp:nvSpPr>
      <dsp:spPr>
        <a:xfrm>
          <a:off x="925639" y="332190"/>
          <a:ext cx="1245310" cy="830622"/>
        </a:xfrm>
        <a:prstGeom prst="rect">
          <a:avLst/>
        </a:prstGeom>
        <a:solidFill>
          <a:schemeClr val="accent5">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a:t>Completed Artifacts</a:t>
          </a:r>
        </a:p>
      </dsp:txBody>
      <dsp:txXfrm>
        <a:off x="1124889" y="332190"/>
        <a:ext cx="1046061" cy="830622"/>
      </dsp:txXfrm>
    </dsp:sp>
    <dsp:sp modelId="{50759764-336D-4F0D-BC81-F35C5E59DA59}">
      <dsp:nvSpPr>
        <dsp:cNvPr id="0" name=""/>
        <dsp:cNvSpPr/>
      </dsp:nvSpPr>
      <dsp:spPr>
        <a:xfrm>
          <a:off x="261473" y="107"/>
          <a:ext cx="830207" cy="830207"/>
        </a:xfrm>
        <a:prstGeom prst="ellipse">
          <a:avLst/>
        </a:prstGeom>
        <a:solidFill>
          <a:schemeClr val="accent5">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100%</a:t>
          </a:r>
        </a:p>
      </dsp:txBody>
      <dsp:txXfrm>
        <a:off x="383054" y="121688"/>
        <a:ext cx="587045" cy="58704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4/27/21</a:t>
            </a:fld>
            <a:endParaRPr lang="en-US"/>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4/27/21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a:t>
            </a:fld>
            <a:endParaRPr lang="en-US" noProof="0"/>
          </a:p>
        </p:txBody>
      </p:sp>
    </p:spTree>
    <p:extLst>
      <p:ext uri="{BB962C8B-B14F-4D97-AF65-F5344CB8AC3E}">
        <p14:creationId xmlns:p14="http://schemas.microsoft.com/office/powerpoint/2010/main" val="121411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13</a:t>
            </a:fld>
            <a:endParaRPr lang="en-US" noProof="0"/>
          </a:p>
        </p:txBody>
      </p:sp>
    </p:spTree>
    <p:extLst>
      <p:ext uri="{BB962C8B-B14F-4D97-AF65-F5344CB8AC3E}">
        <p14:creationId xmlns:p14="http://schemas.microsoft.com/office/powerpoint/2010/main" val="1661168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14</a:t>
            </a:fld>
            <a:endParaRPr lang="en-US" noProof="0"/>
          </a:p>
        </p:txBody>
      </p:sp>
    </p:spTree>
    <p:extLst>
      <p:ext uri="{BB962C8B-B14F-4D97-AF65-F5344CB8AC3E}">
        <p14:creationId xmlns:p14="http://schemas.microsoft.com/office/powerpoint/2010/main" val="1852005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15</a:t>
            </a:fld>
            <a:endParaRPr lang="en-US" noProof="0"/>
          </a:p>
        </p:txBody>
      </p:sp>
    </p:spTree>
    <p:extLst>
      <p:ext uri="{BB962C8B-B14F-4D97-AF65-F5344CB8AC3E}">
        <p14:creationId xmlns:p14="http://schemas.microsoft.com/office/powerpoint/2010/main" val="145047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16</a:t>
            </a:fld>
            <a:endParaRPr lang="en-US" noProof="0"/>
          </a:p>
        </p:txBody>
      </p:sp>
    </p:spTree>
    <p:extLst>
      <p:ext uri="{BB962C8B-B14F-4D97-AF65-F5344CB8AC3E}">
        <p14:creationId xmlns:p14="http://schemas.microsoft.com/office/powerpoint/2010/main" val="3098207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19</a:t>
            </a:fld>
            <a:endParaRPr lang="en-US" noProof="0"/>
          </a:p>
        </p:txBody>
      </p:sp>
    </p:spTree>
    <p:extLst>
      <p:ext uri="{BB962C8B-B14F-4D97-AF65-F5344CB8AC3E}">
        <p14:creationId xmlns:p14="http://schemas.microsoft.com/office/powerpoint/2010/main" val="546408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20</a:t>
            </a:fld>
            <a:endParaRPr lang="en-US" noProof="0"/>
          </a:p>
        </p:txBody>
      </p:sp>
    </p:spTree>
    <p:extLst>
      <p:ext uri="{BB962C8B-B14F-4D97-AF65-F5344CB8AC3E}">
        <p14:creationId xmlns:p14="http://schemas.microsoft.com/office/powerpoint/2010/main" val="2444351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21</a:t>
            </a:fld>
            <a:endParaRPr lang="en-US" noProof="0"/>
          </a:p>
        </p:txBody>
      </p:sp>
    </p:spTree>
    <p:extLst>
      <p:ext uri="{BB962C8B-B14F-4D97-AF65-F5344CB8AC3E}">
        <p14:creationId xmlns:p14="http://schemas.microsoft.com/office/powerpoint/2010/main" val="2043465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22</a:t>
            </a:fld>
            <a:endParaRPr lang="en-US" noProof="0"/>
          </a:p>
        </p:txBody>
      </p:sp>
    </p:spTree>
    <p:extLst>
      <p:ext uri="{BB962C8B-B14F-4D97-AF65-F5344CB8AC3E}">
        <p14:creationId xmlns:p14="http://schemas.microsoft.com/office/powerpoint/2010/main" val="109525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23</a:t>
            </a:fld>
            <a:endParaRPr lang="en-US" noProof="0"/>
          </a:p>
        </p:txBody>
      </p:sp>
    </p:spTree>
    <p:extLst>
      <p:ext uri="{BB962C8B-B14F-4D97-AF65-F5344CB8AC3E}">
        <p14:creationId xmlns:p14="http://schemas.microsoft.com/office/powerpoint/2010/main" val="1888957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24</a:t>
            </a:fld>
            <a:endParaRPr lang="en-US" noProof="0"/>
          </a:p>
        </p:txBody>
      </p:sp>
    </p:spTree>
    <p:extLst>
      <p:ext uri="{BB962C8B-B14F-4D97-AF65-F5344CB8AC3E}">
        <p14:creationId xmlns:p14="http://schemas.microsoft.com/office/powerpoint/2010/main" val="439257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a:t>
            </a:fld>
            <a:endParaRPr lang="en-US" noProof="0"/>
          </a:p>
        </p:txBody>
      </p:sp>
    </p:spTree>
    <p:extLst>
      <p:ext uri="{BB962C8B-B14F-4D97-AF65-F5344CB8AC3E}">
        <p14:creationId xmlns:p14="http://schemas.microsoft.com/office/powerpoint/2010/main" val="1748973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25</a:t>
            </a:fld>
            <a:endParaRPr lang="en-US" noProof="0"/>
          </a:p>
        </p:txBody>
      </p:sp>
    </p:spTree>
    <p:extLst>
      <p:ext uri="{BB962C8B-B14F-4D97-AF65-F5344CB8AC3E}">
        <p14:creationId xmlns:p14="http://schemas.microsoft.com/office/powerpoint/2010/main" val="376569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26</a:t>
            </a:fld>
            <a:endParaRPr lang="en-US" noProof="0"/>
          </a:p>
        </p:txBody>
      </p:sp>
    </p:spTree>
    <p:extLst>
      <p:ext uri="{BB962C8B-B14F-4D97-AF65-F5344CB8AC3E}">
        <p14:creationId xmlns:p14="http://schemas.microsoft.com/office/powerpoint/2010/main" val="2338263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27</a:t>
            </a:fld>
            <a:endParaRPr lang="en-US" noProof="0"/>
          </a:p>
        </p:txBody>
      </p:sp>
    </p:spTree>
    <p:extLst>
      <p:ext uri="{BB962C8B-B14F-4D97-AF65-F5344CB8AC3E}">
        <p14:creationId xmlns:p14="http://schemas.microsoft.com/office/powerpoint/2010/main" val="131964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28</a:t>
            </a:fld>
            <a:endParaRPr lang="en-US" noProof="0"/>
          </a:p>
        </p:txBody>
      </p:sp>
    </p:spTree>
    <p:extLst>
      <p:ext uri="{BB962C8B-B14F-4D97-AF65-F5344CB8AC3E}">
        <p14:creationId xmlns:p14="http://schemas.microsoft.com/office/powerpoint/2010/main" val="127277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29</a:t>
            </a:fld>
            <a:endParaRPr lang="en-US" noProof="0"/>
          </a:p>
        </p:txBody>
      </p:sp>
    </p:spTree>
    <p:extLst>
      <p:ext uri="{BB962C8B-B14F-4D97-AF65-F5344CB8AC3E}">
        <p14:creationId xmlns:p14="http://schemas.microsoft.com/office/powerpoint/2010/main" val="2879854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30</a:t>
            </a:fld>
            <a:endParaRPr lang="en-US" noProof="0"/>
          </a:p>
        </p:txBody>
      </p:sp>
    </p:spTree>
    <p:extLst>
      <p:ext uri="{BB962C8B-B14F-4D97-AF65-F5344CB8AC3E}">
        <p14:creationId xmlns:p14="http://schemas.microsoft.com/office/powerpoint/2010/main" val="2503720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31</a:t>
            </a:fld>
            <a:endParaRPr lang="en-US" noProof="0"/>
          </a:p>
        </p:txBody>
      </p:sp>
    </p:spTree>
    <p:extLst>
      <p:ext uri="{BB962C8B-B14F-4D97-AF65-F5344CB8AC3E}">
        <p14:creationId xmlns:p14="http://schemas.microsoft.com/office/powerpoint/2010/main" val="1104886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32</a:t>
            </a:fld>
            <a:endParaRPr lang="en-US" noProof="0"/>
          </a:p>
        </p:txBody>
      </p:sp>
    </p:spTree>
    <p:extLst>
      <p:ext uri="{BB962C8B-B14F-4D97-AF65-F5344CB8AC3E}">
        <p14:creationId xmlns:p14="http://schemas.microsoft.com/office/powerpoint/2010/main" val="81159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33</a:t>
            </a:fld>
            <a:endParaRPr lang="en-US" noProof="0"/>
          </a:p>
        </p:txBody>
      </p:sp>
    </p:spTree>
    <p:extLst>
      <p:ext uri="{BB962C8B-B14F-4D97-AF65-F5344CB8AC3E}">
        <p14:creationId xmlns:p14="http://schemas.microsoft.com/office/powerpoint/2010/main" val="1663247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34</a:t>
            </a:fld>
            <a:endParaRPr lang="en-US" noProof="0"/>
          </a:p>
        </p:txBody>
      </p:sp>
    </p:spTree>
    <p:extLst>
      <p:ext uri="{BB962C8B-B14F-4D97-AF65-F5344CB8AC3E}">
        <p14:creationId xmlns:p14="http://schemas.microsoft.com/office/powerpoint/2010/main" val="382573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3</a:t>
            </a:fld>
            <a:endParaRPr lang="en-US" noProof="0"/>
          </a:p>
        </p:txBody>
      </p:sp>
    </p:spTree>
    <p:extLst>
      <p:ext uri="{BB962C8B-B14F-4D97-AF65-F5344CB8AC3E}">
        <p14:creationId xmlns:p14="http://schemas.microsoft.com/office/powerpoint/2010/main" val="2198202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pPr>
            <a:endParaRPr lang="en-US" dirty="0">
              <a:solidFill>
                <a:schemeClr val="bg1"/>
              </a:solidFill>
              <a:ea typeface="+mn-lt"/>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35</a:t>
            </a:fld>
            <a:endParaRPr lang="en-US" noProof="0"/>
          </a:p>
        </p:txBody>
      </p:sp>
    </p:spTree>
    <p:extLst>
      <p:ext uri="{BB962C8B-B14F-4D97-AF65-F5344CB8AC3E}">
        <p14:creationId xmlns:p14="http://schemas.microsoft.com/office/powerpoint/2010/main" val="1855002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36</a:t>
            </a:fld>
            <a:endParaRPr lang="en-US" noProof="0"/>
          </a:p>
        </p:txBody>
      </p:sp>
    </p:spTree>
    <p:extLst>
      <p:ext uri="{BB962C8B-B14F-4D97-AF65-F5344CB8AC3E}">
        <p14:creationId xmlns:p14="http://schemas.microsoft.com/office/powerpoint/2010/main" val="2233331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37</a:t>
            </a:fld>
            <a:endParaRPr lang="en-US" noProof="0"/>
          </a:p>
        </p:txBody>
      </p:sp>
    </p:spTree>
    <p:extLst>
      <p:ext uri="{BB962C8B-B14F-4D97-AF65-F5344CB8AC3E}">
        <p14:creationId xmlns:p14="http://schemas.microsoft.com/office/powerpoint/2010/main" val="3003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38</a:t>
            </a:fld>
            <a:endParaRPr lang="en-US" noProof="0"/>
          </a:p>
        </p:txBody>
      </p:sp>
    </p:spTree>
    <p:extLst>
      <p:ext uri="{BB962C8B-B14F-4D97-AF65-F5344CB8AC3E}">
        <p14:creationId xmlns:p14="http://schemas.microsoft.com/office/powerpoint/2010/main" val="4225156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cs typeface="Calibri" panose="020F0502020204030204"/>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39</a:t>
            </a:fld>
            <a:endParaRPr lang="en-US" noProof="0"/>
          </a:p>
        </p:txBody>
      </p:sp>
    </p:spTree>
    <p:extLst>
      <p:ext uri="{BB962C8B-B14F-4D97-AF65-F5344CB8AC3E}">
        <p14:creationId xmlns:p14="http://schemas.microsoft.com/office/powerpoint/2010/main" val="3461189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40</a:t>
            </a:fld>
            <a:endParaRPr lang="en-US" noProof="0"/>
          </a:p>
        </p:txBody>
      </p:sp>
    </p:spTree>
    <p:extLst>
      <p:ext uri="{BB962C8B-B14F-4D97-AF65-F5344CB8AC3E}">
        <p14:creationId xmlns:p14="http://schemas.microsoft.com/office/powerpoint/2010/main" val="3048503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41</a:t>
            </a:fld>
            <a:endParaRPr lang="en-US" noProof="0"/>
          </a:p>
        </p:txBody>
      </p:sp>
    </p:spTree>
    <p:extLst>
      <p:ext uri="{BB962C8B-B14F-4D97-AF65-F5344CB8AC3E}">
        <p14:creationId xmlns:p14="http://schemas.microsoft.com/office/powerpoint/2010/main" val="1355878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42</a:t>
            </a:fld>
            <a:endParaRPr lang="en-US" noProof="0"/>
          </a:p>
        </p:txBody>
      </p:sp>
    </p:spTree>
    <p:extLst>
      <p:ext uri="{BB962C8B-B14F-4D97-AF65-F5344CB8AC3E}">
        <p14:creationId xmlns:p14="http://schemas.microsoft.com/office/powerpoint/2010/main" val="3649115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43</a:t>
            </a:fld>
            <a:endParaRPr lang="en-US" noProof="0"/>
          </a:p>
        </p:txBody>
      </p:sp>
    </p:spTree>
    <p:extLst>
      <p:ext uri="{BB962C8B-B14F-4D97-AF65-F5344CB8AC3E}">
        <p14:creationId xmlns:p14="http://schemas.microsoft.com/office/powerpoint/2010/main" val="2086257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44</a:t>
            </a:fld>
            <a:endParaRPr lang="en-US" noProof="0"/>
          </a:p>
        </p:txBody>
      </p:sp>
    </p:spTree>
    <p:extLst>
      <p:ext uri="{BB962C8B-B14F-4D97-AF65-F5344CB8AC3E}">
        <p14:creationId xmlns:p14="http://schemas.microsoft.com/office/powerpoint/2010/main" val="227599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4</a:t>
            </a:fld>
            <a:endParaRPr lang="en-US" noProof="0"/>
          </a:p>
        </p:txBody>
      </p:sp>
    </p:spTree>
    <p:extLst>
      <p:ext uri="{BB962C8B-B14F-4D97-AF65-F5344CB8AC3E}">
        <p14:creationId xmlns:p14="http://schemas.microsoft.com/office/powerpoint/2010/main" val="701222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45</a:t>
            </a:fld>
            <a:endParaRPr lang="en-US" noProof="0"/>
          </a:p>
        </p:txBody>
      </p:sp>
    </p:spTree>
    <p:extLst>
      <p:ext uri="{BB962C8B-B14F-4D97-AF65-F5344CB8AC3E}">
        <p14:creationId xmlns:p14="http://schemas.microsoft.com/office/powerpoint/2010/main" val="3647642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46</a:t>
            </a:fld>
            <a:endParaRPr lang="en-US" noProof="0"/>
          </a:p>
        </p:txBody>
      </p:sp>
    </p:spTree>
    <p:extLst>
      <p:ext uri="{BB962C8B-B14F-4D97-AF65-F5344CB8AC3E}">
        <p14:creationId xmlns:p14="http://schemas.microsoft.com/office/powerpoint/2010/main" val="2977078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47</a:t>
            </a:fld>
            <a:endParaRPr lang="en-US" noProof="0"/>
          </a:p>
        </p:txBody>
      </p:sp>
    </p:spTree>
    <p:extLst>
      <p:ext uri="{BB962C8B-B14F-4D97-AF65-F5344CB8AC3E}">
        <p14:creationId xmlns:p14="http://schemas.microsoft.com/office/powerpoint/2010/main" val="570020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48</a:t>
            </a:fld>
            <a:endParaRPr lang="en-US" noProof="0"/>
          </a:p>
        </p:txBody>
      </p:sp>
    </p:spTree>
    <p:extLst>
      <p:ext uri="{BB962C8B-B14F-4D97-AF65-F5344CB8AC3E}">
        <p14:creationId xmlns:p14="http://schemas.microsoft.com/office/powerpoint/2010/main" val="1207486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49</a:t>
            </a:fld>
            <a:endParaRPr lang="en-US" noProof="0"/>
          </a:p>
        </p:txBody>
      </p:sp>
    </p:spTree>
    <p:extLst>
      <p:ext uri="{BB962C8B-B14F-4D97-AF65-F5344CB8AC3E}">
        <p14:creationId xmlns:p14="http://schemas.microsoft.com/office/powerpoint/2010/main" val="1045479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50</a:t>
            </a:fld>
            <a:endParaRPr lang="en-US" noProof="0"/>
          </a:p>
        </p:txBody>
      </p:sp>
    </p:spTree>
    <p:extLst>
      <p:ext uri="{BB962C8B-B14F-4D97-AF65-F5344CB8AC3E}">
        <p14:creationId xmlns:p14="http://schemas.microsoft.com/office/powerpoint/2010/main" val="101757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51</a:t>
            </a:fld>
            <a:endParaRPr lang="en-US" noProof="0"/>
          </a:p>
        </p:txBody>
      </p:sp>
    </p:spTree>
    <p:extLst>
      <p:ext uri="{BB962C8B-B14F-4D97-AF65-F5344CB8AC3E}">
        <p14:creationId xmlns:p14="http://schemas.microsoft.com/office/powerpoint/2010/main" val="4143487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52</a:t>
            </a:fld>
            <a:endParaRPr lang="en-US" noProof="0"/>
          </a:p>
        </p:txBody>
      </p:sp>
    </p:spTree>
    <p:extLst>
      <p:ext uri="{BB962C8B-B14F-4D97-AF65-F5344CB8AC3E}">
        <p14:creationId xmlns:p14="http://schemas.microsoft.com/office/powerpoint/2010/main" val="2606091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53</a:t>
            </a:fld>
            <a:endParaRPr lang="en-US" noProof="0"/>
          </a:p>
        </p:txBody>
      </p:sp>
    </p:spTree>
    <p:extLst>
      <p:ext uri="{BB962C8B-B14F-4D97-AF65-F5344CB8AC3E}">
        <p14:creationId xmlns:p14="http://schemas.microsoft.com/office/powerpoint/2010/main" val="2515298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54</a:t>
            </a:fld>
            <a:endParaRPr lang="en-US" noProof="0"/>
          </a:p>
        </p:txBody>
      </p:sp>
    </p:spTree>
    <p:extLst>
      <p:ext uri="{BB962C8B-B14F-4D97-AF65-F5344CB8AC3E}">
        <p14:creationId xmlns:p14="http://schemas.microsoft.com/office/powerpoint/2010/main" val="242521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5</a:t>
            </a:fld>
            <a:endParaRPr lang="en-US" noProof="0"/>
          </a:p>
        </p:txBody>
      </p:sp>
    </p:spTree>
    <p:extLst>
      <p:ext uri="{BB962C8B-B14F-4D97-AF65-F5344CB8AC3E}">
        <p14:creationId xmlns:p14="http://schemas.microsoft.com/office/powerpoint/2010/main" val="32832702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55</a:t>
            </a:fld>
            <a:endParaRPr lang="en-US" noProof="0"/>
          </a:p>
        </p:txBody>
      </p:sp>
    </p:spTree>
    <p:extLst>
      <p:ext uri="{BB962C8B-B14F-4D97-AF65-F5344CB8AC3E}">
        <p14:creationId xmlns:p14="http://schemas.microsoft.com/office/powerpoint/2010/main" val="265696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56</a:t>
            </a:fld>
            <a:endParaRPr lang="en-US" noProof="0"/>
          </a:p>
        </p:txBody>
      </p:sp>
    </p:spTree>
    <p:extLst>
      <p:ext uri="{BB962C8B-B14F-4D97-AF65-F5344CB8AC3E}">
        <p14:creationId xmlns:p14="http://schemas.microsoft.com/office/powerpoint/2010/main" val="8798605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57</a:t>
            </a:fld>
            <a:endParaRPr lang="en-US" noProof="0"/>
          </a:p>
        </p:txBody>
      </p:sp>
    </p:spTree>
    <p:extLst>
      <p:ext uri="{BB962C8B-B14F-4D97-AF65-F5344CB8AC3E}">
        <p14:creationId xmlns:p14="http://schemas.microsoft.com/office/powerpoint/2010/main" val="12557919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US" noProof="0" smtClean="0"/>
              <a:t>58</a:t>
            </a:fld>
            <a:endParaRPr lang="en-US" noProof="0"/>
          </a:p>
        </p:txBody>
      </p:sp>
    </p:spTree>
    <p:extLst>
      <p:ext uri="{BB962C8B-B14F-4D97-AF65-F5344CB8AC3E}">
        <p14:creationId xmlns:p14="http://schemas.microsoft.com/office/powerpoint/2010/main" val="13492520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59</a:t>
            </a:fld>
            <a:endParaRPr lang="en-US" noProof="0"/>
          </a:p>
        </p:txBody>
      </p:sp>
    </p:spTree>
    <p:extLst>
      <p:ext uri="{BB962C8B-B14F-4D97-AF65-F5344CB8AC3E}">
        <p14:creationId xmlns:p14="http://schemas.microsoft.com/office/powerpoint/2010/main" val="3622250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60</a:t>
            </a:fld>
            <a:endParaRPr lang="en-US" noProof="0"/>
          </a:p>
        </p:txBody>
      </p:sp>
    </p:spTree>
    <p:extLst>
      <p:ext uri="{BB962C8B-B14F-4D97-AF65-F5344CB8AC3E}">
        <p14:creationId xmlns:p14="http://schemas.microsoft.com/office/powerpoint/2010/main" val="9804793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61</a:t>
            </a:fld>
            <a:endParaRPr lang="en-US" noProof="0"/>
          </a:p>
        </p:txBody>
      </p:sp>
    </p:spTree>
    <p:extLst>
      <p:ext uri="{BB962C8B-B14F-4D97-AF65-F5344CB8AC3E}">
        <p14:creationId xmlns:p14="http://schemas.microsoft.com/office/powerpoint/2010/main" val="408749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62</a:t>
            </a:fld>
            <a:endParaRPr lang="en-US" noProof="0"/>
          </a:p>
        </p:txBody>
      </p:sp>
    </p:spTree>
    <p:extLst>
      <p:ext uri="{BB962C8B-B14F-4D97-AF65-F5344CB8AC3E}">
        <p14:creationId xmlns:p14="http://schemas.microsoft.com/office/powerpoint/2010/main" val="2358257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63</a:t>
            </a:fld>
            <a:endParaRPr lang="en-US" noProof="0"/>
          </a:p>
        </p:txBody>
      </p:sp>
    </p:spTree>
    <p:extLst>
      <p:ext uri="{BB962C8B-B14F-4D97-AF65-F5344CB8AC3E}">
        <p14:creationId xmlns:p14="http://schemas.microsoft.com/office/powerpoint/2010/main" val="14160659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64</a:t>
            </a:fld>
            <a:endParaRPr lang="en-US" noProof="0"/>
          </a:p>
        </p:txBody>
      </p:sp>
    </p:spTree>
    <p:extLst>
      <p:ext uri="{BB962C8B-B14F-4D97-AF65-F5344CB8AC3E}">
        <p14:creationId xmlns:p14="http://schemas.microsoft.com/office/powerpoint/2010/main" val="3597485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8</a:t>
            </a:fld>
            <a:endParaRPr lang="en-US" noProof="0"/>
          </a:p>
        </p:txBody>
      </p:sp>
    </p:spTree>
    <p:extLst>
      <p:ext uri="{BB962C8B-B14F-4D97-AF65-F5344CB8AC3E}">
        <p14:creationId xmlns:p14="http://schemas.microsoft.com/office/powerpoint/2010/main" val="1758982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65</a:t>
            </a:fld>
            <a:endParaRPr lang="en-US" noProof="0"/>
          </a:p>
        </p:txBody>
      </p:sp>
    </p:spTree>
    <p:extLst>
      <p:ext uri="{BB962C8B-B14F-4D97-AF65-F5344CB8AC3E}">
        <p14:creationId xmlns:p14="http://schemas.microsoft.com/office/powerpoint/2010/main" val="3484765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10</a:t>
            </a:fld>
            <a:endParaRPr lang="en-US" noProof="0"/>
          </a:p>
        </p:txBody>
      </p:sp>
    </p:spTree>
    <p:extLst>
      <p:ext uri="{BB962C8B-B14F-4D97-AF65-F5344CB8AC3E}">
        <p14:creationId xmlns:p14="http://schemas.microsoft.com/office/powerpoint/2010/main" val="2987399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11</a:t>
            </a:fld>
            <a:endParaRPr lang="en-US" noProof="0"/>
          </a:p>
        </p:txBody>
      </p:sp>
    </p:spTree>
    <p:extLst>
      <p:ext uri="{BB962C8B-B14F-4D97-AF65-F5344CB8AC3E}">
        <p14:creationId xmlns:p14="http://schemas.microsoft.com/office/powerpoint/2010/main" val="3536632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12</a:t>
            </a:fld>
            <a:endParaRPr lang="en-US" noProof="0"/>
          </a:p>
        </p:txBody>
      </p:sp>
    </p:spTree>
    <p:extLst>
      <p:ext uri="{BB962C8B-B14F-4D97-AF65-F5344CB8AC3E}">
        <p14:creationId xmlns:p14="http://schemas.microsoft.com/office/powerpoint/2010/main" val="748716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microsoft.com/office/2007/relationships/hdphoto" Target="../media/hdphoto12.wdp"/><Relationship Id="rId5" Type="http://schemas.openxmlformats.org/officeDocument/2006/relationships/image" Target="../media/image43.png"/><Relationship Id="rId4" Type="http://schemas.microsoft.com/office/2007/relationships/hdphoto" Target="../media/hdphoto1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 Id="rId14" Type="http://schemas.microsoft.com/office/2007/relationships/hdphoto" Target="../media/hdphoto6.wdp"/></Relationships>
</file>

<file path=ppt/slides/_rels/slide20.xml.rels><?xml version="1.0" encoding="UTF-8" standalone="yes"?>
<Relationships xmlns="http://schemas.openxmlformats.org/package/2006/relationships"><Relationship Id="rId8" Type="http://schemas.openxmlformats.org/officeDocument/2006/relationships/hyperlink" Target="https://team-1599432850901.atlassian.net/browse/HID-45?atlOrigin=eyJpIjoiYzgwYTQ0ZjEyNzQzNGJhN2JmNjEyZTM0NmRhZWZhNjIiLCJwIjoic2hlZXRzLWppcmEifQ" TargetMode="External"/><Relationship Id="rId13" Type="http://schemas.microsoft.com/office/2007/relationships/diagramDrawing" Target="../diagrams/drawing2.xml"/><Relationship Id="rId3" Type="http://schemas.openxmlformats.org/officeDocument/2006/relationships/hyperlink" Target="https://team-1599432850901.atlassian.net/browse/HID-46?atlOrigin=eyJpIjoiYzgwYTQ0ZjEyNzQzNGJhN2JmNjEyZTM0NmRhZWZhNjIiLCJwIjoic2hlZXRzLWppcmEifQ" TargetMode="External"/><Relationship Id="rId7" Type="http://schemas.openxmlformats.org/officeDocument/2006/relationships/hyperlink" Target="https://team-1599432850901.atlassian.net/browse/HID-47?atlOrigin=eyJpIjoiYzgwYTQ0ZjEyNzQzNGJhN2JmNjEyZTM0NmRhZWZhNjIiLCJwIjoic2hlZXRzLWppcmEifQ" TargetMode="External"/><Relationship Id="rId12"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team-1599432850901.atlassian.net/browse/HID-48?atlOrigin=eyJpIjoiYzgwYTQ0ZjEyNzQzNGJhN2JmNjEyZTM0NmRhZWZhNjIiLCJwIjoic2hlZXRzLWppcmEifQ" TargetMode="External"/><Relationship Id="rId11" Type="http://schemas.openxmlformats.org/officeDocument/2006/relationships/diagramQuickStyle" Target="../diagrams/quickStyle2.xml"/><Relationship Id="rId5" Type="http://schemas.openxmlformats.org/officeDocument/2006/relationships/hyperlink" Target="https://team-1599432850901.atlassian.net/browse/HID-49?atlOrigin=eyJpIjoiYzgwYTQ0ZjEyNzQzNGJhN2JmNjEyZTM0NmRhZWZhNjIiLCJwIjoic2hlZXRzLWppcmEifQ" TargetMode="External"/><Relationship Id="rId10" Type="http://schemas.openxmlformats.org/officeDocument/2006/relationships/diagramLayout" Target="../diagrams/layout2.xml"/><Relationship Id="rId4" Type="http://schemas.openxmlformats.org/officeDocument/2006/relationships/hyperlink" Target="https://team-1599432850901.atlassian.net/browse/HID-1?atlOrigin=eyJpIjoiYzgwYTQ0ZjEyNzQzNGJhN2JmNjEyZTM0NmRhZWZhNjIiLCJwIjoic2hlZXRzLWppcmEifQ" TargetMode="External"/><Relationship Id="rId9"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s://team-1599432850901.atlassian.net/browse/HID-8?atlOrigin=eyJpIjoiYzgwYTQ0ZjEyNzQzNGJhN2JmNjEyZTM0NmRhZWZhNjIiLCJwIjoic2hlZXRzLWppcmEifQ" TargetMode="External"/><Relationship Id="rId13" Type="http://schemas.microsoft.com/office/2007/relationships/diagramDrawing" Target="../diagrams/drawing3.xml"/><Relationship Id="rId3" Type="http://schemas.openxmlformats.org/officeDocument/2006/relationships/hyperlink" Target="https://team-1599432850901.atlassian.net/browse/HID-13?atlOrigin=eyJpIjoiYzgwYTQ0ZjEyNzQzNGJhN2JmNjEyZTM0NmRhZWZhNjIiLCJwIjoic2hlZXRzLWppcmEifQ" TargetMode="External"/><Relationship Id="rId7" Type="http://schemas.openxmlformats.org/officeDocument/2006/relationships/hyperlink" Target="https://team-1599432850901.atlassian.net/browse/HID-9?atlOrigin=eyJpIjoiYzgwYTQ0ZjEyNzQzNGJhN2JmNjEyZTM0NmRhZWZhNjIiLCJwIjoic2hlZXRzLWppcmEifQ" TargetMode="External"/><Relationship Id="rId12" Type="http://schemas.openxmlformats.org/officeDocument/2006/relationships/diagramColors" Target="../diagrams/colors3.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team-1599432850901.atlassian.net/browse/HID-10?atlOrigin=eyJpIjoiYzgwYTQ0ZjEyNzQzNGJhN2JmNjEyZTM0NmRhZWZhNjIiLCJwIjoic2hlZXRzLWppcmEifQ" TargetMode="External"/><Relationship Id="rId11" Type="http://schemas.openxmlformats.org/officeDocument/2006/relationships/diagramQuickStyle" Target="../diagrams/quickStyle3.xml"/><Relationship Id="rId5" Type="http://schemas.openxmlformats.org/officeDocument/2006/relationships/hyperlink" Target="https://team-1599432850901.atlassian.net/browse/HID-11?atlOrigin=eyJpIjoiYzgwYTQ0ZjEyNzQzNGJhN2JmNjEyZTM0NmRhZWZhNjIiLCJwIjoic2hlZXRzLWppcmEifQ" TargetMode="External"/><Relationship Id="rId10" Type="http://schemas.openxmlformats.org/officeDocument/2006/relationships/diagramLayout" Target="../diagrams/layout3.xml"/><Relationship Id="rId4" Type="http://schemas.openxmlformats.org/officeDocument/2006/relationships/hyperlink" Target="https://team-1599432850901.atlassian.net/browse/HID-12?atlOrigin=eyJpIjoiYzgwYTQ0ZjEyNzQzNGJhN2JmNjEyZTM0NmRhZWZhNjIiLCJwIjoic2hlZXRzLWppcmEifQ" TargetMode="External"/><Relationship Id="rId9"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hyperlink" Target="https://team-1599432850901.atlassian.net/browse/HID-30?atlOrigin=eyJpIjoiYzgwYTQ0ZjEyNzQzNGJhN2JmNjEyZTM0NmRhZWZhNjIiLCJwIjoic2hlZXRzLWppcmEifQ" TargetMode="External"/><Relationship Id="rId13" Type="http://schemas.openxmlformats.org/officeDocument/2006/relationships/hyperlink" Target="https://team-1599432850901.atlassian.net/browse/HID-22?atlOrigin=eyJpIjoiYzgwYTQ0ZjEyNzQzNGJhN2JmNjEyZTM0NmRhZWZhNjIiLCJwIjoic2hlZXRzLWppcmEifQ" TargetMode="External"/><Relationship Id="rId18" Type="http://schemas.openxmlformats.org/officeDocument/2006/relationships/diagramColors" Target="../diagrams/colors4.xml"/><Relationship Id="rId3" Type="http://schemas.openxmlformats.org/officeDocument/2006/relationships/hyperlink" Target="https://team-1599432850901.atlassian.net/browse/HID-44?atlOrigin=eyJpIjoiYzgwYTQ0ZjEyNzQzNGJhN2JmNjEyZTM0NmRhZWZhNjIiLCJwIjoic2hlZXRzLWppcmEifQ" TargetMode="External"/><Relationship Id="rId7" Type="http://schemas.openxmlformats.org/officeDocument/2006/relationships/hyperlink" Target="https://team-1599432850901.atlassian.net/browse/HID-31?atlOrigin=eyJpIjoiYzgwYTQ0ZjEyNzQzNGJhN2JmNjEyZTM0NmRhZWZhNjIiLCJwIjoic2hlZXRzLWppcmEifQ" TargetMode="External"/><Relationship Id="rId12" Type="http://schemas.openxmlformats.org/officeDocument/2006/relationships/hyperlink" Target="https://team-1599432850901.atlassian.net/browse/HID-23?atlOrigin=eyJpIjoiYzgwYTQ0ZjEyNzQzNGJhN2JmNjEyZTM0NmRhZWZhNjIiLCJwIjoic2hlZXRzLWppcmEifQ" TargetMode="External"/><Relationship Id="rId17" Type="http://schemas.openxmlformats.org/officeDocument/2006/relationships/diagramQuickStyle" Target="../diagrams/quickStyle4.xml"/><Relationship Id="rId2" Type="http://schemas.openxmlformats.org/officeDocument/2006/relationships/notesSlide" Target="../notesSlides/notesSlide19.xml"/><Relationship Id="rId16" Type="http://schemas.openxmlformats.org/officeDocument/2006/relationships/diagramLayout" Target="../diagrams/layout4.xml"/><Relationship Id="rId1" Type="http://schemas.openxmlformats.org/officeDocument/2006/relationships/slideLayout" Target="../slideLayouts/slideLayout13.xml"/><Relationship Id="rId6" Type="http://schemas.openxmlformats.org/officeDocument/2006/relationships/hyperlink" Target="https://team-1599432850901.atlassian.net/browse/HID-32?atlOrigin=eyJpIjoiYzgwYTQ0ZjEyNzQzNGJhN2JmNjEyZTM0NmRhZWZhNjIiLCJwIjoic2hlZXRzLWppcmEifQ" TargetMode="External"/><Relationship Id="rId11" Type="http://schemas.openxmlformats.org/officeDocument/2006/relationships/hyperlink" Target="https://team-1599432850901.atlassian.net/browse/HID-24?atlOrigin=eyJpIjoiYzgwYTQ0ZjEyNzQzNGJhN2JmNjEyZTM0NmRhZWZhNjIiLCJwIjoic2hlZXRzLWppcmEifQ" TargetMode="External"/><Relationship Id="rId5" Type="http://schemas.openxmlformats.org/officeDocument/2006/relationships/hyperlink" Target="https://team-1599432850901.atlassian.net/browse/HID-35?atlOrigin=eyJpIjoiYzgwYTQ0ZjEyNzQzNGJhN2JmNjEyZTM0NmRhZWZhNjIiLCJwIjoic2hlZXRzLWppcmEifQ" TargetMode="External"/><Relationship Id="rId15" Type="http://schemas.openxmlformats.org/officeDocument/2006/relationships/diagramData" Target="../diagrams/data4.xml"/><Relationship Id="rId10" Type="http://schemas.openxmlformats.org/officeDocument/2006/relationships/hyperlink" Target="https://team-1599432850901.atlassian.net/browse/HID-28?atlOrigin=eyJpIjoiYzgwYTQ0ZjEyNzQzNGJhN2JmNjEyZTM0NmRhZWZhNjIiLCJwIjoic2hlZXRzLWppcmEifQ" TargetMode="External"/><Relationship Id="rId19" Type="http://schemas.microsoft.com/office/2007/relationships/diagramDrawing" Target="../diagrams/drawing4.xml"/><Relationship Id="rId4" Type="http://schemas.openxmlformats.org/officeDocument/2006/relationships/hyperlink" Target="https://team-1599432850901.atlassian.net/browse/HID-36?atlOrigin=eyJpIjoiYzgwYTQ0ZjEyNzQzNGJhN2JmNjEyZTM0NmRhZWZhNjIiLCJwIjoic2hlZXRzLWppcmEifQ" TargetMode="External"/><Relationship Id="rId9" Type="http://schemas.openxmlformats.org/officeDocument/2006/relationships/hyperlink" Target="https://team-1599432850901.atlassian.net/browse/HID-29?atlOrigin=eyJpIjoiYzgwYTQ0ZjEyNzQzNGJhN2JmNjEyZTM0NmRhZWZhNjIiLCJwIjoic2hlZXRzLWppcmEifQ" TargetMode="External"/><Relationship Id="rId14" Type="http://schemas.openxmlformats.org/officeDocument/2006/relationships/hyperlink" Target="https://team-1599432850901.atlassian.net/browse/HID-17?atlOrigin=eyJpIjoiYzgwYTQ0ZjEyNzQzNGJhN2JmNjEyZTM0NmRhZWZhNjIiLCJwIjoic2hlZXRzLWppcmEifQ"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team-1599432850901.atlassian.net/browse/HID-35?atlOrigin=eyJpIjoiYzgwYTQ0ZjEyNzQzNGJhN2JmNjEyZTM0NmRhZWZhNjIiLCJwIjoic2hlZXRzLWppcmEifQ" TargetMode="External"/><Relationship Id="rId13" Type="http://schemas.openxmlformats.org/officeDocument/2006/relationships/hyperlink" Target="https://team-1599432850901.atlassian.net/browse/HID-30?atlOrigin=eyJpIjoiYzgwYTQ0ZjEyNzQzNGJhN2JmNjEyZTM0NmRhZWZhNjIiLCJwIjoic2hlZXRzLWppcmEifQ" TargetMode="External"/><Relationship Id="rId18" Type="http://schemas.microsoft.com/office/2007/relationships/diagramDrawing" Target="../diagrams/drawing6.xml"/><Relationship Id="rId3" Type="http://schemas.openxmlformats.org/officeDocument/2006/relationships/hyperlink" Target="https://team-1599432850901.atlassian.net/browse/HID-43?atlOrigin=eyJpIjoiYzgwYTQ0ZjEyNzQzNGJhN2JmNjEyZTM0NmRhZWZhNjIiLCJwIjoic2hlZXRzLWppcmEifQ" TargetMode="External"/><Relationship Id="rId7" Type="http://schemas.openxmlformats.org/officeDocument/2006/relationships/hyperlink" Target="https://team-1599432850901.atlassian.net/browse/HID-37?atlOrigin=eyJpIjoiYzgwYTQ0ZjEyNzQzNGJhN2JmNjEyZTM0NmRhZWZhNjIiLCJwIjoic2hlZXRzLWppcmEifQ" TargetMode="External"/><Relationship Id="rId12" Type="http://schemas.openxmlformats.org/officeDocument/2006/relationships/hyperlink" Target="https://team-1599432850901.atlassian.net/browse/HID-31?atlOrigin=eyJpIjoiYzgwYTQ0ZjEyNzQzNGJhN2JmNjEyZTM0NmRhZWZhNjIiLCJwIjoic2hlZXRzLWppcmEifQ" TargetMode="External"/><Relationship Id="rId17" Type="http://schemas.openxmlformats.org/officeDocument/2006/relationships/diagramColors" Target="../diagrams/colors6.xml"/><Relationship Id="rId2" Type="http://schemas.openxmlformats.org/officeDocument/2006/relationships/notesSlide" Target="../notesSlides/notesSlide24.xml"/><Relationship Id="rId16" Type="http://schemas.openxmlformats.org/officeDocument/2006/relationships/diagramQuickStyle" Target="../diagrams/quickStyle6.xml"/><Relationship Id="rId1" Type="http://schemas.openxmlformats.org/officeDocument/2006/relationships/slideLayout" Target="../slideLayouts/slideLayout13.xml"/><Relationship Id="rId6" Type="http://schemas.openxmlformats.org/officeDocument/2006/relationships/hyperlink" Target="https://team-1599432850901.atlassian.net/browse/HID-38?atlOrigin=eyJpIjoiYzgwYTQ0ZjEyNzQzNGJhN2JmNjEyZTM0NmRhZWZhNjIiLCJwIjoic2hlZXRzLWppcmEifQ" TargetMode="External"/><Relationship Id="rId11" Type="http://schemas.openxmlformats.org/officeDocument/2006/relationships/hyperlink" Target="https://team-1599432850901.atlassian.net/browse/HID-32?atlOrigin=eyJpIjoiYzgwYTQ0ZjEyNzQzNGJhN2JmNjEyZTM0NmRhZWZhNjIiLCJwIjoic2hlZXRzLWppcmEifQ" TargetMode="External"/><Relationship Id="rId5" Type="http://schemas.openxmlformats.org/officeDocument/2006/relationships/hyperlink" Target="https://team-1599432850901.atlassian.net/browse/HID-39?atlOrigin=eyJpIjoiYzgwYTQ0ZjEyNzQzNGJhN2JmNjEyZTM0NmRhZWZhNjIiLCJwIjoic2hlZXRzLWppcmEifQ" TargetMode="External"/><Relationship Id="rId15" Type="http://schemas.openxmlformats.org/officeDocument/2006/relationships/diagramLayout" Target="../diagrams/layout6.xml"/><Relationship Id="rId10" Type="http://schemas.openxmlformats.org/officeDocument/2006/relationships/hyperlink" Target="https://team-1599432850901.atlassian.net/browse/HID-33?atlOrigin=eyJpIjoiYzgwYTQ0ZjEyNzQzNGJhN2JmNjEyZTM0NmRhZWZhNjIiLCJwIjoic2hlZXRzLWppcmEifQ" TargetMode="External"/><Relationship Id="rId4" Type="http://schemas.openxmlformats.org/officeDocument/2006/relationships/hyperlink" Target="https://team-1599432850901.atlassian.net/browse/HID-41?atlOrigin=eyJpIjoiYzgwYTQ0ZjEyNzQzNGJhN2JmNjEyZTM0NmRhZWZhNjIiLCJwIjoic2hlZXRzLWppcmEifQ" TargetMode="External"/><Relationship Id="rId9" Type="http://schemas.openxmlformats.org/officeDocument/2006/relationships/hyperlink" Target="https://team-1599432850901.atlassian.net/browse/HID-34?atlOrigin=eyJpIjoiYzgwYTQ0ZjEyNzQzNGJhN2JmNjEyZTM0NmRhZWZhNjIiLCJwIjoic2hlZXRzLWppcmEifQ" TargetMode="External"/><Relationship Id="rId14"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team-1599432850901.atlassian.net/browse/HID-51?atlOrigin=eyJpIjoiYzgwYTQ0ZjEyNzQzNGJhN2JmNjEyZTM0NmRhZWZhNjIiLCJwIjoic2hlZXRzLWppcmEifQ" TargetMode="External"/><Relationship Id="rId13" Type="http://schemas.openxmlformats.org/officeDocument/2006/relationships/hyperlink" Target="https://team-1599432850901.atlassian.net/browse/HID-21?atlOrigin=eyJpIjoiYzgwYTQ0ZjEyNzQzNGJhN2JmNjEyZTM0NmRhZWZhNjIiLCJwIjoic2hlZXRzLWppcmEifQ" TargetMode="External"/><Relationship Id="rId18" Type="http://schemas.openxmlformats.org/officeDocument/2006/relationships/diagramColors" Target="../diagrams/colors7.xml"/><Relationship Id="rId3" Type="http://schemas.openxmlformats.org/officeDocument/2006/relationships/hyperlink" Target="https://team-1599432850901.atlassian.net/browse/HID-7?atlOrigin=eyJpIjoiYzgwYTQ0ZjEyNzQzNGJhN2JmNjEyZTM0NmRhZWZhNjIiLCJwIjoic2hlZXRzLWppcmEifQ" TargetMode="External"/><Relationship Id="rId7" Type="http://schemas.openxmlformats.org/officeDocument/2006/relationships/hyperlink" Target="https://team-1599432850901.atlassian.net/browse/HID-52?atlOrigin=eyJpIjoiYzgwYTQ0ZjEyNzQzNGJhN2JmNjEyZTM0NmRhZWZhNjIiLCJwIjoic2hlZXRzLWppcmEifQ" TargetMode="External"/><Relationship Id="rId12" Type="http://schemas.openxmlformats.org/officeDocument/2006/relationships/hyperlink" Target="https://team-1599432850901.atlassian.net/browse/HID-23?atlOrigin=eyJpIjoiYzgwYTQ0ZjEyNzQzNGJhN2JmNjEyZTM0NmRhZWZhNjIiLCJwIjoic2hlZXRzLWppcmEifQ" TargetMode="External"/><Relationship Id="rId17" Type="http://schemas.openxmlformats.org/officeDocument/2006/relationships/diagramQuickStyle" Target="../diagrams/quickStyle7.xml"/><Relationship Id="rId2" Type="http://schemas.openxmlformats.org/officeDocument/2006/relationships/notesSlide" Target="../notesSlides/notesSlide25.xml"/><Relationship Id="rId16" Type="http://schemas.openxmlformats.org/officeDocument/2006/relationships/diagramLayout" Target="../diagrams/layout7.xml"/><Relationship Id="rId1" Type="http://schemas.openxmlformats.org/officeDocument/2006/relationships/slideLayout" Target="../slideLayouts/slideLayout13.xml"/><Relationship Id="rId6" Type="http://schemas.openxmlformats.org/officeDocument/2006/relationships/hyperlink" Target="https://team-1599432850901.atlassian.net/browse/HID-53?atlOrigin=eyJpIjoiYzgwYTQ0ZjEyNzQzNGJhN2JmNjEyZTM0NmRhZWZhNjIiLCJwIjoic2hlZXRzLWppcmEifQ" TargetMode="External"/><Relationship Id="rId11" Type="http://schemas.openxmlformats.org/officeDocument/2006/relationships/hyperlink" Target="https://team-1599432850901.atlassian.net/browse/HID-24?atlOrigin=eyJpIjoiYzgwYTQ0ZjEyNzQzNGJhN2JmNjEyZTM0NmRhZWZhNjIiLCJwIjoic2hlZXRzLWppcmEifQ" TargetMode="External"/><Relationship Id="rId5" Type="http://schemas.openxmlformats.org/officeDocument/2006/relationships/hyperlink" Target="https://team-1599432850901.atlassian.net/browse/HID-54?atlOrigin=eyJpIjoiYzgwYTQ0ZjEyNzQzNGJhN2JmNjEyZTM0NmRhZWZhNjIiLCJwIjoic2hlZXRzLWppcmEifQ" TargetMode="External"/><Relationship Id="rId15" Type="http://schemas.openxmlformats.org/officeDocument/2006/relationships/diagramData" Target="../diagrams/data7.xml"/><Relationship Id="rId10" Type="http://schemas.openxmlformats.org/officeDocument/2006/relationships/hyperlink" Target="https://team-1599432850901.atlassian.net/browse/HID-27?atlOrigin=eyJpIjoiYzgwYTQ0ZjEyNzQzNGJhN2JmNjEyZTM0NmRhZWZhNjIiLCJwIjoic2hlZXRzLWppcmEifQ" TargetMode="External"/><Relationship Id="rId19" Type="http://schemas.microsoft.com/office/2007/relationships/diagramDrawing" Target="../diagrams/drawing7.xml"/><Relationship Id="rId4" Type="http://schemas.openxmlformats.org/officeDocument/2006/relationships/hyperlink" Target="https://team-1599432850901.atlassian.net/browse/HID-55?atlOrigin=eyJpIjoiYzgwYTQ0ZjEyNzQzNGJhN2JmNjEyZTM0NmRhZWZhNjIiLCJwIjoic2hlZXRzLWppcmEifQ" TargetMode="External"/><Relationship Id="rId9" Type="http://schemas.openxmlformats.org/officeDocument/2006/relationships/hyperlink" Target="https://team-1599432850901.atlassian.net/browse/HID-50?atlOrigin=eyJpIjoiYzgwYTQ0ZjEyNzQzNGJhN2JmNjEyZTM0NmRhZWZhNjIiLCJwIjoic2hlZXRzLWppcmEifQ" TargetMode="External"/><Relationship Id="rId14" Type="http://schemas.openxmlformats.org/officeDocument/2006/relationships/hyperlink" Target="https://team-1599432850901.atlassian.net/browse/HID-16?atlOrigin=eyJpIjoiYzgwYTQ0ZjEyNzQzNGJhN2JmNjEyZTM0NmRhZWZhNjIiLCJwIjoic2hlZXRzLWppcmEifQ"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hyperlink" Target="https://team-1599432850901.atlassian.net/browse/HID-63?atlOrigin=eyJpIjoiYzgwYTQ0ZjEyNzQzNGJhN2JmNjEyZTM0NmRhZWZhNjIiLCJwIjoic2hlZXRzLWppcmEifQ" TargetMode="External"/><Relationship Id="rId13" Type="http://schemas.openxmlformats.org/officeDocument/2006/relationships/diagramData" Target="../diagrams/data10.xml"/><Relationship Id="rId3" Type="http://schemas.openxmlformats.org/officeDocument/2006/relationships/hyperlink" Target="https://team-1599432850901.atlassian.net/browse/HID-62?atlOrigin=eyJpIjoiYzgwYTQ0ZjEyNzQzNGJhN2JmNjEyZTM0NmRhZWZhNjIiLCJwIjoic2hlZXRzLWppcmEifQ" TargetMode="External"/><Relationship Id="rId7" Type="http://schemas.openxmlformats.org/officeDocument/2006/relationships/hyperlink" Target="https://team-1599432850901.atlassian.net/browse/HID-65?atlOrigin=eyJpIjoiYzgwYTQ0ZjEyNzQzNGJhN2JmNjEyZTM0NmRhZWZhNjIiLCJwIjoic2hlZXRzLWppcmEifQ" TargetMode="External"/><Relationship Id="rId12" Type="http://schemas.openxmlformats.org/officeDocument/2006/relationships/hyperlink" Target="https://team-1599432850901.atlassian.net/browse/HID-66?atlOrigin=eyJpIjoiYzgwYTQ0ZjEyNzQzNGJhN2JmNjEyZTM0NmRhZWZhNjIiLCJwIjoic2hlZXRzLWppcmEifQ" TargetMode="External"/><Relationship Id="rId17" Type="http://schemas.microsoft.com/office/2007/relationships/diagramDrawing" Target="../diagrams/drawing10.xml"/><Relationship Id="rId2" Type="http://schemas.openxmlformats.org/officeDocument/2006/relationships/notesSlide" Target="../notesSlides/notesSlide30.xml"/><Relationship Id="rId16" Type="http://schemas.openxmlformats.org/officeDocument/2006/relationships/diagramColors" Target="../diagrams/colors10.xml"/><Relationship Id="rId1" Type="http://schemas.openxmlformats.org/officeDocument/2006/relationships/slideLayout" Target="../slideLayouts/slideLayout13.xml"/><Relationship Id="rId6" Type="http://schemas.openxmlformats.org/officeDocument/2006/relationships/hyperlink" Target="https://team-1599432850901.atlassian.net/browse/HID-74?atlOrigin=eyJpIjoiYzgwYTQ0ZjEyNzQzNGJhN2JmNjEyZTM0NmRhZWZhNjIiLCJwIjoic2hlZXRzLWppcmEifQ" TargetMode="External"/><Relationship Id="rId11" Type="http://schemas.openxmlformats.org/officeDocument/2006/relationships/hyperlink" Target="https://team-1599432850901.atlassian.net/browse/HID-60?atlOrigin=eyJpIjoiYzgwYTQ0ZjEyNzQzNGJhN2JmNjEyZTM0NmRhZWZhNjIiLCJwIjoic2hlZXRzLWppcmEifQ" TargetMode="External"/><Relationship Id="rId5" Type="http://schemas.openxmlformats.org/officeDocument/2006/relationships/hyperlink" Target="https://team-1599432850901.atlassian.net/browse/HID-56?atlOrigin=eyJpIjoiYzgwYTQ0ZjEyNzQzNGJhN2JmNjEyZTM0NmRhZWZhNjIiLCJwIjoic2hlZXRzLWppcmEifQ" TargetMode="External"/><Relationship Id="rId15" Type="http://schemas.openxmlformats.org/officeDocument/2006/relationships/diagramQuickStyle" Target="../diagrams/quickStyle10.xml"/><Relationship Id="rId10" Type="http://schemas.openxmlformats.org/officeDocument/2006/relationships/hyperlink" Target="https://team-1599432850901.atlassian.net/browse/HID-61?atlOrigin=eyJpIjoiYzgwYTQ0ZjEyNzQzNGJhN2JmNjEyZTM0NmRhZWZhNjIiLCJwIjoic2hlZXRzLWppcmEifQ" TargetMode="External"/><Relationship Id="rId4" Type="http://schemas.openxmlformats.org/officeDocument/2006/relationships/hyperlink" Target="https://team-1599432850901.atlassian.net/browse/HID-58?atlOrigin=eyJpIjoiYzgwYTQ0ZjEyNzQzNGJhN2JmNjEyZTM0NmRhZWZhNjIiLCJwIjoic2hlZXRzLWppcmEifQ" TargetMode="External"/><Relationship Id="rId9" Type="http://schemas.openxmlformats.org/officeDocument/2006/relationships/hyperlink" Target="https://team-1599432850901.atlassian.net/browse/HID-57?atlOrigin=eyJpIjoiYzgwYTQ0ZjEyNzQzNGJhN2JmNjEyZTM0NmRhZWZhNjIiLCJwIjoic2hlZXRzLWppcmEifQ" TargetMode="External"/><Relationship Id="rId1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hyperlink" Target="https://symcheck.jazzymaya.repl.co/" TargetMode="External"/><Relationship Id="rId7" Type="http://schemas.openxmlformats.org/officeDocument/2006/relationships/diagramColors" Target="../diagrams/colors11.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9.tiff"/></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hyperlink" Target="https://team-1599432850901.atlassian.net/browse/HID-59?atlOrigin=eyJpIjoiYzgwYTQ0ZjEyNzQzNGJhN2JmNjEyZTM0NmRhZWZhNjIiLCJwIjoic2hlZXRzLWppcmEifQ" TargetMode="External"/><Relationship Id="rId13" Type="http://schemas.openxmlformats.org/officeDocument/2006/relationships/hyperlink" Target="https://team-1599432850901.atlassian.net/browse/HID-81?atlOrigin=eyJpIjoiYzgwYTQ0ZjEyNzQzNGJhN2JmNjEyZTM0NmRhZWZhNjIiLCJwIjoic2hlZXRzLWppcmEifQ" TargetMode="External"/><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hyperlink" Target="https://team-1599432850901.atlassian.net/browse/HID-85?atlOrigin=eyJpIjoiYzgwYTQ0ZjEyNzQzNGJhN2JmNjEyZTM0NmRhZWZhNjIiLCJwIjoic2hlZXRzLWppcmEifQ" TargetMode="External"/><Relationship Id="rId17" Type="http://schemas.openxmlformats.org/officeDocument/2006/relationships/hyperlink" Target="https://team-1599432850901.atlassian.net/browse/HID-70?atlOrigin=eyJpIjoiYzgwYTQ0ZjEyNzQzNGJhN2JmNjEyZTM0NmRhZWZhNjIiLCJwIjoic2hlZXRzLWppcmEifQ" TargetMode="External"/><Relationship Id="rId2" Type="http://schemas.openxmlformats.org/officeDocument/2006/relationships/notesSlide" Target="../notesSlides/notesSlide34.xml"/><Relationship Id="rId16" Type="http://schemas.openxmlformats.org/officeDocument/2006/relationships/hyperlink" Target="https://team-1599432850901.atlassian.net/browse/HID-75?atlOrigin=eyJpIjoiYzgwYTQ0ZjEyNzQzNGJhN2JmNjEyZTM0NmRhZWZhNjIiLCJwIjoic2hlZXRzLWppcmEifQ" TargetMode="External"/><Relationship Id="rId1" Type="http://schemas.openxmlformats.org/officeDocument/2006/relationships/slideLayout" Target="../slideLayouts/slideLayout13.xml"/><Relationship Id="rId6" Type="http://schemas.openxmlformats.org/officeDocument/2006/relationships/diagramColors" Target="../diagrams/colors12.xml"/><Relationship Id="rId11" Type="http://schemas.openxmlformats.org/officeDocument/2006/relationships/hyperlink" Target="https://team-1599432850901.atlassian.net/browse/HID-86?atlOrigin=eyJpIjoiYzgwYTQ0ZjEyNzQzNGJhN2JmNjEyZTM0NmRhZWZhNjIiLCJwIjoic2hlZXRzLWppcmEifQ" TargetMode="External"/><Relationship Id="rId5" Type="http://schemas.openxmlformats.org/officeDocument/2006/relationships/diagramQuickStyle" Target="../diagrams/quickStyle12.xml"/><Relationship Id="rId15" Type="http://schemas.openxmlformats.org/officeDocument/2006/relationships/hyperlink" Target="https://team-1599432850901.atlassian.net/browse/HID-76?atlOrigin=eyJpIjoiYzgwYTQ0ZjEyNzQzNGJhN2JmNjEyZTM0NmRhZWZhNjIiLCJwIjoic2hlZXRzLWppcmEifQ" TargetMode="External"/><Relationship Id="rId10" Type="http://schemas.openxmlformats.org/officeDocument/2006/relationships/hyperlink" Target="https://team-1599432850901.atlassian.net/browse/HID-73?atlOrigin=eyJpIjoiYzgwYTQ0ZjEyNzQzNGJhN2JmNjEyZTM0NmRhZWZhNjIiLCJwIjoic2hlZXRzLWppcmEifQ" TargetMode="External"/><Relationship Id="rId4" Type="http://schemas.openxmlformats.org/officeDocument/2006/relationships/diagramLayout" Target="../diagrams/layout12.xml"/><Relationship Id="rId9" Type="http://schemas.openxmlformats.org/officeDocument/2006/relationships/hyperlink" Target="https://team-1599432850901.atlassian.net/browse/HID-84?atlOrigin=eyJpIjoiYzgwYTQ0ZjEyNzQzNGJhN2JmNjEyZTM0NmRhZWZhNjIiLCJwIjoic2hlZXRzLWppcmEifQ" TargetMode="External"/><Relationship Id="rId14" Type="http://schemas.openxmlformats.org/officeDocument/2006/relationships/hyperlink" Target="https://team-1599432850901.atlassian.net/browse/HID-77?atlOrigin=eyJpIjoiYzgwYTQ0ZjEyNzQzNGJhN2JmNjEyZTM0NmRhZWZhNjIiLCJwIjoic2hlZXRzLWppcmEifQ"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hyperlink" Target="https://team-1599432850901.atlassian.net/browse/HID-59?atlOrigin=eyJpIjoiYzgwYTQ0ZjEyNzQzNGJhN2JmNjEyZTM0NmRhZWZhNjIiLCJwIjoic2hlZXRzLWppcmEifQ" TargetMode="External"/><Relationship Id="rId13" Type="http://schemas.openxmlformats.org/officeDocument/2006/relationships/hyperlink" Target="https://team-1599432850901.atlassian.net/browse/HID-80?atlOrigin=eyJpIjoiYzgwYTQ0ZjEyNzQzNGJhN2JmNjEyZTM0NmRhZWZhNjIiLCJwIjoic2hlZXRzLWppcmEifQ" TargetMode="External"/><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hyperlink" Target="https://team-1599432850901.atlassian.net/browse/HID-93?atlOrigin=eyJpIjoiYzgwYTQ0ZjEyNzQzNGJhN2JmNjEyZTM0NmRhZWZhNjIiLCJwIjoic2hlZXRzLWppcmEifQ" TargetMode="External"/><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diagramColors" Target="../diagrams/colors14.xml"/><Relationship Id="rId11" Type="http://schemas.openxmlformats.org/officeDocument/2006/relationships/hyperlink" Target="https://team-1599432850901.atlassian.net/browse/HID-82?atlOrigin=eyJpIjoiYzgwYTQ0ZjEyNzQzNGJhN2JmNjEyZTM0NmRhZWZhNjIiLCJwIjoic2hlZXRzLWppcmEifQ" TargetMode="External"/><Relationship Id="rId5" Type="http://schemas.openxmlformats.org/officeDocument/2006/relationships/diagramQuickStyle" Target="../diagrams/quickStyle14.xml"/><Relationship Id="rId15" Type="http://schemas.openxmlformats.org/officeDocument/2006/relationships/hyperlink" Target="https://team-1599432850901.atlassian.net/browse/HID-71?atlOrigin=eyJpIjoiYzgwYTQ0ZjEyNzQzNGJhN2JmNjEyZTM0NmRhZWZhNjIiLCJwIjoic2hlZXRzLWppcmEifQ" TargetMode="External"/><Relationship Id="rId10" Type="http://schemas.openxmlformats.org/officeDocument/2006/relationships/hyperlink" Target="https://team-1599432850901.atlassian.net/browse/HID-83?atlOrigin=eyJpIjoiYzgwYTQ0ZjEyNzQzNGJhN2JmNjEyZTM0NmRhZWZhNjIiLCJwIjoic2hlZXRzLWppcmEifQ" TargetMode="External"/><Relationship Id="rId4" Type="http://schemas.openxmlformats.org/officeDocument/2006/relationships/diagramLayout" Target="../diagrams/layout14.xml"/><Relationship Id="rId9" Type="http://schemas.openxmlformats.org/officeDocument/2006/relationships/hyperlink" Target="https://team-1599432850901.atlassian.net/browse/HID-94?atlOrigin=eyJpIjoiYzgwYTQ0ZjEyNzQzNGJhN2JmNjEyZTM0NmRhZWZhNjIiLCJwIjoic2hlZXRzLWppcmEifQ" TargetMode="External"/><Relationship Id="rId14" Type="http://schemas.openxmlformats.org/officeDocument/2006/relationships/hyperlink" Target="https://team-1599432850901.atlassian.net/browse/HID-79?atlOrigin=eyJpIjoiYzgwYTQ0ZjEyNzQzNGJhN2JmNjEyZTM0NmRhZWZhNjIiLCJwIjoic2hlZXRzLWppcmEifQ" TargetMode="Externa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67.tif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7.wdp"/></Relationships>
</file>

<file path=ppt/slides/_rels/slide5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team-1599432850901.atlassian.net/browse/HID-100?atlOrigin=eyJpIjoiYzgwYTQ0ZjEyNzQzNGJhN2JmNjEyZTM0NmRhZWZhNjIiLCJwIjoic2hlZXRzLWppcmEifQ" TargetMode="External"/><Relationship Id="rId13" Type="http://schemas.openxmlformats.org/officeDocument/2006/relationships/hyperlink" Target="https://team-1599432850901.atlassian.net/browse/HID-95?atlOrigin=eyJpIjoiYzgwYTQ0ZjEyNzQzNGJhN2JmNjEyZTM0NmRhZWZhNjIiLCJwIjoic2hlZXRzLWppcmEifQ" TargetMode="External"/><Relationship Id="rId18" Type="http://schemas.openxmlformats.org/officeDocument/2006/relationships/hyperlink" Target="https://team-1599432850901.atlassian.net/browse/HID-72?atlOrigin=eyJpIjoiYzgwYTQ0ZjEyNzQzNGJhN2JmNjEyZTM0NmRhZWZhNjIiLCJwIjoic2hlZXRzLWppcmEifQ" TargetMode="External"/><Relationship Id="rId3" Type="http://schemas.openxmlformats.org/officeDocument/2006/relationships/hyperlink" Target="https://team-1599432850901.atlassian.net/browse/HID-62?atlOrigin=eyJpIjoiYzgwYTQ0ZjEyNzQzNGJhN2JmNjEyZTM0NmRhZWZhNjIiLCJwIjoic2hlZXRzLWppcmEifQ" TargetMode="External"/><Relationship Id="rId21" Type="http://schemas.openxmlformats.org/officeDocument/2006/relationships/diagramQuickStyle" Target="../diagrams/quickStyle18.xml"/><Relationship Id="rId7" Type="http://schemas.openxmlformats.org/officeDocument/2006/relationships/hyperlink" Target="https://team-1599432850901.atlassian.net/browse/HID-64?atlOrigin=eyJpIjoiYzgwYTQ0ZjEyNzQzNGJhN2JmNjEyZTM0NmRhZWZhNjIiLCJwIjoic2hlZXRzLWppcmEifQ" TargetMode="External"/><Relationship Id="rId12" Type="http://schemas.openxmlformats.org/officeDocument/2006/relationships/hyperlink" Target="https://team-1599432850901.atlassian.net/browse/HID-96?atlOrigin=eyJpIjoiYzgwYTQ0ZjEyNzQzNGJhN2JmNjEyZTM0NmRhZWZhNjIiLCJwIjoic2hlZXRzLWppcmEifQ" TargetMode="External"/><Relationship Id="rId17" Type="http://schemas.openxmlformats.org/officeDocument/2006/relationships/hyperlink" Target="https://team-1599432850901.atlassian.net/browse/HID-89?atlOrigin=eyJpIjoiYzgwYTQ0ZjEyNzQzNGJhN2JmNjEyZTM0NmRhZWZhNjIiLCJwIjoic2hlZXRzLWppcmEifQ" TargetMode="External"/><Relationship Id="rId2" Type="http://schemas.openxmlformats.org/officeDocument/2006/relationships/notesSlide" Target="../notesSlides/notesSlide47.xml"/><Relationship Id="rId16" Type="http://schemas.openxmlformats.org/officeDocument/2006/relationships/hyperlink" Target="https://team-1599432850901.atlassian.net/browse/HID-90?atlOrigin=eyJpIjoiYzgwYTQ0ZjEyNzQzNGJhN2JmNjEyZTM0NmRhZWZhNjIiLCJwIjoic2hlZXRzLWppcmEifQ" TargetMode="External"/><Relationship Id="rId20" Type="http://schemas.openxmlformats.org/officeDocument/2006/relationships/diagramLayout" Target="../diagrams/layout18.xml"/><Relationship Id="rId1" Type="http://schemas.openxmlformats.org/officeDocument/2006/relationships/slideLayout" Target="../slideLayouts/slideLayout8.xml"/><Relationship Id="rId6" Type="http://schemas.openxmlformats.org/officeDocument/2006/relationships/hyperlink" Target="https://team-1599432850901.atlassian.net/browse/HID-73?atlOrigin=eyJpIjoiYzgwYTQ0ZjEyNzQzNGJhN2JmNjEyZTM0NmRhZWZhNjIiLCJwIjoic2hlZXRzLWppcmEifQ" TargetMode="External"/><Relationship Id="rId11" Type="http://schemas.openxmlformats.org/officeDocument/2006/relationships/hyperlink" Target="https://team-1599432850901.atlassian.net/browse/HID-97?atlOrigin=eyJpIjoiYzgwYTQ0ZjEyNzQzNGJhN2JmNjEyZTM0NmRhZWZhNjIiLCJwIjoic2hlZXRzLWppcmEifQ" TargetMode="External"/><Relationship Id="rId5" Type="http://schemas.openxmlformats.org/officeDocument/2006/relationships/hyperlink" Target="https://team-1599432850901.atlassian.net/browse/HID-78?atlOrigin=eyJpIjoiYzgwYTQ0ZjEyNzQzNGJhN2JmNjEyZTM0NmRhZWZhNjIiLCJwIjoic2hlZXRzLWppcmEifQ" TargetMode="External"/><Relationship Id="rId15" Type="http://schemas.openxmlformats.org/officeDocument/2006/relationships/hyperlink" Target="https://team-1599432850901.atlassian.net/browse/HID-91?atlOrigin=eyJpIjoiYzgwYTQ0ZjEyNzQzNGJhN2JmNjEyZTM0NmRhZWZhNjIiLCJwIjoic2hlZXRzLWppcmEifQ" TargetMode="External"/><Relationship Id="rId23" Type="http://schemas.microsoft.com/office/2007/relationships/diagramDrawing" Target="../diagrams/drawing18.xml"/><Relationship Id="rId10" Type="http://schemas.openxmlformats.org/officeDocument/2006/relationships/hyperlink" Target="https://team-1599432850901.atlassian.net/browse/HID-98?atlOrigin=eyJpIjoiYzgwYTQ0ZjEyNzQzNGJhN2JmNjEyZTM0NmRhZWZhNjIiLCJwIjoic2hlZXRzLWppcmEifQ" TargetMode="External"/><Relationship Id="rId19" Type="http://schemas.openxmlformats.org/officeDocument/2006/relationships/diagramData" Target="../diagrams/data18.xml"/><Relationship Id="rId4" Type="http://schemas.openxmlformats.org/officeDocument/2006/relationships/hyperlink" Target="https://team-1599432850901.atlassian.net/browse/HID-88?atlOrigin=eyJpIjoiYzgwYTQ0ZjEyNzQzNGJhN2JmNjEyZTM0NmRhZWZhNjIiLCJwIjoic2hlZXRzLWppcmEifQ" TargetMode="External"/><Relationship Id="rId9" Type="http://schemas.openxmlformats.org/officeDocument/2006/relationships/hyperlink" Target="https://team-1599432850901.atlassian.net/browse/HID-99?atlOrigin=eyJpIjoiYzgwYTQ0ZjEyNzQzNGJhN2JmNjEyZTM0NmRhZWZhNjIiLCJwIjoic2hlZXRzLWppcmEifQ" TargetMode="External"/><Relationship Id="rId14" Type="http://schemas.openxmlformats.org/officeDocument/2006/relationships/hyperlink" Target="https://team-1599432850901.atlassian.net/browse/HID-92?atlOrigin=eyJpIjoiYzgwYTQ0ZjEyNzQzNGJhN2JmNjEyZTM0NmRhZWZhNjIiLCJwIjoic2hlZXRzLWppcmEifQ" TargetMode="External"/><Relationship Id="rId22" Type="http://schemas.openxmlformats.org/officeDocument/2006/relationships/diagramColors" Target="../diagrams/colors18.xml"/></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jazzymaya/HiddenAgility/wiki"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4.gif"/></Relationships>
</file>

<file path=ppt/slides/_rels/slide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hyperlink" Target="https://symcheck.msjasmine.repl.co/" TargetMode="External"/><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hyperlink" Target="http://www.symcheckapp.com/"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microsoft.com/office/2007/relationships/hdphoto" Target="../media/hdphoto10.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4849091" y="1744165"/>
            <a:ext cx="3270703" cy="1938800"/>
          </a:xfrm>
          <a:effectLst/>
          <a:scene3d>
            <a:camera prst="perspectiveRelaxedModerately"/>
            <a:lightRig rig="threePt" dir="t"/>
          </a:scene3d>
        </p:spPr>
        <p:txBody>
          <a:bodyPr/>
          <a:lstStyle/>
          <a:p>
            <a:r>
              <a:rPr lang="en-US" sz="9600">
                <a:solidFill>
                  <a:srgbClr val="003352"/>
                </a:solidFill>
                <a:effectLst>
                  <a:glow rad="63500">
                    <a:schemeClr val="accent1">
                      <a:satMod val="175000"/>
                      <a:alpha val="40000"/>
                    </a:schemeClr>
                  </a:glow>
                </a:effectLst>
              </a:rPr>
              <a:t>S</a:t>
            </a:r>
            <a:r>
              <a:rPr lang="en-US" sz="9600">
                <a:solidFill>
                  <a:srgbClr val="0C75AC"/>
                </a:solidFill>
              </a:rPr>
              <a:t>y</a:t>
            </a:r>
            <a:r>
              <a:rPr lang="en-US" sz="9600">
                <a:solidFill>
                  <a:srgbClr val="00B0F0"/>
                </a:solidFill>
              </a:rPr>
              <a:t>m</a:t>
            </a:r>
          </a:p>
        </p:txBody>
      </p:sp>
      <p:sp>
        <p:nvSpPr>
          <p:cNvPr id="4" name="TextBox 3">
            <a:extLst>
              <a:ext uri="{FF2B5EF4-FFF2-40B4-BE49-F238E27FC236}">
                <a16:creationId xmlns:a16="http://schemas.microsoft.com/office/drawing/2014/main" id="{A02A5B31-7E94-A540-9E5A-01E2E68B54E4}"/>
              </a:ext>
            </a:extLst>
          </p:cNvPr>
          <p:cNvSpPr txBox="1"/>
          <p:nvPr/>
        </p:nvSpPr>
        <p:spPr>
          <a:xfrm>
            <a:off x="3333699" y="3682965"/>
            <a:ext cx="5933034" cy="646331"/>
          </a:xfrm>
          <a:prstGeom prst="rect">
            <a:avLst/>
          </a:prstGeom>
          <a:noFill/>
          <a:ln>
            <a:noFill/>
          </a:ln>
        </p:spPr>
        <p:txBody>
          <a:bodyPr wrap="none" rtlCol="0">
            <a:spAutoFit/>
          </a:bodyPr>
          <a:lstStyle/>
          <a:p>
            <a:r>
              <a:rPr lang="en-US" sz="3600" b="1">
                <a:ln w="22225">
                  <a:noFill/>
                  <a:prstDash val="solid"/>
                </a:ln>
                <a:solidFill>
                  <a:srgbClr val="0C75AC"/>
                </a:solidFill>
                <a:effectLst>
                  <a:glow rad="139700">
                    <a:schemeClr val="accent1">
                      <a:satMod val="175000"/>
                      <a:alpha val="40000"/>
                    </a:schemeClr>
                  </a:glow>
                </a:effectLst>
                <a:latin typeface="+mj-lt"/>
              </a:rPr>
              <a:t>Deliverable 8 Presentation</a:t>
            </a:r>
          </a:p>
        </p:txBody>
      </p:sp>
      <p:sp>
        <p:nvSpPr>
          <p:cNvPr id="5" name="Rectangle 4">
            <a:extLst>
              <a:ext uri="{FF2B5EF4-FFF2-40B4-BE49-F238E27FC236}">
                <a16:creationId xmlns:a16="http://schemas.microsoft.com/office/drawing/2014/main" id="{4CB3BF24-FB63-7D42-B74F-86CDBCD73F26}"/>
              </a:ext>
            </a:extLst>
          </p:cNvPr>
          <p:cNvSpPr/>
          <p:nvPr/>
        </p:nvSpPr>
        <p:spPr>
          <a:xfrm>
            <a:off x="-89105"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17" name="Graphic 16" descr="Checkmark with solid fill">
            <a:extLst>
              <a:ext uri="{FF2B5EF4-FFF2-40B4-BE49-F238E27FC236}">
                <a16:creationId xmlns:a16="http://schemas.microsoft.com/office/drawing/2014/main" id="{9688962C-D44F-4B35-ADC4-D2530FAEAB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524" y="2387565"/>
            <a:ext cx="914400" cy="914400"/>
          </a:xfrm>
          <a:prstGeom prst="rect">
            <a:avLst/>
          </a:prstGeom>
          <a:scene3d>
            <a:camera prst="perspectiveRelaxedModerately"/>
            <a:lightRig rig="threePt" dir="t"/>
          </a:scene3d>
        </p:spPr>
      </p:pic>
      <p:sp>
        <p:nvSpPr>
          <p:cNvPr id="20" name="Subtitle 19">
            <a:extLst>
              <a:ext uri="{FF2B5EF4-FFF2-40B4-BE49-F238E27FC236}">
                <a16:creationId xmlns:a16="http://schemas.microsoft.com/office/drawing/2014/main" id="{5A9EEBDA-414B-E142-B678-9CE2A3C4042E}"/>
              </a:ext>
            </a:extLst>
          </p:cNvPr>
          <p:cNvSpPr>
            <a:spLocks noGrp="1"/>
          </p:cNvSpPr>
          <p:nvPr>
            <p:ph type="subTitle" idx="1"/>
          </p:nvPr>
        </p:nvSpPr>
        <p:spPr>
          <a:xfrm>
            <a:off x="2761488" y="4690863"/>
            <a:ext cx="7077456" cy="868680"/>
          </a:xfrm>
        </p:spPr>
        <p:txBody>
          <a:bodyPr/>
          <a:lstStyle/>
          <a:p>
            <a:pPr algn="ctr"/>
            <a:r>
              <a:rPr lang="en-US"/>
              <a:t>CS 692 - Computer Science Project II</a:t>
            </a:r>
          </a:p>
          <a:p>
            <a:pPr algn="ctr"/>
            <a:r>
              <a:rPr lang="en-US"/>
              <a:t>Professor Henry Wong</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32104" y="3506680"/>
            <a:ext cx="7781544" cy="1238575"/>
          </a:xfrm>
        </p:spPr>
        <p:txBody>
          <a:bodyPr>
            <a:normAutofit fontScale="90000"/>
          </a:bodyPr>
          <a:lstStyle/>
          <a:p>
            <a:r>
              <a:rPr lang="en-US"/>
              <a:t>Design Architecture: </a:t>
            </a:r>
            <a:br>
              <a:rPr lang="en-US"/>
            </a:br>
            <a:r>
              <a:rPr lang="en-US" sz="4000" i="1"/>
              <a:t>Front-end Technologies &amp; AWS Services</a:t>
            </a:r>
          </a:p>
        </p:txBody>
      </p:sp>
      <p:sp>
        <p:nvSpPr>
          <p:cNvPr id="5" name="Rectangle 4">
            <a:extLst>
              <a:ext uri="{FF2B5EF4-FFF2-40B4-BE49-F238E27FC236}">
                <a16:creationId xmlns:a16="http://schemas.microsoft.com/office/drawing/2014/main" id="{E4D6FB08-0F11-D046-BA9D-B9333EC7BD8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0B92CFEE-877B-4DAE-B741-DD84F76F80CA}"/>
              </a:ext>
            </a:extLst>
          </p:cNvPr>
          <p:cNvSpPr>
            <a:spLocks noGrp="1"/>
          </p:cNvSpPr>
          <p:nvPr>
            <p:ph type="sldNum" sz="quarter" idx="12"/>
          </p:nvPr>
        </p:nvSpPr>
        <p:spPr/>
        <p:txBody>
          <a:bodyPr/>
          <a:lstStyle/>
          <a:p>
            <a:fld id="{C263D6C4-4840-40CC-AC84-17E24B3B7BDE}" type="slidenum">
              <a:rPr lang="en-US" noProof="0" smtClean="0"/>
              <a:pPr/>
              <a:t>10</a:t>
            </a:fld>
            <a:endParaRPr lang="en-US" noProof="0"/>
          </a:p>
        </p:txBody>
      </p:sp>
    </p:spTree>
    <p:extLst>
      <p:ext uri="{BB962C8B-B14F-4D97-AF65-F5344CB8AC3E}">
        <p14:creationId xmlns:p14="http://schemas.microsoft.com/office/powerpoint/2010/main" val="19655767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E45C-7D26-A44A-92AC-BE8F0A0274D9}"/>
              </a:ext>
            </a:extLst>
          </p:cNvPr>
          <p:cNvSpPr>
            <a:spLocks noGrp="1"/>
          </p:cNvSpPr>
          <p:nvPr>
            <p:ph type="title"/>
          </p:nvPr>
        </p:nvSpPr>
        <p:spPr/>
        <p:txBody>
          <a:bodyPr/>
          <a:lstStyle/>
          <a:p>
            <a:r>
              <a:rPr lang="en-US"/>
              <a:t>Front-end Technologies</a:t>
            </a:r>
          </a:p>
        </p:txBody>
      </p:sp>
      <p:sp>
        <p:nvSpPr>
          <p:cNvPr id="3" name="Text Placeholder 2">
            <a:extLst>
              <a:ext uri="{FF2B5EF4-FFF2-40B4-BE49-F238E27FC236}">
                <a16:creationId xmlns:a16="http://schemas.microsoft.com/office/drawing/2014/main" id="{15E0E135-8B92-284A-9806-78762D52BBF0}"/>
              </a:ext>
            </a:extLst>
          </p:cNvPr>
          <p:cNvSpPr>
            <a:spLocks noGrp="1"/>
          </p:cNvSpPr>
          <p:nvPr>
            <p:ph type="body" sz="quarter" idx="18"/>
          </p:nvPr>
        </p:nvSpPr>
        <p:spPr/>
        <p:txBody>
          <a:bodyPr/>
          <a:lstStyle/>
          <a:p>
            <a:pPr marL="285750" indent="-285750">
              <a:buFont typeface="Arial" panose="020B0604020202020204" pitchFamily="34" charset="0"/>
              <a:buChar char="•"/>
            </a:pPr>
            <a:r>
              <a:rPr lang="en-US" sz="2000"/>
              <a:t>Presentation and dynamic coding languages that affect the content, style and interactivity of our web application</a:t>
            </a:r>
          </a:p>
          <a:p>
            <a:pPr marL="285750" indent="-2857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C8D40B9E-791A-7643-9F47-4DFE6D94DB68}"/>
              </a:ext>
            </a:extLst>
          </p:cNvPr>
          <p:cNvSpPr>
            <a:spLocks noGrp="1"/>
          </p:cNvSpPr>
          <p:nvPr>
            <p:ph type="sldNum" sz="quarter" idx="12"/>
          </p:nvPr>
        </p:nvSpPr>
        <p:spPr/>
        <p:txBody>
          <a:bodyPr/>
          <a:lstStyle/>
          <a:p>
            <a:fld id="{C263D6C4-4840-40CC-AC84-17E24B3B7BDE}" type="slidenum">
              <a:rPr lang="en-US" noProof="0" smtClean="0"/>
              <a:pPr/>
              <a:t>11</a:t>
            </a:fld>
            <a:endParaRPr lang="en-US" noProof="0"/>
          </a:p>
        </p:txBody>
      </p:sp>
      <p:sp>
        <p:nvSpPr>
          <p:cNvPr id="6" name="Text Placeholder 5">
            <a:extLst>
              <a:ext uri="{FF2B5EF4-FFF2-40B4-BE49-F238E27FC236}">
                <a16:creationId xmlns:a16="http://schemas.microsoft.com/office/drawing/2014/main" id="{124165D3-F7E6-7F44-A913-E1863335804E}"/>
              </a:ext>
            </a:extLst>
          </p:cNvPr>
          <p:cNvSpPr>
            <a:spLocks noGrp="1"/>
          </p:cNvSpPr>
          <p:nvPr>
            <p:ph type="body" sz="quarter" idx="20"/>
          </p:nvPr>
        </p:nvSpPr>
        <p:spPr/>
        <p:txBody>
          <a:bodyPr/>
          <a:lstStyle/>
          <a:p>
            <a:pPr marL="285750" indent="-285750">
              <a:buFont typeface="Arial" panose="020B0604020202020204" pitchFamily="34" charset="0"/>
              <a:buChar char="•"/>
            </a:pPr>
            <a:r>
              <a:rPr lang="en-US" sz="2000"/>
              <a:t>An API that creates a custom and searchable map based on a user’s location</a:t>
            </a:r>
          </a:p>
        </p:txBody>
      </p:sp>
      <p:sp>
        <p:nvSpPr>
          <p:cNvPr id="7" name="Text Placeholder 6">
            <a:extLst>
              <a:ext uri="{FF2B5EF4-FFF2-40B4-BE49-F238E27FC236}">
                <a16:creationId xmlns:a16="http://schemas.microsoft.com/office/drawing/2014/main" id="{A077CB94-0720-E34C-ACA9-B5B360FE168D}"/>
              </a:ext>
            </a:extLst>
          </p:cNvPr>
          <p:cNvSpPr>
            <a:spLocks noGrp="1"/>
          </p:cNvSpPr>
          <p:nvPr>
            <p:ph type="body" sz="quarter" idx="21"/>
          </p:nvPr>
        </p:nvSpPr>
        <p:spPr/>
        <p:txBody>
          <a:bodyPr/>
          <a:lstStyle/>
          <a:p>
            <a:pPr marL="285750" indent="-285750">
              <a:buFont typeface="Arial" panose="020B0604020202020204" pitchFamily="34" charset="0"/>
              <a:buChar char="•"/>
            </a:pPr>
            <a:r>
              <a:rPr lang="en-US" sz="2000"/>
              <a:t>A natural language AI platform that makes it easy to design and integrate a chatbot into a web application</a:t>
            </a:r>
          </a:p>
        </p:txBody>
      </p:sp>
      <p:sp>
        <p:nvSpPr>
          <p:cNvPr id="8" name="Rectangle 7">
            <a:extLst>
              <a:ext uri="{FF2B5EF4-FFF2-40B4-BE49-F238E27FC236}">
                <a16:creationId xmlns:a16="http://schemas.microsoft.com/office/drawing/2014/main" id="{51BBBF7A-697B-8F42-870A-3722106CB417}"/>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9" name="Picture 8">
            <a:extLst>
              <a:ext uri="{FF2B5EF4-FFF2-40B4-BE49-F238E27FC236}">
                <a16:creationId xmlns:a16="http://schemas.microsoft.com/office/drawing/2014/main" id="{142C3BA3-C2D5-D043-A138-604F92184924}"/>
              </a:ext>
            </a:extLst>
          </p:cNvPr>
          <p:cNvPicPr>
            <a:picLocks noChangeAspect="1"/>
          </p:cNvPicPr>
          <p:nvPr/>
        </p:nvPicPr>
        <p:blipFill>
          <a:blip r:embed="rId3"/>
          <a:stretch>
            <a:fillRect/>
          </a:stretch>
        </p:blipFill>
        <p:spPr>
          <a:xfrm>
            <a:off x="0" y="1342151"/>
            <a:ext cx="4175760" cy="2286000"/>
          </a:xfrm>
          <a:prstGeom prst="rect">
            <a:avLst/>
          </a:prstGeom>
        </p:spPr>
      </p:pic>
      <p:pic>
        <p:nvPicPr>
          <p:cNvPr id="10" name="Picture 9">
            <a:extLst>
              <a:ext uri="{FF2B5EF4-FFF2-40B4-BE49-F238E27FC236}">
                <a16:creationId xmlns:a16="http://schemas.microsoft.com/office/drawing/2014/main" id="{11F6BEC2-DE9E-374F-B54D-DA857DA7BFEE}"/>
              </a:ext>
            </a:extLst>
          </p:cNvPr>
          <p:cNvPicPr>
            <a:picLocks noChangeAspect="1"/>
          </p:cNvPicPr>
          <p:nvPr/>
        </p:nvPicPr>
        <p:blipFill>
          <a:blip r:embed="rId4"/>
          <a:stretch>
            <a:fillRect/>
          </a:stretch>
        </p:blipFill>
        <p:spPr>
          <a:xfrm>
            <a:off x="4175760" y="1342151"/>
            <a:ext cx="3840480" cy="2286000"/>
          </a:xfrm>
          <a:prstGeom prst="rect">
            <a:avLst/>
          </a:prstGeom>
        </p:spPr>
      </p:pic>
      <p:pic>
        <p:nvPicPr>
          <p:cNvPr id="11" name="Picture 10">
            <a:extLst>
              <a:ext uri="{FF2B5EF4-FFF2-40B4-BE49-F238E27FC236}">
                <a16:creationId xmlns:a16="http://schemas.microsoft.com/office/drawing/2014/main" id="{A10FDDC5-78E0-594B-A52E-4FC67B37EF88}"/>
              </a:ext>
            </a:extLst>
          </p:cNvPr>
          <p:cNvPicPr>
            <a:picLocks noChangeAspect="1"/>
          </p:cNvPicPr>
          <p:nvPr/>
        </p:nvPicPr>
        <p:blipFill>
          <a:blip r:embed="rId5"/>
          <a:stretch>
            <a:fillRect/>
          </a:stretch>
        </p:blipFill>
        <p:spPr>
          <a:xfrm>
            <a:off x="8016240" y="1342151"/>
            <a:ext cx="4175760" cy="2286000"/>
          </a:xfrm>
          <a:prstGeom prst="rect">
            <a:avLst/>
          </a:prstGeom>
        </p:spPr>
      </p:pic>
      <p:cxnSp>
        <p:nvCxnSpPr>
          <p:cNvPr id="13" name="Straight Connector 12">
            <a:extLst>
              <a:ext uri="{FF2B5EF4-FFF2-40B4-BE49-F238E27FC236}">
                <a16:creationId xmlns:a16="http://schemas.microsoft.com/office/drawing/2014/main" id="{747CA42E-EB95-C747-B8C2-DC4E85BF255A}"/>
              </a:ext>
            </a:extLst>
          </p:cNvPr>
          <p:cNvCxnSpPr>
            <a:cxnSpLocks/>
          </p:cNvCxnSpPr>
          <p:nvPr/>
        </p:nvCxnSpPr>
        <p:spPr>
          <a:xfrm flipH="1">
            <a:off x="4175760" y="1342151"/>
            <a:ext cx="16042" cy="4818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808919-547F-9E40-9748-B7F566F63DB5}"/>
              </a:ext>
            </a:extLst>
          </p:cNvPr>
          <p:cNvCxnSpPr>
            <a:cxnSpLocks/>
          </p:cNvCxnSpPr>
          <p:nvPr/>
        </p:nvCxnSpPr>
        <p:spPr>
          <a:xfrm flipH="1">
            <a:off x="8140953" y="1342150"/>
            <a:ext cx="16042" cy="48180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38240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E45C-7D26-A44A-92AC-BE8F0A0274D9}"/>
              </a:ext>
            </a:extLst>
          </p:cNvPr>
          <p:cNvSpPr>
            <a:spLocks noGrp="1"/>
          </p:cNvSpPr>
          <p:nvPr>
            <p:ph type="title"/>
          </p:nvPr>
        </p:nvSpPr>
        <p:spPr/>
        <p:txBody>
          <a:bodyPr/>
          <a:lstStyle/>
          <a:p>
            <a:r>
              <a:rPr lang="en-US"/>
              <a:t>AWS Services</a:t>
            </a:r>
          </a:p>
        </p:txBody>
      </p:sp>
      <p:sp>
        <p:nvSpPr>
          <p:cNvPr id="3" name="Text Placeholder 2">
            <a:extLst>
              <a:ext uri="{FF2B5EF4-FFF2-40B4-BE49-F238E27FC236}">
                <a16:creationId xmlns:a16="http://schemas.microsoft.com/office/drawing/2014/main" id="{15E0E135-8B92-284A-9806-78762D52BBF0}"/>
              </a:ext>
            </a:extLst>
          </p:cNvPr>
          <p:cNvSpPr>
            <a:spLocks noGrp="1"/>
          </p:cNvSpPr>
          <p:nvPr>
            <p:ph type="body" sz="quarter" idx="18"/>
          </p:nvPr>
        </p:nvSpPr>
        <p:spPr>
          <a:xfrm>
            <a:off x="144715" y="3687445"/>
            <a:ext cx="3009116" cy="1463040"/>
          </a:xfrm>
        </p:spPr>
        <p:txBody>
          <a:bodyPr/>
          <a:lstStyle/>
          <a:p>
            <a:pPr marL="285750" indent="-285750">
              <a:buFont typeface="Arial" panose="020B0604020202020204" pitchFamily="34" charset="0"/>
              <a:buChar char="•"/>
            </a:pPr>
            <a:r>
              <a:rPr lang="en-US" sz="2000"/>
              <a:t>Easy service for deploying and scaling web applications</a:t>
            </a:r>
          </a:p>
          <a:p>
            <a:pPr marL="285750" indent="-2857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C8D40B9E-791A-7643-9F47-4DFE6D94DB68}"/>
              </a:ext>
            </a:extLst>
          </p:cNvPr>
          <p:cNvSpPr>
            <a:spLocks noGrp="1"/>
          </p:cNvSpPr>
          <p:nvPr>
            <p:ph type="sldNum" sz="quarter" idx="12"/>
          </p:nvPr>
        </p:nvSpPr>
        <p:spPr/>
        <p:txBody>
          <a:bodyPr/>
          <a:lstStyle/>
          <a:p>
            <a:fld id="{C263D6C4-4840-40CC-AC84-17E24B3B7BDE}" type="slidenum">
              <a:rPr lang="en-US" noProof="0" smtClean="0"/>
              <a:pPr/>
              <a:t>12</a:t>
            </a:fld>
            <a:endParaRPr lang="en-US" noProof="0"/>
          </a:p>
        </p:txBody>
      </p:sp>
      <p:sp>
        <p:nvSpPr>
          <p:cNvPr id="6" name="Text Placeholder 5">
            <a:extLst>
              <a:ext uri="{FF2B5EF4-FFF2-40B4-BE49-F238E27FC236}">
                <a16:creationId xmlns:a16="http://schemas.microsoft.com/office/drawing/2014/main" id="{124165D3-F7E6-7F44-A913-E1863335804E}"/>
              </a:ext>
            </a:extLst>
          </p:cNvPr>
          <p:cNvSpPr>
            <a:spLocks noGrp="1"/>
          </p:cNvSpPr>
          <p:nvPr>
            <p:ph type="body" sz="quarter" idx="20"/>
          </p:nvPr>
        </p:nvSpPr>
        <p:spPr>
          <a:xfrm>
            <a:off x="3327989" y="3683138"/>
            <a:ext cx="2511623" cy="2218848"/>
          </a:xfrm>
        </p:spPr>
        <p:txBody>
          <a:bodyPr/>
          <a:lstStyle/>
          <a:p>
            <a:pPr marL="285750" indent="-285750">
              <a:buFont typeface="Arial" panose="020B0604020202020204" pitchFamily="34" charset="0"/>
              <a:buChar char="•"/>
            </a:pPr>
            <a:r>
              <a:rPr lang="en-US" sz="2000"/>
              <a:t>Cloud-based integrated development environment (IDE) that allows us to write, run, and debug </a:t>
            </a:r>
            <a:r>
              <a:rPr lang="en-US" sz="2000" err="1"/>
              <a:t>SymCheck</a:t>
            </a:r>
            <a:endParaRPr lang="en-US" sz="2000"/>
          </a:p>
        </p:txBody>
      </p:sp>
      <p:sp>
        <p:nvSpPr>
          <p:cNvPr id="7" name="Text Placeholder 6">
            <a:extLst>
              <a:ext uri="{FF2B5EF4-FFF2-40B4-BE49-F238E27FC236}">
                <a16:creationId xmlns:a16="http://schemas.microsoft.com/office/drawing/2014/main" id="{A077CB94-0720-E34C-ACA9-B5B360FE168D}"/>
              </a:ext>
            </a:extLst>
          </p:cNvPr>
          <p:cNvSpPr>
            <a:spLocks noGrp="1"/>
          </p:cNvSpPr>
          <p:nvPr>
            <p:ph type="body" sz="quarter" idx="21"/>
          </p:nvPr>
        </p:nvSpPr>
        <p:spPr>
          <a:xfrm>
            <a:off x="6032580" y="3677205"/>
            <a:ext cx="2637369" cy="2867086"/>
          </a:xfrm>
        </p:spPr>
        <p:txBody>
          <a:bodyPr/>
          <a:lstStyle/>
          <a:p>
            <a:pPr marL="285750" indent="-285750">
              <a:buFont typeface="Arial" panose="020B0604020202020204" pitchFamily="34" charset="0"/>
              <a:buChar char="•"/>
            </a:pPr>
            <a:r>
              <a:rPr lang="en-US" sz="2000"/>
              <a:t>A service that allows us to easily provision and deploy Secure Sockets Layer/Transport Layer Security (SSL/TLS) certificates.</a:t>
            </a:r>
          </a:p>
        </p:txBody>
      </p:sp>
      <p:sp>
        <p:nvSpPr>
          <p:cNvPr id="8" name="Rectangle 7">
            <a:extLst>
              <a:ext uri="{FF2B5EF4-FFF2-40B4-BE49-F238E27FC236}">
                <a16:creationId xmlns:a16="http://schemas.microsoft.com/office/drawing/2014/main" id="{51BBBF7A-697B-8F42-870A-3722106CB417}"/>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cxnSp>
        <p:nvCxnSpPr>
          <p:cNvPr id="13" name="Straight Connector 12">
            <a:extLst>
              <a:ext uri="{FF2B5EF4-FFF2-40B4-BE49-F238E27FC236}">
                <a16:creationId xmlns:a16="http://schemas.microsoft.com/office/drawing/2014/main" id="{747CA42E-EB95-C747-B8C2-DC4E85BF255A}"/>
              </a:ext>
            </a:extLst>
          </p:cNvPr>
          <p:cNvCxnSpPr>
            <a:cxnSpLocks/>
          </p:cNvCxnSpPr>
          <p:nvPr/>
        </p:nvCxnSpPr>
        <p:spPr>
          <a:xfrm flipH="1">
            <a:off x="3121461" y="1366966"/>
            <a:ext cx="16042" cy="4818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808919-547F-9E40-9748-B7F566F63DB5}"/>
              </a:ext>
            </a:extLst>
          </p:cNvPr>
          <p:cNvCxnSpPr>
            <a:cxnSpLocks/>
          </p:cNvCxnSpPr>
          <p:nvPr/>
        </p:nvCxnSpPr>
        <p:spPr>
          <a:xfrm flipH="1">
            <a:off x="5852764" y="1387894"/>
            <a:ext cx="16042" cy="4818017"/>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7">
            <a:extLst>
              <a:ext uri="{FF2B5EF4-FFF2-40B4-BE49-F238E27FC236}">
                <a16:creationId xmlns:a16="http://schemas.microsoft.com/office/drawing/2014/main" id="{09138E9B-7CE9-7543-9AAF-4FB853FAA2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8966" y="1372898"/>
            <a:ext cx="1581980" cy="158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8">
            <a:extLst>
              <a:ext uri="{FF2B5EF4-FFF2-40B4-BE49-F238E27FC236}">
                <a16:creationId xmlns:a16="http://schemas.microsoft.com/office/drawing/2014/main" id="{38CFB90B-C79C-4D46-B20C-A098C5E336E2}"/>
              </a:ext>
            </a:extLst>
          </p:cNvPr>
          <p:cNvSpPr txBox="1">
            <a:spLocks noChangeArrowheads="1"/>
          </p:cNvSpPr>
          <p:nvPr/>
        </p:nvSpPr>
        <p:spPr bwMode="auto">
          <a:xfrm>
            <a:off x="242937" y="3029232"/>
            <a:ext cx="2848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a:solidFill>
                  <a:schemeClr val="accent2"/>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17" name="Graphic 17">
            <a:extLst>
              <a:ext uri="{FF2B5EF4-FFF2-40B4-BE49-F238E27FC236}">
                <a16:creationId xmlns:a16="http://schemas.microsoft.com/office/drawing/2014/main" id="{F21B690F-409D-0940-A821-2409916032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39821" y="1372898"/>
            <a:ext cx="1717258" cy="158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5132A0DB-B822-4A43-BAC3-B58AC114E824}"/>
              </a:ext>
            </a:extLst>
          </p:cNvPr>
          <p:cNvSpPr txBox="1">
            <a:spLocks noChangeArrowheads="1"/>
          </p:cNvSpPr>
          <p:nvPr/>
        </p:nvSpPr>
        <p:spPr bwMode="auto">
          <a:xfrm>
            <a:off x="3428503" y="3029231"/>
            <a:ext cx="2243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a:solidFill>
                  <a:schemeClr val="accent2"/>
                </a:solidFill>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9" name="Straight Connector 18">
            <a:extLst>
              <a:ext uri="{FF2B5EF4-FFF2-40B4-BE49-F238E27FC236}">
                <a16:creationId xmlns:a16="http://schemas.microsoft.com/office/drawing/2014/main" id="{BA9492D4-6D5B-C646-92F0-10969D2AA8D9}"/>
              </a:ext>
            </a:extLst>
          </p:cNvPr>
          <p:cNvCxnSpPr>
            <a:cxnSpLocks/>
          </p:cNvCxnSpPr>
          <p:nvPr/>
        </p:nvCxnSpPr>
        <p:spPr>
          <a:xfrm flipH="1">
            <a:off x="8962525" y="1387894"/>
            <a:ext cx="16042" cy="4818017"/>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 Placeholder 6">
            <a:extLst>
              <a:ext uri="{FF2B5EF4-FFF2-40B4-BE49-F238E27FC236}">
                <a16:creationId xmlns:a16="http://schemas.microsoft.com/office/drawing/2014/main" id="{412EAC37-0478-F74A-B911-00F6120F6944}"/>
              </a:ext>
            </a:extLst>
          </p:cNvPr>
          <p:cNvSpPr txBox="1">
            <a:spLocks/>
          </p:cNvSpPr>
          <p:nvPr/>
        </p:nvSpPr>
        <p:spPr>
          <a:xfrm>
            <a:off x="9074819" y="3706751"/>
            <a:ext cx="3117181" cy="247823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a:t>A highly available and scalable cloud Domain Name System (DNS) web service.</a:t>
            </a:r>
          </a:p>
          <a:p>
            <a:pPr marL="285750" indent="-285750">
              <a:buFont typeface="Arial" panose="020B0604020202020204" pitchFamily="34" charset="0"/>
              <a:buChar char="•"/>
            </a:pPr>
            <a:r>
              <a:rPr lang="en-US" sz="2000" err="1"/>
              <a:t>www.symcheckapp.com</a:t>
            </a:r>
            <a:endParaRPr lang="en-US" sz="2000"/>
          </a:p>
        </p:txBody>
      </p:sp>
      <p:pic>
        <p:nvPicPr>
          <p:cNvPr id="21" name="Graphic 20">
            <a:extLst>
              <a:ext uri="{FF2B5EF4-FFF2-40B4-BE49-F238E27FC236}">
                <a16:creationId xmlns:a16="http://schemas.microsoft.com/office/drawing/2014/main" id="{A94CFCB9-9261-3A4D-94E7-090613E795F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61984" y="1366966"/>
            <a:ext cx="1635104" cy="163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80978A62-D173-2A41-9497-6BC4D590C4D8}"/>
              </a:ext>
            </a:extLst>
          </p:cNvPr>
          <p:cNvSpPr txBox="1">
            <a:spLocks noChangeArrowheads="1"/>
          </p:cNvSpPr>
          <p:nvPr/>
        </p:nvSpPr>
        <p:spPr bwMode="auto">
          <a:xfrm>
            <a:off x="6085509" y="2999686"/>
            <a:ext cx="26325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a:solidFill>
                  <a:schemeClr val="accent2"/>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a:solidFill>
                  <a:schemeClr val="accent2"/>
                </a:solidFill>
                <a:latin typeface="Arial" panose="020B0604020202020204" pitchFamily="34" charset="0"/>
                <a:ea typeface="Amazon Ember" panose="020B0603020204020204" pitchFamily="34" charset="0"/>
                <a:cs typeface="Arial" panose="020B0604020202020204" pitchFamily="34" charset="0"/>
              </a:rPr>
            </a:br>
            <a:r>
              <a:rPr lang="en-US" altLang="en-US">
                <a:solidFill>
                  <a:schemeClr val="accent2"/>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3" name="Graphic 21">
            <a:extLst>
              <a:ext uri="{FF2B5EF4-FFF2-40B4-BE49-F238E27FC236}">
                <a16:creationId xmlns:a16="http://schemas.microsoft.com/office/drawing/2014/main" id="{3C660BDE-0BD5-6E45-B870-14ACFB14713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879392" y="1374090"/>
            <a:ext cx="1682232" cy="163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0BAACBE-3509-4545-8987-CA59FF1E7337}"/>
              </a:ext>
            </a:extLst>
          </p:cNvPr>
          <p:cNvSpPr txBox="1">
            <a:spLocks noChangeArrowheads="1"/>
          </p:cNvSpPr>
          <p:nvPr/>
        </p:nvSpPr>
        <p:spPr bwMode="auto">
          <a:xfrm>
            <a:off x="9580683" y="3060356"/>
            <a:ext cx="2279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a:solidFill>
                  <a:schemeClr val="accent2"/>
                </a:solidFill>
                <a:latin typeface="Arial" panose="020B0604020202020204" pitchFamily="34" charset="0"/>
                <a:ea typeface="Amazon Ember" panose="020B0603020204020204" pitchFamily="34" charset="0"/>
                <a:cs typeface="Arial" panose="020B0604020202020204" pitchFamily="34" charset="0"/>
              </a:rPr>
              <a:t>Amazon Route 53</a:t>
            </a:r>
          </a:p>
        </p:txBody>
      </p:sp>
    </p:spTree>
    <p:extLst>
      <p:ext uri="{BB962C8B-B14F-4D97-AF65-F5344CB8AC3E}">
        <p14:creationId xmlns:p14="http://schemas.microsoft.com/office/powerpoint/2010/main" val="18216769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CA2F-3AF1-4545-9549-0B0B8B992F20}"/>
              </a:ext>
            </a:extLst>
          </p:cNvPr>
          <p:cNvSpPr>
            <a:spLocks noGrp="1"/>
          </p:cNvSpPr>
          <p:nvPr>
            <p:ph type="title"/>
          </p:nvPr>
        </p:nvSpPr>
        <p:spPr/>
        <p:txBody>
          <a:bodyPr/>
          <a:lstStyle/>
          <a:p>
            <a:r>
              <a:rPr lang="en-US" err="1"/>
              <a:t>SymCheck</a:t>
            </a:r>
            <a:r>
              <a:rPr lang="en-US"/>
              <a:t> AWS Diagram</a:t>
            </a:r>
          </a:p>
        </p:txBody>
      </p:sp>
      <p:sp>
        <p:nvSpPr>
          <p:cNvPr id="4" name="Slide Number Placeholder 3">
            <a:extLst>
              <a:ext uri="{FF2B5EF4-FFF2-40B4-BE49-F238E27FC236}">
                <a16:creationId xmlns:a16="http://schemas.microsoft.com/office/drawing/2014/main" id="{7ACD3EA8-95BC-5545-80CC-6D9963B156F0}"/>
              </a:ext>
            </a:extLst>
          </p:cNvPr>
          <p:cNvSpPr>
            <a:spLocks noGrp="1"/>
          </p:cNvSpPr>
          <p:nvPr>
            <p:ph type="sldNum" sz="quarter" idx="12"/>
          </p:nvPr>
        </p:nvSpPr>
        <p:spPr/>
        <p:txBody>
          <a:bodyPr/>
          <a:lstStyle/>
          <a:p>
            <a:fld id="{C263D6C4-4840-40CC-AC84-17E24B3B7BDE}" type="slidenum">
              <a:rPr lang="en-US" noProof="0" smtClean="0"/>
              <a:pPr/>
              <a:t>13</a:t>
            </a:fld>
            <a:endParaRPr lang="en-US" noProof="0"/>
          </a:p>
        </p:txBody>
      </p:sp>
      <p:sp>
        <p:nvSpPr>
          <p:cNvPr id="8" name="Rectangle 7">
            <a:extLst>
              <a:ext uri="{FF2B5EF4-FFF2-40B4-BE49-F238E27FC236}">
                <a16:creationId xmlns:a16="http://schemas.microsoft.com/office/drawing/2014/main" id="{5A2B25CB-B246-2548-9F94-A55F55FB29E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pSp>
        <p:nvGrpSpPr>
          <p:cNvPr id="21" name="Group 20">
            <a:extLst>
              <a:ext uri="{FF2B5EF4-FFF2-40B4-BE49-F238E27FC236}">
                <a16:creationId xmlns:a16="http://schemas.microsoft.com/office/drawing/2014/main" id="{4EAD7C65-434D-0342-86FF-E2C40AAA901D}"/>
              </a:ext>
            </a:extLst>
          </p:cNvPr>
          <p:cNvGrpSpPr/>
          <p:nvPr/>
        </p:nvGrpSpPr>
        <p:grpSpPr>
          <a:xfrm>
            <a:off x="3078448" y="1335560"/>
            <a:ext cx="8854091" cy="4887439"/>
            <a:chOff x="355599" y="1259788"/>
            <a:chExt cx="7004115" cy="4640166"/>
          </a:xfrm>
        </p:grpSpPr>
        <p:sp>
          <p:nvSpPr>
            <p:cNvPr id="19" name="Rectangle 18">
              <a:extLst>
                <a:ext uri="{FF2B5EF4-FFF2-40B4-BE49-F238E27FC236}">
                  <a16:creationId xmlns:a16="http://schemas.microsoft.com/office/drawing/2014/main" id="{179AE3B9-7232-814C-85B1-454B71C0FDBA}"/>
                </a:ext>
              </a:extLst>
            </p:cNvPr>
            <p:cNvSpPr/>
            <p:nvPr/>
          </p:nvSpPr>
          <p:spPr>
            <a:xfrm>
              <a:off x="355599" y="1259788"/>
              <a:ext cx="7004115" cy="4640166"/>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20" name="Graphic 97">
              <a:extLst>
                <a:ext uri="{FF2B5EF4-FFF2-40B4-BE49-F238E27FC236}">
                  <a16:creationId xmlns:a16="http://schemas.microsoft.com/office/drawing/2014/main" id="{3486F636-315F-C34D-A760-C65A0EEEC0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5599" y="125978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30">
            <a:extLst>
              <a:ext uri="{FF2B5EF4-FFF2-40B4-BE49-F238E27FC236}">
                <a16:creationId xmlns:a16="http://schemas.microsoft.com/office/drawing/2014/main" id="{2E0ED888-D61D-3A45-8420-6ABA54DA5B47}"/>
              </a:ext>
            </a:extLst>
          </p:cNvPr>
          <p:cNvGrpSpPr/>
          <p:nvPr/>
        </p:nvGrpSpPr>
        <p:grpSpPr>
          <a:xfrm>
            <a:off x="820677" y="3253261"/>
            <a:ext cx="1073150" cy="790248"/>
            <a:chOff x="9936" y="2223274"/>
            <a:chExt cx="1073150" cy="790248"/>
          </a:xfrm>
        </p:grpSpPr>
        <p:pic>
          <p:nvPicPr>
            <p:cNvPr id="23" name="Graphic 23">
              <a:extLst>
                <a:ext uri="{FF2B5EF4-FFF2-40B4-BE49-F238E27FC236}">
                  <a16:creationId xmlns:a16="http://schemas.microsoft.com/office/drawing/2014/main" id="{983242C4-D948-1F4D-86B0-66AC7F73C1F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11561" y="22232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4">
              <a:extLst>
                <a:ext uri="{FF2B5EF4-FFF2-40B4-BE49-F238E27FC236}">
                  <a16:creationId xmlns:a16="http://schemas.microsoft.com/office/drawing/2014/main" id="{9858E1BE-FA67-8E40-84D5-902BBA01573D}"/>
                </a:ext>
              </a:extLst>
            </p:cNvPr>
            <p:cNvSpPr txBox="1">
              <a:spLocks noChangeArrowheads="1"/>
            </p:cNvSpPr>
            <p:nvPr/>
          </p:nvSpPr>
          <p:spPr bwMode="auto">
            <a:xfrm>
              <a:off x="9936" y="2751912"/>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cs typeface="Arial" panose="020B0604020202020204" pitchFamily="34" charset="0"/>
                </a:rPr>
                <a:t>Client</a:t>
              </a:r>
            </a:p>
          </p:txBody>
        </p:sp>
      </p:grpSp>
      <p:grpSp>
        <p:nvGrpSpPr>
          <p:cNvPr id="32" name="Group 31">
            <a:extLst>
              <a:ext uri="{FF2B5EF4-FFF2-40B4-BE49-F238E27FC236}">
                <a16:creationId xmlns:a16="http://schemas.microsoft.com/office/drawing/2014/main" id="{0C8BD171-1D5B-B945-A556-251391081FA4}"/>
              </a:ext>
            </a:extLst>
          </p:cNvPr>
          <p:cNvGrpSpPr/>
          <p:nvPr/>
        </p:nvGrpSpPr>
        <p:grpSpPr>
          <a:xfrm>
            <a:off x="-42170" y="3239634"/>
            <a:ext cx="1073150" cy="790248"/>
            <a:chOff x="-6350" y="3429000"/>
            <a:chExt cx="1073150" cy="790248"/>
          </a:xfrm>
        </p:grpSpPr>
        <p:pic>
          <p:nvPicPr>
            <p:cNvPr id="22" name="Graphic 14">
              <a:extLst>
                <a:ext uri="{FF2B5EF4-FFF2-40B4-BE49-F238E27FC236}">
                  <a16:creationId xmlns:a16="http://schemas.microsoft.com/office/drawing/2014/main" id="{8D14DAA7-F765-314F-819C-FF34EBD0EA1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95275" y="34290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1">
              <a:extLst>
                <a:ext uri="{FF2B5EF4-FFF2-40B4-BE49-F238E27FC236}">
                  <a16:creationId xmlns:a16="http://schemas.microsoft.com/office/drawing/2014/main" id="{14AFFA7B-93A9-2C49-BB5D-A3EC7EA80847}"/>
                </a:ext>
              </a:extLst>
            </p:cNvPr>
            <p:cNvSpPr txBox="1">
              <a:spLocks noChangeArrowheads="1"/>
            </p:cNvSpPr>
            <p:nvPr/>
          </p:nvSpPr>
          <p:spPr bwMode="auto">
            <a:xfrm>
              <a:off x="-6350" y="395763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cs typeface="Arial" panose="020B0604020202020204" pitchFamily="34" charset="0"/>
                </a:rPr>
                <a:t>Mobile client</a:t>
              </a:r>
            </a:p>
          </p:txBody>
        </p:sp>
      </p:grpSp>
      <p:grpSp>
        <p:nvGrpSpPr>
          <p:cNvPr id="35" name="Group 34">
            <a:extLst>
              <a:ext uri="{FF2B5EF4-FFF2-40B4-BE49-F238E27FC236}">
                <a16:creationId xmlns:a16="http://schemas.microsoft.com/office/drawing/2014/main" id="{20F78D92-0D20-4345-9D1C-DCC49CB06305}"/>
              </a:ext>
            </a:extLst>
          </p:cNvPr>
          <p:cNvGrpSpPr/>
          <p:nvPr/>
        </p:nvGrpSpPr>
        <p:grpSpPr>
          <a:xfrm>
            <a:off x="-110855" y="4923706"/>
            <a:ext cx="2035963" cy="829828"/>
            <a:chOff x="6786562" y="1182688"/>
            <a:chExt cx="2279650" cy="972154"/>
          </a:xfrm>
        </p:grpSpPr>
        <p:pic>
          <p:nvPicPr>
            <p:cNvPr id="26" name="Graphic 21">
              <a:extLst>
                <a:ext uri="{FF2B5EF4-FFF2-40B4-BE49-F238E27FC236}">
                  <a16:creationId xmlns:a16="http://schemas.microsoft.com/office/drawing/2014/main" id="{60DF96D3-FF7E-D646-B809-57034DBFA42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534276" y="1182688"/>
              <a:ext cx="633042" cy="63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841A2D6-9375-7142-B409-A8DA1D519A8C}"/>
                </a:ext>
              </a:extLst>
            </p:cNvPr>
            <p:cNvSpPr txBox="1">
              <a:spLocks noChangeArrowheads="1"/>
            </p:cNvSpPr>
            <p:nvPr/>
          </p:nvSpPr>
          <p:spPr bwMode="auto">
            <a:xfrm>
              <a:off x="6786562" y="1877844"/>
              <a:ext cx="2279650"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grpSp>
      <p:grpSp>
        <p:nvGrpSpPr>
          <p:cNvPr id="30" name="Group 29">
            <a:extLst>
              <a:ext uri="{FF2B5EF4-FFF2-40B4-BE49-F238E27FC236}">
                <a16:creationId xmlns:a16="http://schemas.microsoft.com/office/drawing/2014/main" id="{A05F3C50-907B-F148-93BC-E7F124F28C93}"/>
              </a:ext>
            </a:extLst>
          </p:cNvPr>
          <p:cNvGrpSpPr/>
          <p:nvPr/>
        </p:nvGrpSpPr>
        <p:grpSpPr>
          <a:xfrm>
            <a:off x="453670" y="1493934"/>
            <a:ext cx="1073150" cy="833110"/>
            <a:chOff x="388172" y="1474788"/>
            <a:chExt cx="1073150" cy="833110"/>
          </a:xfrm>
        </p:grpSpPr>
        <p:pic>
          <p:nvPicPr>
            <p:cNvPr id="28" name="Graphic 22">
              <a:extLst>
                <a:ext uri="{FF2B5EF4-FFF2-40B4-BE49-F238E27FC236}">
                  <a16:creationId xmlns:a16="http://schemas.microsoft.com/office/drawing/2014/main" id="{11606A6D-42E6-B941-A22E-939DAA1A4BC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flipH="1">
              <a:off x="689797" y="14747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39">
              <a:extLst>
                <a:ext uri="{FF2B5EF4-FFF2-40B4-BE49-F238E27FC236}">
                  <a16:creationId xmlns:a16="http://schemas.microsoft.com/office/drawing/2014/main" id="{EC958527-3520-0B4E-AA02-CDBF48B6686E}"/>
                </a:ext>
              </a:extLst>
            </p:cNvPr>
            <p:cNvSpPr txBox="1">
              <a:spLocks noChangeArrowheads="1"/>
            </p:cNvSpPr>
            <p:nvPr/>
          </p:nvSpPr>
          <p:spPr bwMode="auto">
            <a:xfrm>
              <a:off x="388172" y="204628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cs typeface="Arial" panose="020B0604020202020204" pitchFamily="34" charset="0"/>
                </a:rPr>
                <a:t>Users</a:t>
              </a:r>
            </a:p>
          </p:txBody>
        </p:sp>
      </p:grpSp>
      <p:grpSp>
        <p:nvGrpSpPr>
          <p:cNvPr id="40" name="Group 29">
            <a:extLst>
              <a:ext uri="{FF2B5EF4-FFF2-40B4-BE49-F238E27FC236}">
                <a16:creationId xmlns:a16="http://schemas.microsoft.com/office/drawing/2014/main" id="{67739F1C-1867-B64F-BA40-532BB9F12F3B}"/>
              </a:ext>
            </a:extLst>
          </p:cNvPr>
          <p:cNvGrpSpPr>
            <a:grpSpLocks/>
          </p:cNvGrpSpPr>
          <p:nvPr/>
        </p:nvGrpSpPr>
        <p:grpSpPr bwMode="auto">
          <a:xfrm rot="5400000">
            <a:off x="557760" y="2263689"/>
            <a:ext cx="779796" cy="906506"/>
            <a:chOff x="2674471" y="1567527"/>
            <a:chExt cx="1488360" cy="331243"/>
          </a:xfrm>
        </p:grpSpPr>
        <p:sp>
          <p:nvSpPr>
            <p:cNvPr id="41" name="Freeform 40">
              <a:extLst>
                <a:ext uri="{FF2B5EF4-FFF2-40B4-BE49-F238E27FC236}">
                  <a16:creationId xmlns:a16="http://schemas.microsoft.com/office/drawing/2014/main" id="{C90F5BD8-FDEC-0E4F-A188-217D6A2102CE}"/>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2" name="Straight Arrow Connector 41">
              <a:extLst>
                <a:ext uri="{FF2B5EF4-FFF2-40B4-BE49-F238E27FC236}">
                  <a16:creationId xmlns:a16="http://schemas.microsoft.com/office/drawing/2014/main" id="{5689C83D-9BFD-7946-93EC-BC2ACBC65DF6}"/>
                </a:ext>
              </a:extLst>
            </p:cNvPr>
            <p:cNvCxnSpPr>
              <a:cxnSpLocks/>
            </p:cNvCxnSpPr>
            <p:nvPr/>
          </p:nvCxnSpPr>
          <p:spPr>
            <a:xfrm>
              <a:off x="2677644" y="1711753"/>
              <a:ext cx="572812"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43" name="Group 29">
            <a:extLst>
              <a:ext uri="{FF2B5EF4-FFF2-40B4-BE49-F238E27FC236}">
                <a16:creationId xmlns:a16="http://schemas.microsoft.com/office/drawing/2014/main" id="{3C777547-9D42-C446-A853-AC2061A961C4}"/>
              </a:ext>
            </a:extLst>
          </p:cNvPr>
          <p:cNvGrpSpPr>
            <a:grpSpLocks/>
          </p:cNvGrpSpPr>
          <p:nvPr/>
        </p:nvGrpSpPr>
        <p:grpSpPr bwMode="auto">
          <a:xfrm rot="16200000">
            <a:off x="557760" y="4016455"/>
            <a:ext cx="779796" cy="906506"/>
            <a:chOff x="2674471" y="1567527"/>
            <a:chExt cx="1488360" cy="331243"/>
          </a:xfrm>
        </p:grpSpPr>
        <p:sp>
          <p:nvSpPr>
            <p:cNvPr id="44" name="Freeform 43">
              <a:extLst>
                <a:ext uri="{FF2B5EF4-FFF2-40B4-BE49-F238E27FC236}">
                  <a16:creationId xmlns:a16="http://schemas.microsoft.com/office/drawing/2014/main" id="{BE0B2BC2-E957-7B40-9E9A-34E41AA28F7D}"/>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5" name="Straight Arrow Connector 44">
              <a:extLst>
                <a:ext uri="{FF2B5EF4-FFF2-40B4-BE49-F238E27FC236}">
                  <a16:creationId xmlns:a16="http://schemas.microsoft.com/office/drawing/2014/main" id="{1363F718-BF2B-4E46-A658-40B94F27F86D}"/>
                </a:ext>
              </a:extLst>
            </p:cNvPr>
            <p:cNvCxnSpPr>
              <a:cxnSpLocks/>
            </p:cNvCxnSpPr>
            <p:nvPr/>
          </p:nvCxnSpPr>
          <p:spPr>
            <a:xfrm>
              <a:off x="2677644" y="1711753"/>
              <a:ext cx="572812"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6" name="TextBox 24">
            <a:extLst>
              <a:ext uri="{FF2B5EF4-FFF2-40B4-BE49-F238E27FC236}">
                <a16:creationId xmlns:a16="http://schemas.microsoft.com/office/drawing/2014/main" id="{524322EC-DCC1-5641-9EF9-7DCB2B81EB0F}"/>
              </a:ext>
            </a:extLst>
          </p:cNvPr>
          <p:cNvSpPr txBox="1">
            <a:spLocks noChangeArrowheads="1"/>
          </p:cNvSpPr>
          <p:nvPr/>
        </p:nvSpPr>
        <p:spPr bwMode="auto">
          <a:xfrm>
            <a:off x="-110854" y="5753534"/>
            <a:ext cx="218968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cs typeface="Arial" panose="020B0604020202020204" pitchFamily="34" charset="0"/>
              </a:rPr>
              <a:t>https://</a:t>
            </a:r>
            <a:r>
              <a:rPr lang="en-US" altLang="en-US" sz="1100" err="1">
                <a:solidFill>
                  <a:schemeClr val="bg1"/>
                </a:solidFill>
                <a:latin typeface="Arial" panose="020B0604020202020204" pitchFamily="34" charset="0"/>
                <a:cs typeface="Arial" panose="020B0604020202020204" pitchFamily="34" charset="0"/>
              </a:rPr>
              <a:t>www.symcheckapp.com</a:t>
            </a:r>
            <a:endParaRPr lang="en-US" altLang="en-US" sz="1100">
              <a:solidFill>
                <a:schemeClr val="bg1"/>
              </a:solidFill>
              <a:latin typeface="Arial" panose="020B0604020202020204" pitchFamily="34" charset="0"/>
              <a:cs typeface="Arial" panose="020B0604020202020204" pitchFamily="34" charset="0"/>
            </a:endParaRPr>
          </a:p>
        </p:txBody>
      </p:sp>
      <p:grpSp>
        <p:nvGrpSpPr>
          <p:cNvPr id="78" name="Group 77">
            <a:extLst>
              <a:ext uri="{FF2B5EF4-FFF2-40B4-BE49-F238E27FC236}">
                <a16:creationId xmlns:a16="http://schemas.microsoft.com/office/drawing/2014/main" id="{8CDDDF46-B853-4A45-B1AB-645A9494A826}"/>
              </a:ext>
            </a:extLst>
          </p:cNvPr>
          <p:cNvGrpSpPr/>
          <p:nvPr/>
        </p:nvGrpSpPr>
        <p:grpSpPr>
          <a:xfrm>
            <a:off x="1251928" y="3811306"/>
            <a:ext cx="2174785" cy="1442617"/>
            <a:chOff x="1251928" y="3811306"/>
            <a:chExt cx="2174785" cy="1442617"/>
          </a:xfrm>
        </p:grpSpPr>
        <p:sp>
          <p:nvSpPr>
            <p:cNvPr id="50" name="Freeform 49">
              <a:extLst>
                <a:ext uri="{FF2B5EF4-FFF2-40B4-BE49-F238E27FC236}">
                  <a16:creationId xmlns:a16="http://schemas.microsoft.com/office/drawing/2014/main" id="{C96E36CF-7B72-E348-845E-956C66822935}"/>
                </a:ext>
              </a:extLst>
            </p:cNvPr>
            <p:cNvSpPr/>
            <p:nvPr/>
          </p:nvSpPr>
          <p:spPr>
            <a:xfrm rot="16200000" flipH="1" flipV="1">
              <a:off x="1306433" y="3756801"/>
              <a:ext cx="1442617" cy="1551627"/>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51" name="Straight Arrow Connector 50">
              <a:extLst>
                <a:ext uri="{FF2B5EF4-FFF2-40B4-BE49-F238E27FC236}">
                  <a16:creationId xmlns:a16="http://schemas.microsoft.com/office/drawing/2014/main" id="{C292A029-F4DC-774D-9873-148CBA12D8A0}"/>
                </a:ext>
              </a:extLst>
            </p:cNvPr>
            <p:cNvCxnSpPr>
              <a:cxnSpLocks/>
            </p:cNvCxnSpPr>
            <p:nvPr/>
          </p:nvCxnSpPr>
          <p:spPr>
            <a:xfrm flipV="1">
              <a:off x="2803556" y="3816010"/>
              <a:ext cx="623157" cy="2844"/>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4EAFB2A-96CE-4B41-97D3-91F354A4B4E3}"/>
              </a:ext>
            </a:extLst>
          </p:cNvPr>
          <p:cNvGrpSpPr/>
          <p:nvPr/>
        </p:nvGrpSpPr>
        <p:grpSpPr>
          <a:xfrm>
            <a:off x="4812918" y="1685841"/>
            <a:ext cx="6731381" cy="4126106"/>
            <a:chOff x="4812918" y="1685841"/>
            <a:chExt cx="6731381" cy="4126106"/>
          </a:xfrm>
        </p:grpSpPr>
        <p:sp>
          <p:nvSpPr>
            <p:cNvPr id="52" name="Rectangle 51">
              <a:extLst>
                <a:ext uri="{FF2B5EF4-FFF2-40B4-BE49-F238E27FC236}">
                  <a16:creationId xmlns:a16="http://schemas.microsoft.com/office/drawing/2014/main" id="{352250CF-0553-7941-9D87-CD49D58C0163}"/>
                </a:ext>
              </a:extLst>
            </p:cNvPr>
            <p:cNvSpPr/>
            <p:nvPr/>
          </p:nvSpPr>
          <p:spPr>
            <a:xfrm>
              <a:off x="4812918" y="1685841"/>
              <a:ext cx="6731381" cy="4126106"/>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a:solidFill>
                    <a:srgbClr val="FF9900"/>
                  </a:solidFill>
                  <a:latin typeface="Arial" panose="020B0604020202020204" pitchFamily="34" charset="0"/>
                  <a:cs typeface="Arial" panose="020B0604020202020204" pitchFamily="34" charset="0"/>
                </a:rPr>
                <a:t>Elastic Beanstalk container</a:t>
              </a:r>
            </a:p>
          </p:txBody>
        </p:sp>
        <p:pic>
          <p:nvPicPr>
            <p:cNvPr id="53" name="Graphic 102">
              <a:extLst>
                <a:ext uri="{FF2B5EF4-FFF2-40B4-BE49-F238E27FC236}">
                  <a16:creationId xmlns:a16="http://schemas.microsoft.com/office/drawing/2014/main" id="{D35B7A7F-8356-BB40-A15E-ABB3E318A728}"/>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812919" y="168584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Group 75">
            <a:extLst>
              <a:ext uri="{FF2B5EF4-FFF2-40B4-BE49-F238E27FC236}">
                <a16:creationId xmlns:a16="http://schemas.microsoft.com/office/drawing/2014/main" id="{71809D37-A717-3249-8BCA-61FB6E30C477}"/>
              </a:ext>
            </a:extLst>
          </p:cNvPr>
          <p:cNvGrpSpPr/>
          <p:nvPr/>
        </p:nvGrpSpPr>
        <p:grpSpPr>
          <a:xfrm>
            <a:off x="10389210" y="3548723"/>
            <a:ext cx="1115568" cy="736805"/>
            <a:chOff x="7771412" y="4857944"/>
            <a:chExt cx="1115568" cy="736805"/>
          </a:xfrm>
        </p:grpSpPr>
        <p:pic>
          <p:nvPicPr>
            <p:cNvPr id="56" name="Graphic 26">
              <a:extLst>
                <a:ext uri="{FF2B5EF4-FFF2-40B4-BE49-F238E27FC236}">
                  <a16:creationId xmlns:a16="http://schemas.microsoft.com/office/drawing/2014/main" id="{F9E3486C-64C1-2A4B-9E28-7E6B4874FB5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8103615" y="4857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6">
              <a:extLst>
                <a:ext uri="{FF2B5EF4-FFF2-40B4-BE49-F238E27FC236}">
                  <a16:creationId xmlns:a16="http://schemas.microsoft.com/office/drawing/2014/main" id="{1E565D5C-ECFA-414F-B9DB-3A1BD72D722A}"/>
                </a:ext>
              </a:extLst>
            </p:cNvPr>
            <p:cNvSpPr txBox="1">
              <a:spLocks noChangeArrowheads="1"/>
            </p:cNvSpPr>
            <p:nvPr/>
          </p:nvSpPr>
          <p:spPr bwMode="auto">
            <a:xfrm>
              <a:off x="7771412" y="533313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grpSp>
        <p:nvGrpSpPr>
          <p:cNvPr id="65" name="Group 64">
            <a:extLst>
              <a:ext uri="{FF2B5EF4-FFF2-40B4-BE49-F238E27FC236}">
                <a16:creationId xmlns:a16="http://schemas.microsoft.com/office/drawing/2014/main" id="{F602CA9F-F1AC-7045-9E07-8E64D79C517F}"/>
              </a:ext>
            </a:extLst>
          </p:cNvPr>
          <p:cNvGrpSpPr/>
          <p:nvPr/>
        </p:nvGrpSpPr>
        <p:grpSpPr>
          <a:xfrm>
            <a:off x="7166300" y="4482058"/>
            <a:ext cx="1518240" cy="1023610"/>
            <a:chOff x="10847496" y="1728884"/>
            <a:chExt cx="1115904" cy="1023610"/>
          </a:xfrm>
        </p:grpSpPr>
        <p:pic>
          <p:nvPicPr>
            <p:cNvPr id="66" name="Graphic 108">
              <a:extLst>
                <a:ext uri="{FF2B5EF4-FFF2-40B4-BE49-F238E27FC236}">
                  <a16:creationId xmlns:a16="http://schemas.microsoft.com/office/drawing/2014/main" id="{52890D9A-E805-6D43-ABE5-F17D221191C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868968" y="17288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108">
              <a:extLst>
                <a:ext uri="{FF2B5EF4-FFF2-40B4-BE49-F238E27FC236}">
                  <a16:creationId xmlns:a16="http://schemas.microsoft.com/office/drawing/2014/main" id="{BF54E3FF-31EC-8045-9D48-46EF84305B5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1021368" y="18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727112D1-61FA-9E45-8A91-65214D569BFF}"/>
                </a:ext>
              </a:extLst>
            </p:cNvPr>
            <p:cNvGrpSpPr/>
            <p:nvPr/>
          </p:nvGrpSpPr>
          <p:grpSpPr>
            <a:xfrm>
              <a:off x="10847496" y="2033684"/>
              <a:ext cx="1115904" cy="718810"/>
              <a:chOff x="9797049" y="3959714"/>
              <a:chExt cx="1115904" cy="718810"/>
            </a:xfrm>
          </p:grpSpPr>
          <p:pic>
            <p:nvPicPr>
              <p:cNvPr id="69" name="Graphic 108">
                <a:extLst>
                  <a:ext uri="{FF2B5EF4-FFF2-40B4-BE49-F238E27FC236}">
                    <a16:creationId xmlns:a16="http://schemas.microsoft.com/office/drawing/2014/main" id="{885444FC-B7D9-F347-A7F2-A7361B822FB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a:extLst>
                  <a:ext uri="{FF2B5EF4-FFF2-40B4-BE49-F238E27FC236}">
                    <a16:creationId xmlns:a16="http://schemas.microsoft.com/office/drawing/2014/main" id="{097D90B8-DEEE-0B49-973A-403A916DCA97}"/>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M5 instance</a:t>
                </a:r>
              </a:p>
            </p:txBody>
          </p:sp>
        </p:grpSp>
      </p:grpSp>
      <p:sp>
        <p:nvSpPr>
          <p:cNvPr id="71" name="TextBox 19">
            <a:extLst>
              <a:ext uri="{FF2B5EF4-FFF2-40B4-BE49-F238E27FC236}">
                <a16:creationId xmlns:a16="http://schemas.microsoft.com/office/drawing/2014/main" id="{D8720D35-6F47-9F4D-9EDB-E506C9A97D1D}"/>
              </a:ext>
            </a:extLst>
          </p:cNvPr>
          <p:cNvSpPr txBox="1">
            <a:spLocks noChangeArrowheads="1"/>
          </p:cNvSpPr>
          <p:nvPr/>
        </p:nvSpPr>
        <p:spPr bwMode="auto">
          <a:xfrm>
            <a:off x="3015949" y="3814768"/>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72" name="Graphic 8">
            <a:extLst>
              <a:ext uri="{FF2B5EF4-FFF2-40B4-BE49-F238E27FC236}">
                <a16:creationId xmlns:a16="http://schemas.microsoft.com/office/drawing/2014/main" id="{43BF1C26-98CF-774E-9EEE-9700E9DA771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453271" y="33401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 name="Group 29">
            <a:extLst>
              <a:ext uri="{FF2B5EF4-FFF2-40B4-BE49-F238E27FC236}">
                <a16:creationId xmlns:a16="http://schemas.microsoft.com/office/drawing/2014/main" id="{8775A639-F8D9-CE45-BAE4-77DB3B75C928}"/>
              </a:ext>
            </a:extLst>
          </p:cNvPr>
          <p:cNvGrpSpPr>
            <a:grpSpLocks/>
          </p:cNvGrpSpPr>
          <p:nvPr/>
        </p:nvGrpSpPr>
        <p:grpSpPr bwMode="auto">
          <a:xfrm>
            <a:off x="3943157" y="2901499"/>
            <a:ext cx="3204711" cy="1885359"/>
            <a:chOff x="2677644" y="1567527"/>
            <a:chExt cx="1488361" cy="331243"/>
          </a:xfrm>
        </p:grpSpPr>
        <p:sp>
          <p:nvSpPr>
            <p:cNvPr id="86" name="Freeform 85">
              <a:extLst>
                <a:ext uri="{FF2B5EF4-FFF2-40B4-BE49-F238E27FC236}">
                  <a16:creationId xmlns:a16="http://schemas.microsoft.com/office/drawing/2014/main" id="{AE5EF16A-6174-3549-A4E5-46FC7F97D0F1}"/>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7" name="Straight Arrow Connector 86">
              <a:extLst>
                <a:ext uri="{FF2B5EF4-FFF2-40B4-BE49-F238E27FC236}">
                  <a16:creationId xmlns:a16="http://schemas.microsoft.com/office/drawing/2014/main" id="{D9E9A341-D6C6-1740-8BBC-584EAAF22EAE}"/>
                </a:ext>
              </a:extLst>
            </p:cNvPr>
            <p:cNvCxnSpPr>
              <a:cxnSpLocks/>
            </p:cNvCxnSpPr>
            <p:nvPr/>
          </p:nvCxnSpPr>
          <p:spPr>
            <a:xfrm>
              <a:off x="2677644" y="1727373"/>
              <a:ext cx="572812"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AF9BFFDF-4907-4D4D-8C08-FF1E85EF404B}"/>
              </a:ext>
            </a:extLst>
          </p:cNvPr>
          <p:cNvSpPr/>
          <p:nvPr/>
        </p:nvSpPr>
        <p:spPr>
          <a:xfrm>
            <a:off x="5250503" y="2064347"/>
            <a:ext cx="5138707" cy="1732959"/>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rgbClr val="00A0C8"/>
                </a:solidFill>
                <a:latin typeface="Arial" panose="020B0604020202020204" pitchFamily="34" charset="0"/>
                <a:cs typeface="Arial" panose="020B0604020202020204" pitchFamily="34" charset="0"/>
              </a:rPr>
              <a:t>Availability Zone</a:t>
            </a:r>
          </a:p>
        </p:txBody>
      </p:sp>
      <p:sp>
        <p:nvSpPr>
          <p:cNvPr id="89" name="Rectangle 88">
            <a:extLst>
              <a:ext uri="{FF2B5EF4-FFF2-40B4-BE49-F238E27FC236}">
                <a16:creationId xmlns:a16="http://schemas.microsoft.com/office/drawing/2014/main" id="{3CB2A886-8096-7B45-8D00-728C4FF3C3BA}"/>
              </a:ext>
            </a:extLst>
          </p:cNvPr>
          <p:cNvSpPr/>
          <p:nvPr/>
        </p:nvSpPr>
        <p:spPr>
          <a:xfrm>
            <a:off x="5262988" y="4029882"/>
            <a:ext cx="5138707" cy="1594128"/>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rgbClr val="00A0C8"/>
                </a:solidFill>
                <a:latin typeface="Arial" panose="020B0604020202020204" pitchFamily="34" charset="0"/>
                <a:cs typeface="Arial" panose="020B0604020202020204" pitchFamily="34" charset="0"/>
              </a:rPr>
              <a:t>Availability Zone</a:t>
            </a:r>
          </a:p>
        </p:txBody>
      </p:sp>
      <p:grpSp>
        <p:nvGrpSpPr>
          <p:cNvPr id="90" name="Group 89">
            <a:extLst>
              <a:ext uri="{FF2B5EF4-FFF2-40B4-BE49-F238E27FC236}">
                <a16:creationId xmlns:a16="http://schemas.microsoft.com/office/drawing/2014/main" id="{1673B2B8-34C2-B847-AD8E-ED2DCCE6F7E6}"/>
              </a:ext>
            </a:extLst>
          </p:cNvPr>
          <p:cNvGrpSpPr/>
          <p:nvPr/>
        </p:nvGrpSpPr>
        <p:grpSpPr>
          <a:xfrm>
            <a:off x="7180554" y="2627784"/>
            <a:ext cx="1518240" cy="1023610"/>
            <a:chOff x="10847496" y="1728884"/>
            <a:chExt cx="1115904" cy="1023610"/>
          </a:xfrm>
        </p:grpSpPr>
        <p:pic>
          <p:nvPicPr>
            <p:cNvPr id="91" name="Graphic 108">
              <a:extLst>
                <a:ext uri="{FF2B5EF4-FFF2-40B4-BE49-F238E27FC236}">
                  <a16:creationId xmlns:a16="http://schemas.microsoft.com/office/drawing/2014/main" id="{F7061830-96A9-9043-9A43-BC5163EDCD9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868968" y="17288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Graphic 108">
              <a:extLst>
                <a:ext uri="{FF2B5EF4-FFF2-40B4-BE49-F238E27FC236}">
                  <a16:creationId xmlns:a16="http://schemas.microsoft.com/office/drawing/2014/main" id="{43263C19-68A6-1B42-A068-3A0E675C346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1021368" y="18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 name="Group 92">
              <a:extLst>
                <a:ext uri="{FF2B5EF4-FFF2-40B4-BE49-F238E27FC236}">
                  <a16:creationId xmlns:a16="http://schemas.microsoft.com/office/drawing/2014/main" id="{0536AECF-9D2C-814B-A138-54B97B82AFDC}"/>
                </a:ext>
              </a:extLst>
            </p:cNvPr>
            <p:cNvGrpSpPr/>
            <p:nvPr/>
          </p:nvGrpSpPr>
          <p:grpSpPr>
            <a:xfrm>
              <a:off x="10847496" y="2033684"/>
              <a:ext cx="1115904" cy="718810"/>
              <a:chOff x="9797049" y="3959714"/>
              <a:chExt cx="1115904" cy="718810"/>
            </a:xfrm>
          </p:grpSpPr>
          <p:pic>
            <p:nvPicPr>
              <p:cNvPr id="94" name="Graphic 108">
                <a:extLst>
                  <a:ext uri="{FF2B5EF4-FFF2-40B4-BE49-F238E27FC236}">
                    <a16:creationId xmlns:a16="http://schemas.microsoft.com/office/drawing/2014/main" id="{D69AD35F-6E0C-5144-98CB-47F3B33C983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16">
                <a:extLst>
                  <a:ext uri="{FF2B5EF4-FFF2-40B4-BE49-F238E27FC236}">
                    <a16:creationId xmlns:a16="http://schemas.microsoft.com/office/drawing/2014/main" id="{8F9F7058-9FEC-B74A-99B1-41B7799FF997}"/>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chemeClr val="bg1"/>
                    </a:solidFill>
                    <a:latin typeface="Arial" panose="020B0604020202020204" pitchFamily="34" charset="0"/>
                    <a:ea typeface="Amazon Ember" panose="020B0603020204020204" pitchFamily="34" charset="0"/>
                    <a:cs typeface="Arial" panose="020B0604020202020204" pitchFamily="34" charset="0"/>
                  </a:rPr>
                  <a:t>M5 instance</a:t>
                </a:r>
              </a:p>
            </p:txBody>
          </p:sp>
        </p:grpSp>
      </p:grpSp>
    </p:spTree>
    <p:extLst>
      <p:ext uri="{BB962C8B-B14F-4D97-AF65-F5344CB8AC3E}">
        <p14:creationId xmlns:p14="http://schemas.microsoft.com/office/powerpoint/2010/main" val="333737781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32104" y="3506680"/>
            <a:ext cx="7781544" cy="1238575"/>
          </a:xfrm>
        </p:spPr>
        <p:txBody>
          <a:bodyPr>
            <a:normAutofit fontScale="90000"/>
          </a:bodyPr>
          <a:lstStyle/>
          <a:p>
            <a:r>
              <a:rPr lang="en-US"/>
              <a:t>Design Architecture: </a:t>
            </a:r>
            <a:br>
              <a:rPr lang="en-US"/>
            </a:br>
            <a:r>
              <a:rPr lang="en-US" sz="4000" i="1"/>
              <a:t>Back-end Technologies</a:t>
            </a:r>
          </a:p>
        </p:txBody>
      </p:sp>
      <p:sp>
        <p:nvSpPr>
          <p:cNvPr id="5" name="Rectangle 4">
            <a:extLst>
              <a:ext uri="{FF2B5EF4-FFF2-40B4-BE49-F238E27FC236}">
                <a16:creationId xmlns:a16="http://schemas.microsoft.com/office/drawing/2014/main" id="{E4D6FB08-0F11-D046-BA9D-B9333EC7BD8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0B92CFEE-877B-4DAE-B741-DD84F76F80CA}"/>
              </a:ext>
            </a:extLst>
          </p:cNvPr>
          <p:cNvSpPr>
            <a:spLocks noGrp="1"/>
          </p:cNvSpPr>
          <p:nvPr>
            <p:ph type="sldNum" sz="quarter" idx="12"/>
          </p:nvPr>
        </p:nvSpPr>
        <p:spPr/>
        <p:txBody>
          <a:bodyPr/>
          <a:lstStyle/>
          <a:p>
            <a:fld id="{C263D6C4-4840-40CC-AC84-17E24B3B7BDE}" type="slidenum">
              <a:rPr lang="en-US" noProof="0" smtClean="0"/>
              <a:pPr/>
              <a:t>14</a:t>
            </a:fld>
            <a:endParaRPr lang="en-US" noProof="0"/>
          </a:p>
        </p:txBody>
      </p:sp>
    </p:spTree>
    <p:extLst>
      <p:ext uri="{BB962C8B-B14F-4D97-AF65-F5344CB8AC3E}">
        <p14:creationId xmlns:p14="http://schemas.microsoft.com/office/powerpoint/2010/main" val="301743217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E45C-7D26-A44A-92AC-BE8F0A0274D9}"/>
              </a:ext>
            </a:extLst>
          </p:cNvPr>
          <p:cNvSpPr>
            <a:spLocks noGrp="1"/>
          </p:cNvSpPr>
          <p:nvPr>
            <p:ph type="title"/>
          </p:nvPr>
        </p:nvSpPr>
        <p:spPr/>
        <p:txBody>
          <a:bodyPr/>
          <a:lstStyle/>
          <a:p>
            <a:r>
              <a:rPr lang="en-US"/>
              <a:t>Back-end Technologies</a:t>
            </a:r>
          </a:p>
        </p:txBody>
      </p:sp>
      <p:sp>
        <p:nvSpPr>
          <p:cNvPr id="4" name="Slide Number Placeholder 3">
            <a:extLst>
              <a:ext uri="{FF2B5EF4-FFF2-40B4-BE49-F238E27FC236}">
                <a16:creationId xmlns:a16="http://schemas.microsoft.com/office/drawing/2014/main" id="{C8D40B9E-791A-7643-9F47-4DFE6D94DB68}"/>
              </a:ext>
            </a:extLst>
          </p:cNvPr>
          <p:cNvSpPr>
            <a:spLocks noGrp="1"/>
          </p:cNvSpPr>
          <p:nvPr>
            <p:ph type="sldNum" sz="quarter" idx="12"/>
          </p:nvPr>
        </p:nvSpPr>
        <p:spPr/>
        <p:txBody>
          <a:bodyPr/>
          <a:lstStyle/>
          <a:p>
            <a:fld id="{C263D6C4-4840-40CC-AC84-17E24B3B7BDE}" type="slidenum">
              <a:rPr lang="en-US" noProof="0" smtClean="0"/>
              <a:pPr/>
              <a:t>15</a:t>
            </a:fld>
            <a:endParaRPr lang="en-US" noProof="0"/>
          </a:p>
        </p:txBody>
      </p:sp>
      <p:sp>
        <p:nvSpPr>
          <p:cNvPr id="6" name="Text Placeholder 5">
            <a:extLst>
              <a:ext uri="{FF2B5EF4-FFF2-40B4-BE49-F238E27FC236}">
                <a16:creationId xmlns:a16="http://schemas.microsoft.com/office/drawing/2014/main" id="{124165D3-F7E6-7F44-A913-E1863335804E}"/>
              </a:ext>
            </a:extLst>
          </p:cNvPr>
          <p:cNvSpPr>
            <a:spLocks noGrp="1"/>
          </p:cNvSpPr>
          <p:nvPr>
            <p:ph type="body" sz="quarter" idx="20"/>
          </p:nvPr>
        </p:nvSpPr>
        <p:spPr>
          <a:xfrm>
            <a:off x="127708" y="3706751"/>
            <a:ext cx="3519672" cy="2218848"/>
          </a:xfrm>
        </p:spPr>
        <p:txBody>
          <a:bodyPr/>
          <a:lstStyle/>
          <a:p>
            <a:pPr marL="285750" indent="-285750">
              <a:buFont typeface="Arial" panose="020B0604020202020204" pitchFamily="34" charset="0"/>
              <a:buChar char="•"/>
            </a:pPr>
            <a:r>
              <a:rPr lang="en-US" sz="2000"/>
              <a:t>Server-side web application framework that is written in Python</a:t>
            </a:r>
          </a:p>
          <a:p>
            <a:pPr marL="285750" indent="-285750">
              <a:buFont typeface="Arial" panose="020B0604020202020204" pitchFamily="34" charset="0"/>
              <a:buChar char="•"/>
            </a:pPr>
            <a:r>
              <a:rPr lang="en-US" sz="2000"/>
              <a:t>Allows simple design and rapid development</a:t>
            </a:r>
          </a:p>
        </p:txBody>
      </p:sp>
      <p:sp>
        <p:nvSpPr>
          <p:cNvPr id="7" name="Text Placeholder 6">
            <a:extLst>
              <a:ext uri="{FF2B5EF4-FFF2-40B4-BE49-F238E27FC236}">
                <a16:creationId xmlns:a16="http://schemas.microsoft.com/office/drawing/2014/main" id="{A077CB94-0720-E34C-ACA9-B5B360FE168D}"/>
              </a:ext>
            </a:extLst>
          </p:cNvPr>
          <p:cNvSpPr>
            <a:spLocks noGrp="1"/>
          </p:cNvSpPr>
          <p:nvPr>
            <p:ph type="body" sz="quarter" idx="21"/>
          </p:nvPr>
        </p:nvSpPr>
        <p:spPr>
          <a:xfrm>
            <a:off x="4298320" y="3706751"/>
            <a:ext cx="3450362" cy="2867086"/>
          </a:xfrm>
        </p:spPr>
        <p:txBody>
          <a:bodyPr/>
          <a:lstStyle/>
          <a:p>
            <a:pPr marL="285750" indent="-285750">
              <a:buFont typeface="Arial" panose="020B0604020202020204" pitchFamily="34" charset="0"/>
              <a:buChar char="•"/>
            </a:pPr>
            <a:r>
              <a:rPr lang="en-US" sz="2000"/>
              <a:t>Open-source library for various machine learning models</a:t>
            </a:r>
          </a:p>
          <a:p>
            <a:pPr marL="285750" indent="-285750">
              <a:buFont typeface="Arial" panose="020B0604020202020204" pitchFamily="34" charset="0"/>
              <a:buChar char="•"/>
            </a:pPr>
            <a:r>
              <a:rPr lang="en-US" sz="2000"/>
              <a:t>Uses Python for its frontend API and executes applications in C++</a:t>
            </a:r>
          </a:p>
        </p:txBody>
      </p:sp>
      <p:sp>
        <p:nvSpPr>
          <p:cNvPr id="8" name="Rectangle 7">
            <a:extLst>
              <a:ext uri="{FF2B5EF4-FFF2-40B4-BE49-F238E27FC236}">
                <a16:creationId xmlns:a16="http://schemas.microsoft.com/office/drawing/2014/main" id="{51BBBF7A-697B-8F42-870A-3722106CB417}"/>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0" name="Text Placeholder 6">
            <a:extLst>
              <a:ext uri="{FF2B5EF4-FFF2-40B4-BE49-F238E27FC236}">
                <a16:creationId xmlns:a16="http://schemas.microsoft.com/office/drawing/2014/main" id="{412EAC37-0478-F74A-B911-00F6120F6944}"/>
              </a:ext>
            </a:extLst>
          </p:cNvPr>
          <p:cNvSpPr txBox="1">
            <a:spLocks/>
          </p:cNvSpPr>
          <p:nvPr/>
        </p:nvSpPr>
        <p:spPr>
          <a:xfrm>
            <a:off x="8518290" y="3706751"/>
            <a:ext cx="3349068" cy="247823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a:t>A high-level API embedded within TensorFlow</a:t>
            </a:r>
          </a:p>
          <a:p>
            <a:pPr marL="285750" indent="-285750">
              <a:buFont typeface="Arial" panose="020B0604020202020204" pitchFamily="34" charset="0"/>
              <a:buChar char="•"/>
            </a:pPr>
            <a:r>
              <a:rPr lang="en-US" sz="2000"/>
              <a:t>User-friendly, and provides ”out-of-the-box” implementations of common network structures</a:t>
            </a:r>
          </a:p>
        </p:txBody>
      </p:sp>
      <p:pic>
        <p:nvPicPr>
          <p:cNvPr id="5" name="Picture 4">
            <a:extLst>
              <a:ext uri="{FF2B5EF4-FFF2-40B4-BE49-F238E27FC236}">
                <a16:creationId xmlns:a16="http://schemas.microsoft.com/office/drawing/2014/main" id="{ED125248-73D5-B64F-BBA9-A18951A3ABB4}"/>
              </a:ext>
            </a:extLst>
          </p:cNvPr>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7935732" y="1335194"/>
            <a:ext cx="4256268" cy="1725162"/>
          </a:xfrm>
          <a:prstGeom prst="rect">
            <a:avLst/>
          </a:prstGeom>
        </p:spPr>
      </p:pic>
      <p:pic>
        <p:nvPicPr>
          <p:cNvPr id="10" name="Picture 9">
            <a:extLst>
              <a:ext uri="{FF2B5EF4-FFF2-40B4-BE49-F238E27FC236}">
                <a16:creationId xmlns:a16="http://schemas.microsoft.com/office/drawing/2014/main" id="{AF119877-5A8C-2049-BE19-145D05B872AF}"/>
              </a:ext>
            </a:extLst>
          </p:cNvPr>
          <p:cNvPicPr>
            <a:picLocks noChangeAspect="1"/>
          </p:cNvPicPr>
          <p:nvPr/>
        </p:nvPicPr>
        <p:blipFill>
          <a:blip r:embed="rId5">
            <a:extLst>
              <a:ext uri="{BEBA8EAE-BF5A-486C-A8C5-ECC9F3942E4B}">
                <a14:imgProps xmlns:a14="http://schemas.microsoft.com/office/drawing/2010/main">
                  <a14:imgLayer r:embed="rId6">
                    <a14:imgEffect>
                      <a14:artisticTexturizer/>
                    </a14:imgEffect>
                  </a14:imgLayer>
                </a14:imgProps>
              </a:ext>
            </a:extLst>
          </a:blip>
          <a:stretch>
            <a:fillRect/>
          </a:stretch>
        </p:blipFill>
        <p:spPr>
          <a:xfrm>
            <a:off x="0" y="1335194"/>
            <a:ext cx="3890383" cy="1725162"/>
          </a:xfrm>
          <a:prstGeom prst="rect">
            <a:avLst/>
          </a:prstGeom>
        </p:spPr>
      </p:pic>
      <p:pic>
        <p:nvPicPr>
          <p:cNvPr id="11" name="Picture 10">
            <a:extLst>
              <a:ext uri="{FF2B5EF4-FFF2-40B4-BE49-F238E27FC236}">
                <a16:creationId xmlns:a16="http://schemas.microsoft.com/office/drawing/2014/main" id="{48BF1F23-61F3-E244-BFB8-5CEDB9234978}"/>
              </a:ext>
            </a:extLst>
          </p:cNvPr>
          <p:cNvPicPr>
            <a:picLocks noChangeAspect="1"/>
          </p:cNvPicPr>
          <p:nvPr/>
        </p:nvPicPr>
        <p:blipFill>
          <a:blip r:embed="rId7">
            <a:extLst>
              <a:ext uri="{BEBA8EAE-BF5A-486C-A8C5-ECC9F3942E4B}">
                <a14:imgProps xmlns:a14="http://schemas.microsoft.com/office/drawing/2010/main">
                  <a14:imgLayer r:embed="rId8">
                    <a14:imgEffect>
                      <a14:artisticTexturizer/>
                    </a14:imgEffect>
                  </a14:imgLayer>
                </a14:imgProps>
              </a:ext>
            </a:extLst>
          </a:blip>
          <a:stretch>
            <a:fillRect/>
          </a:stretch>
        </p:blipFill>
        <p:spPr>
          <a:xfrm>
            <a:off x="3874341" y="1327084"/>
            <a:ext cx="4061391" cy="1733272"/>
          </a:xfrm>
          <a:prstGeom prst="rect">
            <a:avLst/>
          </a:prstGeom>
        </p:spPr>
      </p:pic>
      <p:cxnSp>
        <p:nvCxnSpPr>
          <p:cNvPr id="16" name="Straight Connector 15">
            <a:extLst>
              <a:ext uri="{FF2B5EF4-FFF2-40B4-BE49-F238E27FC236}">
                <a16:creationId xmlns:a16="http://schemas.microsoft.com/office/drawing/2014/main" id="{AC808919-547F-9E40-9748-B7F566F63DB5}"/>
              </a:ext>
            </a:extLst>
          </p:cNvPr>
          <p:cNvCxnSpPr>
            <a:cxnSpLocks/>
          </p:cNvCxnSpPr>
          <p:nvPr/>
        </p:nvCxnSpPr>
        <p:spPr>
          <a:xfrm flipH="1">
            <a:off x="3874341" y="1335194"/>
            <a:ext cx="16042" cy="4870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9492D4-6D5B-C646-92F0-10969D2AA8D9}"/>
              </a:ext>
            </a:extLst>
          </p:cNvPr>
          <p:cNvCxnSpPr>
            <a:cxnSpLocks/>
          </p:cNvCxnSpPr>
          <p:nvPr/>
        </p:nvCxnSpPr>
        <p:spPr>
          <a:xfrm flipH="1">
            <a:off x="7919690" y="1335194"/>
            <a:ext cx="16042" cy="48707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92584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CA2F-3AF1-4545-9549-0B0B8B992F20}"/>
              </a:ext>
            </a:extLst>
          </p:cNvPr>
          <p:cNvSpPr>
            <a:spLocks noGrp="1"/>
          </p:cNvSpPr>
          <p:nvPr>
            <p:ph type="title"/>
          </p:nvPr>
        </p:nvSpPr>
        <p:spPr/>
        <p:txBody>
          <a:bodyPr/>
          <a:lstStyle/>
          <a:p>
            <a:r>
              <a:rPr lang="en-US" err="1"/>
              <a:t>SymCheck</a:t>
            </a:r>
            <a:r>
              <a:rPr lang="en-US"/>
              <a:t> Django Diagram</a:t>
            </a:r>
          </a:p>
        </p:txBody>
      </p:sp>
      <p:sp>
        <p:nvSpPr>
          <p:cNvPr id="4" name="Slide Number Placeholder 3">
            <a:extLst>
              <a:ext uri="{FF2B5EF4-FFF2-40B4-BE49-F238E27FC236}">
                <a16:creationId xmlns:a16="http://schemas.microsoft.com/office/drawing/2014/main" id="{7ACD3EA8-95BC-5545-80CC-6D9963B156F0}"/>
              </a:ext>
            </a:extLst>
          </p:cNvPr>
          <p:cNvSpPr>
            <a:spLocks noGrp="1"/>
          </p:cNvSpPr>
          <p:nvPr>
            <p:ph type="sldNum" sz="quarter" idx="12"/>
          </p:nvPr>
        </p:nvSpPr>
        <p:spPr/>
        <p:txBody>
          <a:bodyPr/>
          <a:lstStyle/>
          <a:p>
            <a:fld id="{C263D6C4-4840-40CC-AC84-17E24B3B7BDE}" type="slidenum">
              <a:rPr lang="en-US" noProof="0" smtClean="0"/>
              <a:pPr/>
              <a:t>16</a:t>
            </a:fld>
            <a:endParaRPr lang="en-US" noProof="0"/>
          </a:p>
        </p:txBody>
      </p:sp>
      <p:sp>
        <p:nvSpPr>
          <p:cNvPr id="8" name="Rectangle 7">
            <a:extLst>
              <a:ext uri="{FF2B5EF4-FFF2-40B4-BE49-F238E27FC236}">
                <a16:creationId xmlns:a16="http://schemas.microsoft.com/office/drawing/2014/main" id="{5A2B25CB-B246-2548-9F94-A55F55FB29E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96" name="Rectangle 95">
            <a:extLst>
              <a:ext uri="{FF2B5EF4-FFF2-40B4-BE49-F238E27FC236}">
                <a16:creationId xmlns:a16="http://schemas.microsoft.com/office/drawing/2014/main" id="{7533AB6B-7D06-0141-BC15-A5F91608603A}"/>
              </a:ext>
            </a:extLst>
          </p:cNvPr>
          <p:cNvSpPr/>
          <p:nvPr/>
        </p:nvSpPr>
        <p:spPr>
          <a:xfrm>
            <a:off x="571500" y="1519238"/>
            <a:ext cx="10426699" cy="45767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Django</a:t>
            </a:r>
          </a:p>
        </p:txBody>
      </p:sp>
      <p:sp>
        <p:nvSpPr>
          <p:cNvPr id="97" name="TextBox 96">
            <a:extLst>
              <a:ext uri="{FF2B5EF4-FFF2-40B4-BE49-F238E27FC236}">
                <a16:creationId xmlns:a16="http://schemas.microsoft.com/office/drawing/2014/main" id="{54E6944B-9727-C049-8016-5BEE9A4414E0}"/>
              </a:ext>
            </a:extLst>
          </p:cNvPr>
          <p:cNvSpPr txBox="1"/>
          <p:nvPr/>
        </p:nvSpPr>
        <p:spPr>
          <a:xfrm>
            <a:off x="571500" y="1519238"/>
            <a:ext cx="330199" cy="369332"/>
          </a:xfrm>
          <a:prstGeom prst="rect">
            <a:avLst/>
          </a:prstGeom>
          <a:solidFill>
            <a:schemeClr val="bg1"/>
          </a:solidFill>
        </p:spPr>
        <p:txBody>
          <a:bodyPr wrap="square" rtlCol="0">
            <a:spAutoFit/>
          </a:bodyPr>
          <a:lstStyle/>
          <a:p>
            <a:r>
              <a:rPr lang="en-US">
                <a:ln w="0"/>
                <a:effectLst>
                  <a:outerShdw blurRad="38100" dist="19050" dir="2700000" algn="tl" rotWithShape="0">
                    <a:schemeClr val="dk1">
                      <a:alpha val="40000"/>
                    </a:schemeClr>
                  </a:outerShdw>
                </a:effectLst>
              </a:rPr>
              <a:t>D</a:t>
            </a:r>
          </a:p>
        </p:txBody>
      </p:sp>
      <p:sp>
        <p:nvSpPr>
          <p:cNvPr id="98" name="Rectangle 97">
            <a:extLst>
              <a:ext uri="{FF2B5EF4-FFF2-40B4-BE49-F238E27FC236}">
                <a16:creationId xmlns:a16="http://schemas.microsoft.com/office/drawing/2014/main" id="{66C01001-FF87-7A4C-A72B-7EC0268CC7DB}"/>
              </a:ext>
            </a:extLst>
          </p:cNvPr>
          <p:cNvSpPr/>
          <p:nvPr/>
        </p:nvSpPr>
        <p:spPr>
          <a:xfrm>
            <a:off x="1866901" y="1778000"/>
            <a:ext cx="8356600" cy="6858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lstStyle/>
          <a:p>
            <a:pPr algn="ctr" eaLnBrk="1" fontAlgn="auto" hangingPunct="1">
              <a:spcBef>
                <a:spcPts val="0"/>
              </a:spcBef>
              <a:spcAft>
                <a:spcPts val="0"/>
              </a:spcAft>
              <a:defRPr/>
            </a:pPr>
            <a:r>
              <a:rPr lang="en-US" sz="1200" b="1">
                <a:ln w="0"/>
                <a:solidFill>
                  <a:schemeClr val="bg1"/>
                </a:solidFill>
                <a:latin typeface="Arial" panose="020B0604020202020204" pitchFamily="34" charset="0"/>
                <a:cs typeface="Arial" panose="020B0604020202020204" pitchFamily="34" charset="0"/>
              </a:rPr>
              <a:t>Template (HTML, CSS, JS)</a:t>
            </a:r>
          </a:p>
        </p:txBody>
      </p:sp>
      <p:sp>
        <p:nvSpPr>
          <p:cNvPr id="100" name="TextBox 99">
            <a:extLst>
              <a:ext uri="{FF2B5EF4-FFF2-40B4-BE49-F238E27FC236}">
                <a16:creationId xmlns:a16="http://schemas.microsoft.com/office/drawing/2014/main" id="{3D964CC0-AAE3-224B-8AA1-33C6630707D8}"/>
              </a:ext>
            </a:extLst>
          </p:cNvPr>
          <p:cNvSpPr txBox="1"/>
          <p:nvPr/>
        </p:nvSpPr>
        <p:spPr>
          <a:xfrm>
            <a:off x="1041185" y="3602216"/>
            <a:ext cx="1536701" cy="646331"/>
          </a:xfrm>
          <a:prstGeom prst="rect">
            <a:avLst/>
          </a:prstGeom>
          <a:noFill/>
          <a:ln>
            <a:solidFill>
              <a:schemeClr val="bg1"/>
            </a:solidFill>
          </a:ln>
        </p:spPr>
        <p:txBody>
          <a:bodyPr wrap="square" rtlCol="0">
            <a:spAutoFit/>
          </a:bodyPr>
          <a:lstStyle/>
          <a:p>
            <a:pPr algn="ctr"/>
            <a:r>
              <a:rPr lang="en-US" sz="1200" b="1">
                <a:ln w="0"/>
                <a:solidFill>
                  <a:schemeClr val="bg1"/>
                </a:solidFill>
                <a:latin typeface="Arial" panose="020B0604020202020204" pitchFamily="34" charset="0"/>
                <a:cs typeface="Arial" panose="020B0604020202020204" pitchFamily="34" charset="0"/>
              </a:rPr>
              <a:t>App</a:t>
            </a:r>
          </a:p>
          <a:p>
            <a:pPr algn="ctr"/>
            <a:endParaRPr lang="en-US" sz="1200" b="1">
              <a:ln w="0"/>
              <a:solidFill>
                <a:schemeClr val="bg1"/>
              </a:solidFill>
              <a:latin typeface="Arial" panose="020B0604020202020204" pitchFamily="34" charset="0"/>
              <a:cs typeface="Arial" panose="020B0604020202020204" pitchFamily="34" charset="0"/>
            </a:endParaRPr>
          </a:p>
          <a:p>
            <a:pPr algn="ctr"/>
            <a:r>
              <a:rPr lang="en-US" sz="1200">
                <a:ln w="0"/>
                <a:solidFill>
                  <a:schemeClr val="bg1"/>
                </a:solidFill>
                <a:latin typeface="Arial" panose="020B0604020202020204" pitchFamily="34" charset="0"/>
                <a:cs typeface="Arial" panose="020B0604020202020204" pitchFamily="34" charset="0"/>
              </a:rPr>
              <a:t>ebdjango</a:t>
            </a:r>
          </a:p>
        </p:txBody>
      </p:sp>
      <p:cxnSp>
        <p:nvCxnSpPr>
          <p:cNvPr id="102" name="Straight Connector 101">
            <a:extLst>
              <a:ext uri="{FF2B5EF4-FFF2-40B4-BE49-F238E27FC236}">
                <a16:creationId xmlns:a16="http://schemas.microsoft.com/office/drawing/2014/main" id="{94561D62-B013-914B-B591-7706AEB934BC}"/>
              </a:ext>
            </a:extLst>
          </p:cNvPr>
          <p:cNvCxnSpPr>
            <a:cxnSpLocks/>
          </p:cNvCxnSpPr>
          <p:nvPr/>
        </p:nvCxnSpPr>
        <p:spPr>
          <a:xfrm flipV="1">
            <a:off x="2171487" y="3602216"/>
            <a:ext cx="3156162" cy="518266"/>
          </a:xfrm>
          <a:prstGeom prst="line">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3" name="Straight Connector 102">
            <a:extLst>
              <a:ext uri="{FF2B5EF4-FFF2-40B4-BE49-F238E27FC236}">
                <a16:creationId xmlns:a16="http://schemas.microsoft.com/office/drawing/2014/main" id="{D310B7DB-C640-2244-9D23-83A93C0E923B}"/>
              </a:ext>
            </a:extLst>
          </p:cNvPr>
          <p:cNvCxnSpPr>
            <a:cxnSpLocks/>
          </p:cNvCxnSpPr>
          <p:nvPr/>
        </p:nvCxnSpPr>
        <p:spPr>
          <a:xfrm>
            <a:off x="2171487" y="4120482"/>
            <a:ext cx="3156162" cy="1258381"/>
          </a:xfrm>
          <a:prstGeom prst="line">
            <a:avLst/>
          </a:prstGeom>
          <a:ln>
            <a:tailEnd type="arrow"/>
          </a:ln>
        </p:spPr>
        <p:style>
          <a:lnRef idx="2">
            <a:schemeClr val="accent2"/>
          </a:lnRef>
          <a:fillRef idx="0">
            <a:schemeClr val="accent2"/>
          </a:fillRef>
          <a:effectRef idx="1">
            <a:schemeClr val="accent2"/>
          </a:effectRef>
          <a:fontRef idx="minor">
            <a:schemeClr val="tx1"/>
          </a:fontRef>
        </p:style>
      </p:cxnSp>
      <p:sp>
        <p:nvSpPr>
          <p:cNvPr id="105" name="TextBox 104">
            <a:extLst>
              <a:ext uri="{FF2B5EF4-FFF2-40B4-BE49-F238E27FC236}">
                <a16:creationId xmlns:a16="http://schemas.microsoft.com/office/drawing/2014/main" id="{5AD5E3EC-A7CD-4D42-9DB9-AEBD9B458B32}"/>
              </a:ext>
            </a:extLst>
          </p:cNvPr>
          <p:cNvSpPr txBox="1"/>
          <p:nvPr/>
        </p:nvSpPr>
        <p:spPr>
          <a:xfrm>
            <a:off x="5327649" y="3343459"/>
            <a:ext cx="1536701" cy="2308324"/>
          </a:xfrm>
          <a:prstGeom prst="rect">
            <a:avLst/>
          </a:prstGeom>
          <a:noFill/>
          <a:ln>
            <a:solidFill>
              <a:schemeClr val="bg1"/>
            </a:solidFill>
          </a:ln>
        </p:spPr>
        <p:txBody>
          <a:bodyPr wrap="square" rtlCol="0">
            <a:spAutoFit/>
          </a:bodyPr>
          <a:lstStyle/>
          <a:p>
            <a:pPr algn="ctr"/>
            <a:r>
              <a:rPr lang="en-US" sz="1200" b="1">
                <a:ln w="0"/>
                <a:solidFill>
                  <a:schemeClr val="bg1"/>
                </a:solidFill>
                <a:latin typeface="Arial" panose="020B0604020202020204" pitchFamily="34" charset="0"/>
                <a:cs typeface="Arial" panose="020B0604020202020204" pitchFamily="34" charset="0"/>
              </a:rPr>
              <a:t>Views</a:t>
            </a:r>
          </a:p>
          <a:p>
            <a:pPr algn="ctr"/>
            <a:endParaRPr lang="en-US" sz="1200" b="1">
              <a:ln w="0"/>
              <a:solidFill>
                <a:schemeClr val="bg1"/>
              </a:solidFill>
              <a:latin typeface="Arial" panose="020B0604020202020204" pitchFamily="34" charset="0"/>
              <a:cs typeface="Arial" panose="020B0604020202020204" pitchFamily="34" charset="0"/>
            </a:endParaRPr>
          </a:p>
          <a:p>
            <a:pPr algn="ctr"/>
            <a:r>
              <a:rPr lang="en-US" sz="1200">
                <a:ln w="0"/>
                <a:solidFill>
                  <a:schemeClr val="bg1"/>
                </a:solidFill>
                <a:latin typeface="Arial" panose="020B0604020202020204" pitchFamily="34" charset="0"/>
                <a:cs typeface="Arial" panose="020B0604020202020204" pitchFamily="34" charset="0"/>
              </a:rPr>
              <a:t>NewHomepage</a:t>
            </a:r>
          </a:p>
          <a:p>
            <a:pPr algn="ctr"/>
            <a:endParaRPr lang="en-US" sz="1200">
              <a:ln w="0"/>
              <a:solidFill>
                <a:schemeClr val="bg1"/>
              </a:solidFill>
              <a:latin typeface="Arial" panose="020B0604020202020204" pitchFamily="34" charset="0"/>
              <a:cs typeface="Arial" panose="020B0604020202020204" pitchFamily="34" charset="0"/>
            </a:endParaRPr>
          </a:p>
          <a:p>
            <a:pPr algn="ctr"/>
            <a:r>
              <a:rPr lang="en-US" sz="1200">
                <a:ln w="0"/>
                <a:solidFill>
                  <a:schemeClr val="bg1"/>
                </a:solidFill>
                <a:latin typeface="Arial" panose="020B0604020202020204" pitchFamily="34" charset="0"/>
                <a:cs typeface="Arial" panose="020B0604020202020204" pitchFamily="34" charset="0"/>
              </a:rPr>
              <a:t>NewUploadpage</a:t>
            </a:r>
          </a:p>
          <a:p>
            <a:pPr algn="ctr"/>
            <a:endParaRPr lang="en-US" sz="1200">
              <a:ln w="0"/>
              <a:solidFill>
                <a:schemeClr val="bg1"/>
              </a:solidFill>
              <a:latin typeface="Arial" panose="020B0604020202020204" pitchFamily="34" charset="0"/>
              <a:cs typeface="Arial" panose="020B0604020202020204" pitchFamily="34" charset="0"/>
            </a:endParaRPr>
          </a:p>
          <a:p>
            <a:pPr algn="ctr"/>
            <a:r>
              <a:rPr lang="en-US" sz="1200">
                <a:ln w="0"/>
                <a:solidFill>
                  <a:schemeClr val="bg1"/>
                </a:solidFill>
                <a:latin typeface="Arial" panose="020B0604020202020204" pitchFamily="34" charset="0"/>
                <a:cs typeface="Arial" panose="020B0604020202020204" pitchFamily="34" charset="0"/>
              </a:rPr>
              <a:t>NewFAQpage</a:t>
            </a:r>
          </a:p>
          <a:p>
            <a:pPr algn="ctr"/>
            <a:endParaRPr lang="en-US" sz="1200">
              <a:ln w="0"/>
              <a:solidFill>
                <a:schemeClr val="bg1"/>
              </a:solidFill>
              <a:latin typeface="Arial" panose="020B0604020202020204" pitchFamily="34" charset="0"/>
              <a:cs typeface="Arial" panose="020B0604020202020204" pitchFamily="34" charset="0"/>
            </a:endParaRPr>
          </a:p>
          <a:p>
            <a:pPr algn="ctr"/>
            <a:r>
              <a:rPr lang="en-US" sz="1200">
                <a:ln w="0"/>
                <a:solidFill>
                  <a:schemeClr val="bg1"/>
                </a:solidFill>
                <a:latin typeface="Arial" panose="020B0604020202020204" pitchFamily="34" charset="0"/>
                <a:cs typeface="Arial" panose="020B0604020202020204" pitchFamily="34" charset="0"/>
              </a:rPr>
              <a:t>NewAboutUspage</a:t>
            </a:r>
          </a:p>
          <a:p>
            <a:pPr algn="ctr"/>
            <a:endParaRPr lang="en-US" sz="1200">
              <a:ln w="0"/>
              <a:solidFill>
                <a:schemeClr val="bg1"/>
              </a:solidFill>
              <a:latin typeface="Arial" panose="020B0604020202020204" pitchFamily="34" charset="0"/>
              <a:cs typeface="Arial" panose="020B0604020202020204" pitchFamily="34" charset="0"/>
            </a:endParaRPr>
          </a:p>
          <a:p>
            <a:pPr algn="ctr"/>
            <a:r>
              <a:rPr lang="en-US" sz="1200">
                <a:ln w="0"/>
                <a:solidFill>
                  <a:schemeClr val="bg1"/>
                </a:solidFill>
                <a:latin typeface="Arial" panose="020B0604020202020204" pitchFamily="34" charset="0"/>
                <a:cs typeface="Arial" panose="020B0604020202020204" pitchFamily="34" charset="0"/>
              </a:rPr>
              <a:t>NewResultspage</a:t>
            </a:r>
          </a:p>
          <a:p>
            <a:pPr algn="ctr"/>
            <a:endParaRPr lang="en-US" sz="1200">
              <a:ln w="0"/>
              <a:solidFill>
                <a:schemeClr val="bg1"/>
              </a:solidFill>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833EFC8B-8042-C144-BA76-702BBCB1B38B}"/>
              </a:ext>
            </a:extLst>
          </p:cNvPr>
          <p:cNvSpPr txBox="1"/>
          <p:nvPr/>
        </p:nvSpPr>
        <p:spPr>
          <a:xfrm>
            <a:off x="8305587" y="3343459"/>
            <a:ext cx="2006602" cy="1015663"/>
          </a:xfrm>
          <a:prstGeom prst="rect">
            <a:avLst/>
          </a:prstGeom>
          <a:noFill/>
          <a:ln>
            <a:solidFill>
              <a:schemeClr val="bg1"/>
            </a:solidFill>
          </a:ln>
        </p:spPr>
        <p:txBody>
          <a:bodyPr wrap="square" rtlCol="0">
            <a:spAutoFit/>
          </a:bodyPr>
          <a:lstStyle/>
          <a:p>
            <a:pPr algn="ctr"/>
            <a:r>
              <a:rPr lang="en-US" sz="1200" b="1">
                <a:ln w="0"/>
                <a:solidFill>
                  <a:schemeClr val="bg1"/>
                </a:solidFill>
                <a:latin typeface="Arial" panose="020B0604020202020204" pitchFamily="34" charset="0"/>
                <a:cs typeface="Arial" panose="020B0604020202020204" pitchFamily="34" charset="0"/>
              </a:rPr>
              <a:t>Model</a:t>
            </a:r>
          </a:p>
          <a:p>
            <a:pPr algn="ctr"/>
            <a:endParaRPr lang="en-US" sz="1200" b="1">
              <a:ln w="0"/>
              <a:solidFill>
                <a:schemeClr val="bg1"/>
              </a:solidFill>
              <a:latin typeface="Arial" panose="020B0604020202020204" pitchFamily="34" charset="0"/>
              <a:cs typeface="Arial" panose="020B0604020202020204" pitchFamily="34" charset="0"/>
            </a:endParaRPr>
          </a:p>
          <a:p>
            <a:pPr algn="ctr"/>
            <a:r>
              <a:rPr lang="en-US" sz="1200">
                <a:ln w="0"/>
                <a:solidFill>
                  <a:schemeClr val="bg1"/>
                </a:solidFill>
                <a:latin typeface="Arial" panose="020B0604020202020204" pitchFamily="34" charset="0"/>
                <a:cs typeface="Arial" panose="020B0604020202020204" pitchFamily="34" charset="0"/>
              </a:rPr>
              <a:t>NewSymcheckModel.h5</a:t>
            </a:r>
          </a:p>
          <a:p>
            <a:pPr algn="ctr"/>
            <a:endParaRPr lang="en-US" sz="1200">
              <a:ln w="0"/>
              <a:solidFill>
                <a:schemeClr val="bg1"/>
              </a:solidFill>
              <a:latin typeface="Arial" panose="020B0604020202020204" pitchFamily="34" charset="0"/>
              <a:cs typeface="Arial" panose="020B0604020202020204" pitchFamily="34" charset="0"/>
            </a:endParaRPr>
          </a:p>
          <a:p>
            <a:pPr algn="ctr"/>
            <a:endParaRPr lang="en-US" sz="1200">
              <a:ln w="0"/>
              <a:solidFill>
                <a:schemeClr val="bg1"/>
              </a:solidFill>
              <a:latin typeface="Arial" panose="020B0604020202020204" pitchFamily="34" charset="0"/>
              <a:cs typeface="Arial" panose="020B0604020202020204" pitchFamily="34" charset="0"/>
            </a:endParaRPr>
          </a:p>
        </p:txBody>
      </p:sp>
      <p:cxnSp>
        <p:nvCxnSpPr>
          <p:cNvPr id="108" name="Straight Connector 107">
            <a:extLst>
              <a:ext uri="{FF2B5EF4-FFF2-40B4-BE49-F238E27FC236}">
                <a16:creationId xmlns:a16="http://schemas.microsoft.com/office/drawing/2014/main" id="{5F348611-1FC8-084F-AD0A-1650A8864491}"/>
              </a:ext>
            </a:extLst>
          </p:cNvPr>
          <p:cNvCxnSpPr>
            <a:cxnSpLocks/>
            <a:endCxn id="106" idx="1"/>
          </p:cNvCxnSpPr>
          <p:nvPr/>
        </p:nvCxnSpPr>
        <p:spPr>
          <a:xfrm flipV="1">
            <a:off x="6673532" y="3851291"/>
            <a:ext cx="1632055" cy="397255"/>
          </a:xfrm>
          <a:prstGeom prst="line">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10" name="Straight Connector 109">
            <a:extLst>
              <a:ext uri="{FF2B5EF4-FFF2-40B4-BE49-F238E27FC236}">
                <a16:creationId xmlns:a16="http://schemas.microsoft.com/office/drawing/2014/main" id="{78F5CB79-DFA8-B141-B5C9-CE929083F225}"/>
              </a:ext>
            </a:extLst>
          </p:cNvPr>
          <p:cNvCxnSpPr>
            <a:cxnSpLocks/>
            <a:stCxn id="105" idx="0"/>
          </p:cNvCxnSpPr>
          <p:nvPr/>
        </p:nvCxnSpPr>
        <p:spPr>
          <a:xfrm flipV="1">
            <a:off x="6096000" y="2454726"/>
            <a:ext cx="0" cy="888733"/>
          </a:xfrm>
          <a:prstGeom prst="line">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17" name="Straight Connector 116">
            <a:extLst>
              <a:ext uri="{FF2B5EF4-FFF2-40B4-BE49-F238E27FC236}">
                <a16:creationId xmlns:a16="http://schemas.microsoft.com/office/drawing/2014/main" id="{988A91C0-3D15-6746-B885-1054A40AD191}"/>
              </a:ext>
            </a:extLst>
          </p:cNvPr>
          <p:cNvCxnSpPr>
            <a:cxnSpLocks/>
            <a:endCxn id="119" idx="2"/>
          </p:cNvCxnSpPr>
          <p:nvPr/>
        </p:nvCxnSpPr>
        <p:spPr>
          <a:xfrm>
            <a:off x="6673532" y="4248546"/>
            <a:ext cx="1632055" cy="1090216"/>
          </a:xfrm>
          <a:prstGeom prst="line">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119" name="Can 118">
            <a:extLst>
              <a:ext uri="{FF2B5EF4-FFF2-40B4-BE49-F238E27FC236}">
                <a16:creationId xmlns:a16="http://schemas.microsoft.com/office/drawing/2014/main" id="{A7C7A786-3C1B-9D43-8A89-3C2C6C1FDAA4}"/>
              </a:ext>
            </a:extLst>
          </p:cNvPr>
          <p:cNvSpPr/>
          <p:nvPr/>
        </p:nvSpPr>
        <p:spPr>
          <a:xfrm>
            <a:off x="8305587" y="4710048"/>
            <a:ext cx="1536701" cy="1257428"/>
          </a:xfrm>
          <a:prstGeom prst="can">
            <a:avLst/>
          </a:prstGeom>
          <a:no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a:solidFill>
                  <a:schemeClr val="bg1"/>
                </a:solidFill>
                <a:latin typeface="Arial" panose="020B0604020202020204" pitchFamily="34" charset="0"/>
                <a:cs typeface="Arial" panose="020B0604020202020204" pitchFamily="34" charset="0"/>
              </a:rPr>
              <a:t>Media Folder</a:t>
            </a:r>
          </a:p>
        </p:txBody>
      </p:sp>
    </p:spTree>
    <p:extLst>
      <p:ext uri="{BB962C8B-B14F-4D97-AF65-F5344CB8AC3E}">
        <p14:creationId xmlns:p14="http://schemas.microsoft.com/office/powerpoint/2010/main" val="49962774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1B5D-F7E5-7444-A748-971E054B0CF8}"/>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Machine Learning Algorithm</a:t>
            </a:r>
          </a:p>
        </p:txBody>
      </p:sp>
      <p:sp>
        <p:nvSpPr>
          <p:cNvPr id="4" name="Slide Number Placeholder 3">
            <a:extLst>
              <a:ext uri="{FF2B5EF4-FFF2-40B4-BE49-F238E27FC236}">
                <a16:creationId xmlns:a16="http://schemas.microsoft.com/office/drawing/2014/main" id="{909DD4F8-2C49-F944-9991-33734675F407}"/>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17</a:t>
            </a:fld>
            <a:endParaRPr lang="en-US"/>
          </a:p>
        </p:txBody>
      </p:sp>
      <p:sp>
        <p:nvSpPr>
          <p:cNvPr id="8" name="Rectangle 7">
            <a:extLst>
              <a:ext uri="{FF2B5EF4-FFF2-40B4-BE49-F238E27FC236}">
                <a16:creationId xmlns:a16="http://schemas.microsoft.com/office/drawing/2014/main" id="{F3385C6D-E006-3A47-8733-1FEB2A70C278}"/>
              </a:ext>
            </a:extLst>
          </p:cNvPr>
          <p:cNvSpPr/>
          <p:nvPr/>
        </p:nvSpPr>
        <p:spPr>
          <a:xfrm>
            <a:off x="443366" y="1444649"/>
            <a:ext cx="3365063" cy="4579079"/>
          </a:xfrm>
          <a:prstGeom prst="rect">
            <a:avLst/>
          </a:prstGeom>
        </p:spPr>
        <p:txBody>
          <a:bodyPr vert="horz" lIns="91440" tIns="45720" rIns="91440" bIns="45720" rtlCol="0" anchor="t">
            <a:normAutofit/>
          </a:bodyPr>
          <a:lstStyle/>
          <a:p>
            <a:pPr>
              <a:lnSpc>
                <a:spcPct val="90000"/>
              </a:lnSpc>
              <a:spcBef>
                <a:spcPts val="1000"/>
              </a:spcBef>
              <a:buClr>
                <a:schemeClr val="accent2"/>
              </a:buClr>
            </a:pPr>
            <a:r>
              <a:rPr lang="en-US" sz="1600" b="1">
                <a:ln/>
                <a:solidFill>
                  <a:schemeClr val="bg1"/>
                </a:solidFill>
                <a:effectLst>
                  <a:outerShdw blurRad="38100" dist="19050" dir="2700000" algn="tl" rotWithShape="0">
                    <a:srgbClr val="000000">
                      <a:lumMod val="50000"/>
                      <a:alpha val="40000"/>
                    </a:srgbClr>
                  </a:outerShdw>
                </a:effectLst>
                <a:cs typeface="Arial"/>
              </a:rPr>
              <a:t>CNN - </a:t>
            </a:r>
            <a:endParaRPr lang="en-US">
              <a:solidFill>
                <a:schemeClr val="bg1"/>
              </a:solidFill>
            </a:endParaRPr>
          </a:p>
          <a:p>
            <a:pPr marL="285750" indent="-285750">
              <a:lnSpc>
                <a:spcPct val="90000"/>
              </a:lnSpc>
              <a:spcBef>
                <a:spcPts val="1000"/>
              </a:spcBef>
              <a:buFont typeface="Arial"/>
              <a:buChar char="•"/>
            </a:pPr>
            <a:r>
              <a:rPr lang="en-US" sz="1600" b="1">
                <a:ln/>
                <a:solidFill>
                  <a:schemeClr val="bg1"/>
                </a:solidFill>
                <a:effectLst>
                  <a:outerShdw blurRad="38100" dist="19050" dir="2700000" algn="tl" rotWithShape="0">
                    <a:srgbClr val="000000">
                      <a:lumMod val="50000"/>
                      <a:alpha val="40000"/>
                    </a:srgbClr>
                  </a:outerShdw>
                </a:effectLst>
                <a:ea typeface="+mn-lt"/>
                <a:cs typeface="+mn-lt"/>
              </a:rPr>
              <a:t>A Convolutional Neural Network (CNN) is a Deep Learning algorithm which can take in an input image, assign importance like learnable weights and biases to various aspects in the image and be able to differentiate one from the other.</a:t>
            </a:r>
            <a:endParaRPr lang="en-US" sz="1600" b="1">
              <a:ln/>
              <a:solidFill>
                <a:schemeClr val="bg1"/>
              </a:solidFill>
              <a:effectLst>
                <a:outerShdw blurRad="38100" dist="19050" dir="2700000" algn="tl" rotWithShape="0">
                  <a:srgbClr val="000000">
                    <a:lumMod val="50000"/>
                    <a:alpha val="40000"/>
                  </a:srgbClr>
                </a:outerShdw>
              </a:effectLst>
              <a:cs typeface="Arial"/>
            </a:endParaRPr>
          </a:p>
          <a:p>
            <a:pPr marL="285750" indent="-285750">
              <a:lnSpc>
                <a:spcPct val="90000"/>
              </a:lnSpc>
              <a:spcBef>
                <a:spcPts val="1000"/>
              </a:spcBef>
              <a:buFont typeface="Arial"/>
              <a:buChar char="•"/>
            </a:pPr>
            <a:r>
              <a:rPr lang="en-US" sz="1600" b="1">
                <a:ln/>
                <a:solidFill>
                  <a:schemeClr val="bg1"/>
                </a:solidFill>
                <a:effectLst>
                  <a:outerShdw blurRad="38100" dist="19050" dir="2700000" algn="tl" rotWithShape="0">
                    <a:srgbClr val="000000">
                      <a:lumMod val="50000"/>
                      <a:alpha val="40000"/>
                    </a:srgbClr>
                  </a:outerShdw>
                </a:effectLst>
                <a:ea typeface="+mn-lt"/>
                <a:cs typeface="+mn-lt"/>
              </a:rPr>
              <a:t>The pre-processing required in a CNN  is much lower as compared to other classification algorithms. with enough training, CNN have the ability to learn the characteristics. </a:t>
            </a:r>
            <a:endParaRPr lang="en-US" sz="1600" b="1">
              <a:ln/>
              <a:solidFill>
                <a:schemeClr val="bg1"/>
              </a:solidFill>
              <a:effectLst>
                <a:outerShdw blurRad="38100" dist="19050" dir="2700000" algn="tl" rotWithShape="0">
                  <a:srgbClr val="000000">
                    <a:lumMod val="50000"/>
                    <a:alpha val="40000"/>
                  </a:srgbClr>
                </a:outerShdw>
              </a:effectLst>
              <a:cs typeface="Arial"/>
            </a:endParaRPr>
          </a:p>
          <a:p>
            <a:pPr>
              <a:lnSpc>
                <a:spcPct val="90000"/>
              </a:lnSpc>
              <a:spcBef>
                <a:spcPts val="1000"/>
              </a:spcBef>
            </a:pPr>
            <a:endParaRPr lang="en-US">
              <a:solidFill>
                <a:schemeClr val="bg1"/>
              </a:solidFill>
              <a:cs typeface="Arial"/>
            </a:endParaRPr>
          </a:p>
          <a:p>
            <a:pPr>
              <a:lnSpc>
                <a:spcPct val="90000"/>
              </a:lnSpc>
              <a:spcBef>
                <a:spcPts val="1000"/>
              </a:spcBef>
            </a:pPr>
            <a:endParaRPr lang="en-US">
              <a:solidFill>
                <a:schemeClr val="bg1"/>
              </a:solidFill>
              <a:cs typeface="Arial"/>
            </a:endParaRPr>
          </a:p>
          <a:p>
            <a:pPr>
              <a:lnSpc>
                <a:spcPct val="90000"/>
              </a:lnSpc>
              <a:spcBef>
                <a:spcPts val="1000"/>
              </a:spcBef>
            </a:pPr>
            <a:endParaRPr lang="en-US" sz="1600" b="1">
              <a:ln/>
              <a:solidFill>
                <a:schemeClr val="bg1"/>
              </a:solidFill>
              <a:effectLst>
                <a:outerShdw blurRad="38100" dist="19050" dir="2700000" algn="tl" rotWithShape="0">
                  <a:srgbClr val="000000">
                    <a:lumMod val="50000"/>
                    <a:alpha val="40000"/>
                  </a:srgbClr>
                </a:outerShdw>
              </a:effectLst>
              <a:cs typeface="Arial"/>
            </a:endParaRPr>
          </a:p>
        </p:txBody>
      </p:sp>
      <p:pic>
        <p:nvPicPr>
          <p:cNvPr id="9" name="Picture 9" descr="Diagram&#10;&#10;Description automatically generated">
            <a:extLst>
              <a:ext uri="{FF2B5EF4-FFF2-40B4-BE49-F238E27FC236}">
                <a16:creationId xmlns:a16="http://schemas.microsoft.com/office/drawing/2014/main" id="{04288118-586C-45C2-BA72-4B02AE0F09D8}"/>
              </a:ext>
            </a:extLst>
          </p:cNvPr>
          <p:cNvPicPr>
            <a:picLocks noChangeAspect="1"/>
          </p:cNvPicPr>
          <p:nvPr/>
        </p:nvPicPr>
        <p:blipFill>
          <a:blip r:embed="rId2"/>
          <a:stretch>
            <a:fillRect/>
          </a:stretch>
        </p:blipFill>
        <p:spPr>
          <a:xfrm>
            <a:off x="3964290" y="1993350"/>
            <a:ext cx="7694310" cy="3481676"/>
          </a:xfrm>
          <a:prstGeom prst="rect">
            <a:avLst/>
          </a:prstGeom>
          <a:noFill/>
        </p:spPr>
      </p:pic>
    </p:spTree>
    <p:extLst>
      <p:ext uri="{BB962C8B-B14F-4D97-AF65-F5344CB8AC3E}">
        <p14:creationId xmlns:p14="http://schemas.microsoft.com/office/powerpoint/2010/main" val="3177062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CA2F-3AF1-4545-9549-0B0B8B992F20}"/>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Model Evaluation</a:t>
            </a:r>
          </a:p>
        </p:txBody>
      </p:sp>
      <p:sp>
        <p:nvSpPr>
          <p:cNvPr id="4" name="Slide Number Placeholder 3">
            <a:extLst>
              <a:ext uri="{FF2B5EF4-FFF2-40B4-BE49-F238E27FC236}">
                <a16:creationId xmlns:a16="http://schemas.microsoft.com/office/drawing/2014/main" id="{7ACD3EA8-95BC-5545-80CC-6D9963B156F0}"/>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18</a:t>
            </a:fld>
            <a:endParaRPr lang="en-US"/>
          </a:p>
        </p:txBody>
      </p:sp>
      <p:pic>
        <p:nvPicPr>
          <p:cNvPr id="9" name="Picture 9" descr="Chart, line chart&#10;&#10;Description automatically generated">
            <a:extLst>
              <a:ext uri="{FF2B5EF4-FFF2-40B4-BE49-F238E27FC236}">
                <a16:creationId xmlns:a16="http://schemas.microsoft.com/office/drawing/2014/main" id="{F61B9DC8-CA64-44D3-8BE0-B6172D6FD40E}"/>
              </a:ext>
            </a:extLst>
          </p:cNvPr>
          <p:cNvPicPr>
            <a:picLocks noChangeAspect="1"/>
          </p:cNvPicPr>
          <p:nvPr/>
        </p:nvPicPr>
        <p:blipFill>
          <a:blip r:embed="rId2"/>
          <a:stretch>
            <a:fillRect/>
          </a:stretch>
        </p:blipFill>
        <p:spPr>
          <a:xfrm>
            <a:off x="658416" y="1517715"/>
            <a:ext cx="4754334" cy="4659248"/>
          </a:xfrm>
          <a:prstGeom prst="rect">
            <a:avLst/>
          </a:prstGeom>
          <a:noFill/>
        </p:spPr>
      </p:pic>
      <p:sp>
        <p:nvSpPr>
          <p:cNvPr id="8" name="Rectangle 7">
            <a:extLst>
              <a:ext uri="{FF2B5EF4-FFF2-40B4-BE49-F238E27FC236}">
                <a16:creationId xmlns:a16="http://schemas.microsoft.com/office/drawing/2014/main" id="{5A2B25CB-B246-2548-9F94-A55F55FB29EC}"/>
              </a:ext>
            </a:extLst>
          </p:cNvPr>
          <p:cNvSpPr/>
          <p:nvPr/>
        </p:nvSpPr>
        <p:spPr>
          <a:xfrm>
            <a:off x="6474163" y="1517715"/>
            <a:ext cx="5184437" cy="4659248"/>
          </a:xfrm>
          <a:prstGeom prst="rect">
            <a:avLst/>
          </a:prstGeom>
        </p:spPr>
        <p:txBody>
          <a:bodyPr vert="horz" lIns="91440" tIns="45720" rIns="91440" bIns="45720" rtlCol="0" anchor="t">
            <a:normAutofit/>
          </a:bodyPr>
          <a:lstStyle/>
          <a:p>
            <a:pPr>
              <a:lnSpc>
                <a:spcPct val="90000"/>
              </a:lnSpc>
              <a:spcAft>
                <a:spcPts val="600"/>
              </a:spcAft>
              <a:buClr>
                <a:schemeClr val="accent2"/>
              </a:buClr>
            </a:pPr>
            <a:endParaRPr lang="en-US" sz="2000" b="1">
              <a:ln/>
              <a:solidFill>
                <a:schemeClr val="bg1"/>
              </a:solidFill>
              <a:effectLst>
                <a:outerShdw blurRad="38100" dist="19050" dir="2700000" algn="tl" rotWithShape="0">
                  <a:srgbClr val="000000">
                    <a:lumMod val="50000"/>
                    <a:alpha val="40000"/>
                  </a:srgbClr>
                </a:outerShdw>
              </a:effectLst>
              <a:cs typeface="Arial"/>
            </a:endParaRPr>
          </a:p>
          <a:p>
            <a:pPr indent="-228600">
              <a:lnSpc>
                <a:spcPct val="90000"/>
              </a:lnSpc>
              <a:spcAft>
                <a:spcPts val="600"/>
              </a:spcAft>
              <a:buClr>
                <a:schemeClr val="accent2"/>
              </a:buClr>
              <a:buFont typeface="Arial" panose="020B0604020202020204" pitchFamily="34" charset="0"/>
              <a:buChar char="•"/>
            </a:pPr>
            <a:r>
              <a:rPr lang="en-US" sz="2000" b="1">
                <a:ln/>
                <a:solidFill>
                  <a:schemeClr val="bg1"/>
                </a:solidFill>
                <a:effectLst>
                  <a:outerShdw blurRad="38100" dist="19050" dir="2700000" algn="tl" rotWithShape="0">
                    <a:srgbClr val="000000">
                      <a:lumMod val="50000"/>
                      <a:alpha val="40000"/>
                    </a:srgbClr>
                  </a:outerShdw>
                </a:effectLst>
                <a:ea typeface="+mn-lt"/>
                <a:cs typeface="+mn-lt"/>
              </a:rPr>
              <a:t>Model Evaluation is an integral part of the model development process. It helps to find the best model that represents our data and how well the chosen model will work in the future.</a:t>
            </a:r>
            <a:endParaRPr lang="en-US" sz="2000" b="1">
              <a:ln/>
              <a:solidFill>
                <a:schemeClr val="bg1"/>
              </a:solidFill>
              <a:effectLst>
                <a:outerShdw blurRad="38100" dist="19050" dir="2700000" algn="tl" rotWithShape="0">
                  <a:srgbClr val="000000">
                    <a:lumMod val="50000"/>
                    <a:alpha val="40000"/>
                  </a:srgbClr>
                </a:outerShdw>
              </a:effectLst>
              <a:cs typeface="Arial"/>
            </a:endParaRPr>
          </a:p>
          <a:p>
            <a:pPr indent="-228600">
              <a:lnSpc>
                <a:spcPct val="90000"/>
              </a:lnSpc>
              <a:spcAft>
                <a:spcPts val="600"/>
              </a:spcAft>
              <a:buClr>
                <a:schemeClr val="accent2"/>
              </a:buClr>
              <a:buFont typeface="Arial" panose="020B0604020202020204" pitchFamily="34" charset="0"/>
              <a:buChar char="•"/>
            </a:pPr>
            <a:endParaRPr lang="en-US" sz="2000" b="1">
              <a:ln/>
              <a:solidFill>
                <a:schemeClr val="bg1"/>
              </a:solidFill>
              <a:effectLst>
                <a:outerShdw blurRad="38100" dist="19050" dir="2700000" algn="tl" rotWithShape="0">
                  <a:srgbClr val="000000">
                    <a:lumMod val="50000"/>
                    <a:alpha val="40000"/>
                  </a:srgbClr>
                </a:outerShdw>
              </a:effectLst>
              <a:ea typeface="+mn-lt"/>
              <a:cs typeface="+mn-lt"/>
            </a:endParaRPr>
          </a:p>
          <a:p>
            <a:pPr marL="285750" indent="-228600">
              <a:lnSpc>
                <a:spcPct val="90000"/>
              </a:lnSpc>
              <a:spcAft>
                <a:spcPts val="600"/>
              </a:spcAft>
              <a:buClr>
                <a:schemeClr val="accent2"/>
              </a:buClr>
              <a:buFont typeface="Arial,Sans-Serif" panose="020B0604020202020204" pitchFamily="34" charset="0"/>
              <a:buChar char="•"/>
            </a:pPr>
            <a:r>
              <a:rPr lang="en-US" sz="2000" b="1">
                <a:ln/>
                <a:solidFill>
                  <a:schemeClr val="bg1"/>
                </a:solidFill>
                <a:effectLst>
                  <a:outerShdw blurRad="38100" dist="19050" dir="2700000" algn="tl" rotWithShape="0">
                    <a:srgbClr val="000000">
                      <a:lumMod val="50000"/>
                      <a:alpha val="40000"/>
                    </a:srgbClr>
                  </a:outerShdw>
                </a:effectLst>
                <a:ea typeface="+mn-lt"/>
                <a:cs typeface="+mn-lt"/>
              </a:rPr>
              <a:t>Training and Validation accuracy</a:t>
            </a:r>
            <a:endParaRPr lang="en-US" sz="2000">
              <a:ln/>
              <a:solidFill>
                <a:schemeClr val="bg1"/>
              </a:solidFill>
              <a:effectLst>
                <a:outerShdw blurRad="38100" dist="19050" dir="2700000" algn="tl" rotWithShape="0">
                  <a:srgbClr val="000000">
                    <a:lumMod val="50000"/>
                    <a:alpha val="40000"/>
                  </a:srgbClr>
                </a:outerShdw>
              </a:effectLst>
              <a:ea typeface="+mn-lt"/>
              <a:cs typeface="+mn-lt"/>
            </a:endParaRPr>
          </a:p>
          <a:p>
            <a:pPr indent="-228600">
              <a:lnSpc>
                <a:spcPct val="90000"/>
              </a:lnSpc>
              <a:spcAft>
                <a:spcPts val="600"/>
              </a:spcAft>
              <a:buClr>
                <a:schemeClr val="accent2"/>
              </a:buClr>
              <a:buFont typeface="Arial" panose="020B0604020202020204" pitchFamily="34" charset="0"/>
              <a:buChar char="•"/>
            </a:pPr>
            <a:endParaRPr lang="en-US" sz="2000" b="1">
              <a:ln/>
              <a:solidFill>
                <a:schemeClr val="bg1"/>
              </a:solidFill>
              <a:effectLst>
                <a:outerShdw blurRad="38100" dist="19050" dir="2700000" algn="tl" rotWithShape="0">
                  <a:srgbClr val="000000">
                    <a:lumMod val="50000"/>
                    <a:alpha val="40000"/>
                  </a:srgbClr>
                </a:outerShdw>
              </a:effectLst>
              <a:ea typeface="+mn-lt"/>
              <a:cs typeface="+mn-lt"/>
            </a:endParaRPr>
          </a:p>
          <a:p>
            <a:pPr lvl="1" indent="-228600">
              <a:lnSpc>
                <a:spcPct val="90000"/>
              </a:lnSpc>
              <a:spcAft>
                <a:spcPts val="600"/>
              </a:spcAft>
              <a:buClr>
                <a:schemeClr val="accent2"/>
              </a:buClr>
              <a:buFont typeface="Arial" panose="020B0604020202020204" pitchFamily="34" charset="0"/>
              <a:buChar char="•"/>
            </a:pPr>
            <a:r>
              <a:rPr lang="en-US" sz="2000" b="1">
                <a:ln/>
                <a:solidFill>
                  <a:schemeClr val="bg1"/>
                </a:solidFill>
                <a:effectLst>
                  <a:outerShdw blurRad="38100" dist="19050" dir="2700000" algn="tl" rotWithShape="0">
                    <a:srgbClr val="000000">
                      <a:lumMod val="50000"/>
                      <a:alpha val="40000"/>
                    </a:srgbClr>
                  </a:outerShdw>
                </a:effectLst>
                <a:ea typeface="+mn-lt"/>
                <a:cs typeface="+mn-lt"/>
              </a:rPr>
              <a:t>Training – 85.63%</a:t>
            </a:r>
            <a:endParaRPr lang="en-US" sz="2000">
              <a:ln/>
              <a:solidFill>
                <a:schemeClr val="bg1"/>
              </a:solidFill>
              <a:effectLst>
                <a:outerShdw blurRad="38100" dist="19050" dir="2700000" algn="tl" rotWithShape="0">
                  <a:srgbClr val="000000">
                    <a:lumMod val="50000"/>
                    <a:alpha val="40000"/>
                  </a:srgbClr>
                </a:outerShdw>
              </a:effectLst>
              <a:ea typeface="+mn-lt"/>
              <a:cs typeface="+mn-lt"/>
            </a:endParaRPr>
          </a:p>
          <a:p>
            <a:pPr lvl="1" indent="-228600">
              <a:lnSpc>
                <a:spcPct val="90000"/>
              </a:lnSpc>
              <a:spcAft>
                <a:spcPts val="600"/>
              </a:spcAft>
              <a:buClr>
                <a:srgbClr val="47C3D3"/>
              </a:buClr>
              <a:buFont typeface="Arial" panose="020B0604020202020204" pitchFamily="34" charset="0"/>
              <a:buChar char="•"/>
            </a:pPr>
            <a:endParaRPr lang="en-US" sz="2000" b="1">
              <a:ln/>
              <a:solidFill>
                <a:schemeClr val="bg1"/>
              </a:solidFill>
              <a:effectLst>
                <a:outerShdw blurRad="38100" dist="19050" dir="2700000" algn="tl" rotWithShape="0">
                  <a:srgbClr val="000000">
                    <a:lumMod val="50000"/>
                    <a:alpha val="40000"/>
                  </a:srgbClr>
                </a:outerShdw>
              </a:effectLst>
              <a:ea typeface="+mn-lt"/>
              <a:cs typeface="+mn-lt"/>
            </a:endParaRPr>
          </a:p>
          <a:p>
            <a:pPr lvl="1" indent="-228600">
              <a:lnSpc>
                <a:spcPct val="90000"/>
              </a:lnSpc>
              <a:spcAft>
                <a:spcPts val="600"/>
              </a:spcAft>
              <a:buClr>
                <a:srgbClr val="47C3D3"/>
              </a:buClr>
              <a:buFont typeface="Arial" panose="020B0604020202020204" pitchFamily="34" charset="0"/>
              <a:buChar char="•"/>
            </a:pPr>
            <a:r>
              <a:rPr lang="en-US" sz="2000" b="1">
                <a:ln/>
                <a:solidFill>
                  <a:schemeClr val="bg1"/>
                </a:solidFill>
                <a:effectLst>
                  <a:outerShdw blurRad="38100" dist="19050" dir="2700000" algn="tl" rotWithShape="0">
                    <a:srgbClr val="000000">
                      <a:lumMod val="50000"/>
                      <a:alpha val="40000"/>
                    </a:srgbClr>
                  </a:outerShdw>
                </a:effectLst>
                <a:ea typeface="+mn-lt"/>
                <a:cs typeface="+mn-lt"/>
              </a:rPr>
              <a:t>Validation – 88.68%</a:t>
            </a:r>
            <a:endParaRPr lang="en-US" sz="2000">
              <a:ln/>
              <a:solidFill>
                <a:schemeClr val="bg1"/>
              </a:solidFill>
              <a:effectLst>
                <a:outerShdw blurRad="38100" dist="19050" dir="2700000" algn="tl" rotWithShape="0">
                  <a:srgbClr val="000000">
                    <a:lumMod val="50000"/>
                    <a:alpha val="40000"/>
                  </a:srgbClr>
                </a:outerShdw>
              </a:effectLst>
              <a:ea typeface="+mn-lt"/>
              <a:cs typeface="+mn-lt"/>
            </a:endParaRPr>
          </a:p>
          <a:p>
            <a:pPr lvl="1" indent="-228600">
              <a:lnSpc>
                <a:spcPct val="90000"/>
              </a:lnSpc>
              <a:spcAft>
                <a:spcPts val="600"/>
              </a:spcAft>
              <a:buClr>
                <a:srgbClr val="47C3D3"/>
              </a:buClr>
              <a:buFont typeface="Arial" panose="020B0604020202020204" pitchFamily="34" charset="0"/>
              <a:buChar char="•"/>
            </a:pPr>
            <a:endParaRPr lang="en-US" sz="2000" b="1">
              <a:ln/>
              <a:solidFill>
                <a:schemeClr val="bg1"/>
              </a:solidFill>
              <a:effectLst>
                <a:outerShdw blurRad="38100" dist="19050" dir="2700000" algn="tl" rotWithShape="0">
                  <a:srgbClr val="000000">
                    <a:lumMod val="50000"/>
                    <a:alpha val="40000"/>
                  </a:srgbClr>
                </a:outerShdw>
              </a:effectLst>
              <a:ea typeface="+mn-lt"/>
              <a:cs typeface="+mn-lt"/>
            </a:endParaRPr>
          </a:p>
          <a:p>
            <a:pPr marL="228600" lvl="1">
              <a:lnSpc>
                <a:spcPct val="90000"/>
              </a:lnSpc>
              <a:spcAft>
                <a:spcPts val="600"/>
              </a:spcAft>
              <a:buClr>
                <a:srgbClr val="47C3D3"/>
              </a:buClr>
            </a:pPr>
            <a:endParaRPr lang="en-US" sz="2000" b="1">
              <a:ln/>
              <a:solidFill>
                <a:schemeClr val="bg1"/>
              </a:solidFill>
              <a:effectLst>
                <a:outerShdw blurRad="38100" dist="19050" dir="2700000" algn="tl" rotWithShape="0">
                  <a:srgbClr val="000000">
                    <a:lumMod val="50000"/>
                    <a:alpha val="40000"/>
                  </a:srgbClr>
                </a:outerShdw>
              </a:effectLst>
              <a:ea typeface="+mn-lt"/>
              <a:cs typeface="+mn-lt"/>
            </a:endParaRPr>
          </a:p>
          <a:p>
            <a:pPr marL="742950" lvl="1" indent="-228600">
              <a:lnSpc>
                <a:spcPct val="90000"/>
              </a:lnSpc>
              <a:spcAft>
                <a:spcPts val="600"/>
              </a:spcAft>
              <a:buFont typeface="Arial,Sans-Serif" panose="020B0604020202020204" pitchFamily="34" charset="0"/>
              <a:buChar char="•"/>
            </a:pPr>
            <a:endParaRPr lang="en-US" sz="2000" b="1">
              <a:ln/>
              <a:solidFill>
                <a:schemeClr val="bg1"/>
              </a:solidFill>
              <a:effectLst>
                <a:outerShdw blurRad="38100" dist="19050" dir="2700000" algn="tl" rotWithShape="0">
                  <a:srgbClr val="000000">
                    <a:lumMod val="50000"/>
                    <a:alpha val="40000"/>
                  </a:srgbClr>
                </a:outerShdw>
              </a:effectLst>
              <a:ea typeface="+mn-lt"/>
              <a:cs typeface="+mn-lt"/>
            </a:endParaRPr>
          </a:p>
        </p:txBody>
      </p:sp>
    </p:spTree>
    <p:extLst>
      <p:ext uri="{BB962C8B-B14F-4D97-AF65-F5344CB8AC3E}">
        <p14:creationId xmlns:p14="http://schemas.microsoft.com/office/powerpoint/2010/main" val="79663867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32104" y="3506680"/>
            <a:ext cx="7781544" cy="1238575"/>
          </a:xfrm>
        </p:spPr>
        <p:txBody>
          <a:bodyPr>
            <a:normAutofit fontScale="90000"/>
          </a:bodyPr>
          <a:lstStyle/>
          <a:p>
            <a:r>
              <a:rPr lang="en-US"/>
              <a:t>Sprint 1-3 Recap</a:t>
            </a:r>
            <a:br>
              <a:rPr lang="en-US"/>
            </a:br>
            <a:endParaRPr lang="en-US" sz="4000"/>
          </a:p>
        </p:txBody>
      </p:sp>
      <p:sp>
        <p:nvSpPr>
          <p:cNvPr id="5" name="Rectangle 4">
            <a:extLst>
              <a:ext uri="{FF2B5EF4-FFF2-40B4-BE49-F238E27FC236}">
                <a16:creationId xmlns:a16="http://schemas.microsoft.com/office/drawing/2014/main" id="{E4D6FB08-0F11-D046-BA9D-B9333EC7BD8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0B92CFEE-877B-4DAE-B741-DD84F76F80CA}"/>
              </a:ext>
            </a:extLst>
          </p:cNvPr>
          <p:cNvSpPr>
            <a:spLocks noGrp="1"/>
          </p:cNvSpPr>
          <p:nvPr>
            <p:ph type="sldNum" sz="quarter" idx="12"/>
          </p:nvPr>
        </p:nvSpPr>
        <p:spPr/>
        <p:txBody>
          <a:bodyPr/>
          <a:lstStyle/>
          <a:p>
            <a:fld id="{C263D6C4-4840-40CC-AC84-17E24B3B7BDE}" type="slidenum">
              <a:rPr lang="en-US" noProof="0" smtClean="0"/>
              <a:pPr/>
              <a:t>19</a:t>
            </a:fld>
            <a:endParaRPr lang="en-US" noProof="0"/>
          </a:p>
        </p:txBody>
      </p:sp>
    </p:spTree>
    <p:extLst>
      <p:ext uri="{BB962C8B-B14F-4D97-AF65-F5344CB8AC3E}">
        <p14:creationId xmlns:p14="http://schemas.microsoft.com/office/powerpoint/2010/main" val="304960181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4242-473B-7642-BC0D-CF6BFAA9EFB6}"/>
              </a:ext>
            </a:extLst>
          </p:cNvPr>
          <p:cNvSpPr>
            <a:spLocks noGrp="1"/>
          </p:cNvSpPr>
          <p:nvPr>
            <p:ph type="title"/>
          </p:nvPr>
        </p:nvSpPr>
        <p:spPr/>
        <p:txBody>
          <a:bodyPr/>
          <a:lstStyle/>
          <a:p>
            <a:r>
              <a:rPr lang="en-US"/>
              <a:t>Team Member Roles</a:t>
            </a:r>
          </a:p>
        </p:txBody>
      </p:sp>
      <p:sp>
        <p:nvSpPr>
          <p:cNvPr id="3" name="Slide Number Placeholder 2">
            <a:extLst>
              <a:ext uri="{FF2B5EF4-FFF2-40B4-BE49-F238E27FC236}">
                <a16:creationId xmlns:a16="http://schemas.microsoft.com/office/drawing/2014/main" id="{00F445CD-C208-AD4B-955D-E76FCC045995}"/>
              </a:ext>
            </a:extLst>
          </p:cNvPr>
          <p:cNvSpPr>
            <a:spLocks noGrp="1"/>
          </p:cNvSpPr>
          <p:nvPr>
            <p:ph type="sldNum" sz="quarter" idx="12"/>
          </p:nvPr>
        </p:nvSpPr>
        <p:spPr/>
        <p:txBody>
          <a:bodyPr/>
          <a:lstStyle/>
          <a:p>
            <a:fld id="{C263D6C4-4840-40CC-AC84-17E24B3B7BDE}" type="slidenum">
              <a:rPr lang="en-US" noProof="0" smtClean="0"/>
              <a:pPr/>
              <a:t>2</a:t>
            </a:fld>
            <a:endParaRPr lang="en-US" noProof="0"/>
          </a:p>
        </p:txBody>
      </p:sp>
      <p:pic>
        <p:nvPicPr>
          <p:cNvPr id="5" name="Picture 4">
            <a:extLst>
              <a:ext uri="{FF2B5EF4-FFF2-40B4-BE49-F238E27FC236}">
                <a16:creationId xmlns:a16="http://schemas.microsoft.com/office/drawing/2014/main" id="{D826DE58-3220-AB44-9303-57B1D21201FC}"/>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1536" b="98294" l="3279" r="94590">
                        <a14:foregroundMark x1="25738" y1="6826" x2="10820" y2="27645"/>
                        <a14:foregroundMark x1="10820" y1="27645" x2="6885" y2="55461"/>
                        <a14:foregroundMark x1="6885" y1="55461" x2="16066" y2="79863"/>
                        <a14:foregroundMark x1="16066" y1="79863" x2="36557" y2="96928"/>
                        <a14:foregroundMark x1="36557" y1="96928" x2="50492" y2="97952"/>
                        <a14:foregroundMark x1="50492" y1="97952" x2="77377" y2="88567"/>
                        <a14:foregroundMark x1="77377" y1="88567" x2="77705" y2="88396"/>
                        <a14:foregroundMark x1="26230" y1="8191" x2="37377" y2="2901"/>
                        <a14:foregroundMark x1="37377" y1="2901" x2="50656" y2="1877"/>
                        <a14:foregroundMark x1="50656" y1="1877" x2="70164" y2="6314"/>
                        <a14:foregroundMark x1="71148" y1="6826" x2="89180" y2="24915"/>
                        <a14:foregroundMark x1="89180" y1="24915" x2="94918" y2="51195"/>
                        <a14:foregroundMark x1="94918" y1="51195" x2="90984" y2="70648"/>
                        <a14:foregroundMark x1="91639" y1="70478" x2="86230" y2="82423"/>
                        <a14:foregroundMark x1="86230" y1="82423" x2="76393" y2="91126"/>
                        <a14:foregroundMark x1="76393" y1="91126" x2="51803" y2="96758"/>
                        <a14:foregroundMark x1="69508" y1="94027" x2="53115" y2="98464"/>
                        <a14:foregroundMark x1="32787" y1="95392" x2="21803" y2="88737"/>
                        <a14:foregroundMark x1="21803" y1="88737" x2="13115" y2="78840"/>
                        <a14:foregroundMark x1="13115" y1="78840" x2="11803" y2="75597"/>
                        <a14:foregroundMark x1="10492" y1="76621" x2="3279" y2="51706"/>
                        <a14:foregroundMark x1="3279" y1="51706" x2="8033" y2="30034"/>
                      </a14:backgroundRemoval>
                    </a14:imgEffect>
                  </a14:imgLayer>
                </a14:imgProps>
              </a:ext>
              <a:ext uri="{28A0092B-C50C-407E-A947-70E740481C1C}">
                <a14:useLocalDpi xmlns:a14="http://schemas.microsoft.com/office/drawing/2010/main"/>
              </a:ext>
            </a:extLst>
          </a:blip>
          <a:stretch>
            <a:fillRect/>
          </a:stretch>
        </p:blipFill>
        <p:spPr>
          <a:xfrm>
            <a:off x="60865" y="3103639"/>
            <a:ext cx="1453368" cy="1396186"/>
          </a:xfrm>
          <a:prstGeom prst="rect">
            <a:avLst/>
          </a:prstGeom>
        </p:spPr>
      </p:pic>
      <p:pic>
        <p:nvPicPr>
          <p:cNvPr id="6" name="Picture 5">
            <a:extLst>
              <a:ext uri="{FF2B5EF4-FFF2-40B4-BE49-F238E27FC236}">
                <a16:creationId xmlns:a16="http://schemas.microsoft.com/office/drawing/2014/main" id="{0B54B27F-8F88-2E49-AB5B-D961A5BB7D76}"/>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2623" b="97377" l="987" r="96382">
                        <a14:foregroundMark x1="17599" y1="13934" x2="27961" y2="7213"/>
                        <a14:foregroundMark x1="27961" y1="7213" x2="40954" y2="5574"/>
                        <a14:foregroundMark x1="40954" y1="5574" x2="65296" y2="8525"/>
                        <a14:foregroundMark x1="39967" y1="4262" x2="52467" y2="2623"/>
                        <a14:foregroundMark x1="52467" y1="2623" x2="77138" y2="12623"/>
                        <a14:foregroundMark x1="77138" y1="12623" x2="80099" y2="15246"/>
                        <a14:foregroundMark x1="53125" y1="4754" x2="65296" y2="6066"/>
                        <a14:foregroundMark x1="65296" y1="6066" x2="74836" y2="10164"/>
                        <a14:foregroundMark x1="78947" y1="14754" x2="88158" y2="23115"/>
                        <a14:foregroundMark x1="88158" y1="23115" x2="96546" y2="47869"/>
                        <a14:foregroundMark x1="96546" y1="47869" x2="90954" y2="60984"/>
                        <a14:foregroundMark x1="90954" y1="60984" x2="91941" y2="68689"/>
                        <a14:foregroundMark x1="89474" y1="26885" x2="94737" y2="38197"/>
                        <a14:foregroundMark x1="94737" y1="38197" x2="96546" y2="51148"/>
                        <a14:foregroundMark x1="96546" y1="51148" x2="95230" y2="59016"/>
                        <a14:foregroundMark x1="95724" y1="57049" x2="92599" y2="69344"/>
                        <a14:foregroundMark x1="92599" y1="69344" x2="84046" y2="81475"/>
                        <a14:foregroundMark x1="83882" y1="81148" x2="74013" y2="89344"/>
                        <a14:foregroundMark x1="74013" y1="89344" x2="62171" y2="94262"/>
                        <a14:foregroundMark x1="62171" y1="94262" x2="53783" y2="91475"/>
                        <a14:foregroundMark x1="62007" y1="95082" x2="48849" y2="96557"/>
                        <a14:foregroundMark x1="48849" y1="96557" x2="36513" y2="94262"/>
                        <a14:foregroundMark x1="36513" y1="94262" x2="27303" y2="89180"/>
                        <a14:foregroundMark x1="21382" y1="12951" x2="5921" y2="33443"/>
                        <a14:foregroundMark x1="5921" y1="33443" x2="4441" y2="55902"/>
                        <a14:foregroundMark x1="1151" y1="53607" x2="2138" y2="57541"/>
                        <a14:foregroundMark x1="55263" y1="97213" x2="50493" y2="97377"/>
                      </a14:backgroundRemoval>
                    </a14:imgEffect>
                  </a14:imgLayer>
                </a14:imgProps>
              </a:ext>
              <a:ext uri="{28A0092B-C50C-407E-A947-70E740481C1C}">
                <a14:useLocalDpi xmlns:a14="http://schemas.microsoft.com/office/drawing/2010/main"/>
              </a:ext>
            </a:extLst>
          </a:blip>
          <a:stretch>
            <a:fillRect/>
          </a:stretch>
        </p:blipFill>
        <p:spPr>
          <a:xfrm>
            <a:off x="60866" y="4795950"/>
            <a:ext cx="1453367" cy="1458148"/>
          </a:xfrm>
          <a:prstGeom prst="rect">
            <a:avLst/>
          </a:prstGeom>
        </p:spPr>
      </p:pic>
      <p:pic>
        <p:nvPicPr>
          <p:cNvPr id="7" name="Picture 6">
            <a:extLst>
              <a:ext uri="{FF2B5EF4-FFF2-40B4-BE49-F238E27FC236}">
                <a16:creationId xmlns:a16="http://schemas.microsoft.com/office/drawing/2014/main" id="{4BA03F0C-FC43-1342-B857-FA94B1DE6A37}"/>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3607" b="96393" l="3125" r="96875">
                        <a14:foregroundMark x1="22862" y1="13115" x2="8224" y2="34590"/>
                        <a14:foregroundMark x1="8224" y1="34590" x2="5099" y2="48361"/>
                        <a14:foregroundMark x1="5099" y1="48361" x2="10526" y2="72623"/>
                        <a14:foregroundMark x1="10526" y1="72623" x2="15296" y2="78852"/>
                        <a14:foregroundMark x1="23520" y1="11803" x2="14474" y2="20328"/>
                        <a14:foregroundMark x1="14474" y1="20328" x2="7237" y2="32295"/>
                        <a14:foregroundMark x1="7237" y1="32295" x2="3125" y2="57705"/>
                        <a14:foregroundMark x1="3125" y1="57705" x2="8553" y2="70656"/>
                        <a14:foregroundMark x1="8553" y1="70656" x2="12664" y2="75574"/>
                        <a14:foregroundMark x1="20395" y1="14426" x2="30757" y2="7377"/>
                        <a14:foregroundMark x1="30757" y1="7377" x2="43750" y2="5574"/>
                        <a14:foregroundMark x1="43750" y1="5574" x2="57072" y2="5574"/>
                        <a14:foregroundMark x1="57072" y1="5574" x2="68914" y2="9672"/>
                        <a14:foregroundMark x1="68914" y1="9672" x2="69901" y2="10656"/>
                        <a14:foregroundMark x1="31086" y1="9508" x2="56086" y2="3607"/>
                        <a14:foregroundMark x1="56086" y1="3607" x2="72862" y2="10164"/>
                        <a14:foregroundMark x1="67434" y1="8852" x2="79276" y2="13443"/>
                        <a14:foregroundMark x1="79276" y1="13443" x2="92763" y2="35410"/>
                        <a14:foregroundMark x1="92763" y1="35410" x2="95230" y2="47705"/>
                        <a14:foregroundMark x1="95230" y1="47705" x2="94243" y2="60492"/>
                        <a14:foregroundMark x1="94243" y1="60492" x2="91118" y2="47049"/>
                        <a14:foregroundMark x1="91118" y1="47049" x2="91118" y2="47049"/>
                        <a14:foregroundMark x1="92270" y1="33115" x2="97368" y2="44754"/>
                        <a14:foregroundMark x1="97368" y1="44754" x2="96875" y2="58033"/>
                        <a14:foregroundMark x1="96875" y1="58033" x2="86020" y2="78852"/>
                        <a14:foregroundMark x1="86513" y1="77705" x2="78125" y2="87869"/>
                        <a14:foregroundMark x1="78125" y1="87869" x2="61842" y2="93607"/>
                        <a14:foregroundMark x1="63980" y1="94918" x2="51316" y2="96393"/>
                        <a14:foregroundMark x1="51316" y1="96393" x2="36349" y2="93770"/>
                      </a14:backgroundRemoval>
                    </a14:imgEffect>
                  </a14:imgLayer>
                </a14:imgProps>
              </a:ext>
              <a:ext uri="{28A0092B-C50C-407E-A947-70E740481C1C}">
                <a14:useLocalDpi xmlns:a14="http://schemas.microsoft.com/office/drawing/2010/main"/>
              </a:ext>
            </a:extLst>
          </a:blip>
          <a:stretch>
            <a:fillRect/>
          </a:stretch>
        </p:blipFill>
        <p:spPr>
          <a:xfrm>
            <a:off x="10652117" y="1390141"/>
            <a:ext cx="1453368" cy="1554881"/>
          </a:xfrm>
          <a:prstGeom prst="rect">
            <a:avLst/>
          </a:prstGeom>
        </p:spPr>
      </p:pic>
      <p:pic>
        <p:nvPicPr>
          <p:cNvPr id="8" name="Picture 7">
            <a:extLst>
              <a:ext uri="{FF2B5EF4-FFF2-40B4-BE49-F238E27FC236}">
                <a16:creationId xmlns:a16="http://schemas.microsoft.com/office/drawing/2014/main" id="{F148423B-C92E-8E4B-AC85-3D4C282CC8FC}"/>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4426" b="96230" l="4770" r="96382">
                        <a14:foregroundMark x1="25493" y1="9180" x2="9375" y2="28852"/>
                        <a14:foregroundMark x1="9375" y1="28852" x2="5263" y2="41148"/>
                        <a14:foregroundMark x1="5263" y1="41148" x2="4934" y2="54590"/>
                        <a14:foregroundMark x1="4934" y1="54590" x2="9704" y2="71311"/>
                        <a14:foregroundMark x1="6743" y1="47705" x2="9704" y2="41148"/>
                        <a14:foregroundMark x1="10362" y1="52131" x2="8882" y2="45410"/>
                        <a14:foregroundMark x1="6743" y1="69016" x2="14803" y2="78361"/>
                        <a14:foregroundMark x1="14803" y1="78361" x2="23684" y2="84098"/>
                        <a14:foregroundMark x1="12500" y1="78197" x2="33059" y2="92623"/>
                        <a14:foregroundMark x1="33059" y1="92623" x2="36842" y2="94262"/>
                        <a14:foregroundMark x1="33717" y1="94426" x2="59868" y2="96066"/>
                        <a14:foregroundMark x1="54605" y1="96393" x2="77467" y2="86721"/>
                        <a14:foregroundMark x1="77467" y1="86721" x2="80428" y2="84098"/>
                        <a14:foregroundMark x1="79112" y1="85410" x2="87829" y2="76721"/>
                        <a14:foregroundMark x1="87829" y1="76721" x2="93092" y2="65574"/>
                        <a14:foregroundMark x1="93092" y1="65574" x2="94079" y2="39016"/>
                        <a14:foregroundMark x1="94079" y1="39016" x2="92105" y2="35738"/>
                        <a14:foregroundMark x1="92599" y1="64426" x2="94408" y2="38689"/>
                        <a14:foregroundMark x1="94408" y1="38689" x2="89474" y2="28033"/>
                        <a14:foregroundMark x1="94737" y1="58852" x2="94901" y2="45902"/>
                        <a14:foregroundMark x1="94901" y1="45902" x2="96546" y2="48197"/>
                        <a14:foregroundMark x1="69572" y1="7541" x2="44737" y2="5082"/>
                        <a14:foregroundMark x1="44737" y1="5082" x2="33059" y2="9836"/>
                        <a14:foregroundMark x1="33059" y1="9836" x2="33059" y2="10328"/>
                        <a14:foregroundMark x1="67928" y1="8033" x2="43257" y2="4426"/>
                        <a14:foregroundMark x1="43257" y1="4426" x2="36184" y2="7377"/>
                      </a14:backgroundRemoval>
                    </a14:imgEffect>
                  </a14:imgLayer>
                </a14:imgProps>
              </a:ext>
              <a:ext uri="{28A0092B-C50C-407E-A947-70E740481C1C}">
                <a14:useLocalDpi xmlns:a14="http://schemas.microsoft.com/office/drawing/2010/main"/>
              </a:ext>
            </a:extLst>
          </a:blip>
          <a:stretch>
            <a:fillRect/>
          </a:stretch>
        </p:blipFill>
        <p:spPr>
          <a:xfrm>
            <a:off x="84488" y="1361412"/>
            <a:ext cx="1453367" cy="1458148"/>
          </a:xfrm>
          <a:prstGeom prst="rect">
            <a:avLst/>
          </a:prstGeom>
        </p:spPr>
      </p:pic>
      <p:pic>
        <p:nvPicPr>
          <p:cNvPr id="9" name="Picture 8">
            <a:extLst>
              <a:ext uri="{FF2B5EF4-FFF2-40B4-BE49-F238E27FC236}">
                <a16:creationId xmlns:a16="http://schemas.microsoft.com/office/drawing/2014/main" id="{F6876812-DE10-A947-8D9C-B983E28AF04E}"/>
              </a:ext>
            </a:extLst>
          </p:cNvPr>
          <p:cNvPicPr>
            <a:picLocks noChangeAspect="1"/>
          </p:cNvPicPr>
          <p:nvPr/>
        </p:nvPicPr>
        <p:blipFill>
          <a:blip r:embed="rId11" cstate="hqprint">
            <a:extLst>
              <a:ext uri="{BEBA8EAE-BF5A-486C-A8C5-ECC9F3942E4B}">
                <a14:imgProps xmlns:a14="http://schemas.microsoft.com/office/drawing/2010/main">
                  <a14:imgLayer r:embed="rId12">
                    <a14:imgEffect>
                      <a14:backgroundRemoval t="3607" b="96557" l="2961" r="96382">
                        <a14:foregroundMark x1="60526" y1="9836" x2="48684" y2="5082"/>
                        <a14:foregroundMark x1="48684" y1="5082" x2="35691" y2="7705"/>
                        <a14:foregroundMark x1="35691" y1="7705" x2="20066" y2="22459"/>
                        <a14:foregroundMark x1="48684" y1="4590" x2="24342" y2="11475"/>
                        <a14:foregroundMark x1="24342" y1="11475" x2="14967" y2="20164"/>
                        <a14:foregroundMark x1="14967" y1="20164" x2="12993" y2="23770"/>
                        <a14:foregroundMark x1="26480" y1="10984" x2="37664" y2="5738"/>
                        <a14:foregroundMark x1="37664" y1="5738" x2="50658" y2="4426"/>
                        <a14:foregroundMark x1="50658" y1="4426" x2="59539" y2="9016"/>
                        <a14:foregroundMark x1="49342" y1="4098" x2="62664" y2="7213"/>
                        <a14:foregroundMark x1="62664" y1="7213" x2="72368" y2="13770"/>
                        <a14:foregroundMark x1="50164" y1="4754" x2="62336" y2="6393"/>
                        <a14:foregroundMark x1="62336" y1="6393" x2="72368" y2="10492"/>
                        <a14:foregroundMark x1="68586" y1="10656" x2="80428" y2="14754"/>
                        <a14:foregroundMark x1="80428" y1="14754" x2="89145" y2="28689"/>
                        <a14:foregroundMark x1="89145" y1="28689" x2="89145" y2="28689"/>
                        <a14:foregroundMark x1="70888" y1="12623" x2="80099" y2="22131"/>
                        <a14:foregroundMark x1="80099" y1="22131" x2="86020" y2="35410"/>
                        <a14:foregroundMark x1="86020" y1="35410" x2="80592" y2="68033"/>
                        <a14:foregroundMark x1="80592" y1="68033" x2="72533" y2="81475"/>
                        <a14:foregroundMark x1="72533" y1="81475" x2="60362" y2="76721"/>
                        <a14:foregroundMark x1="60362" y1="76721" x2="73355" y2="84918"/>
                        <a14:foregroundMark x1="73355" y1="84918" x2="79770" y2="53279"/>
                        <a14:foregroundMark x1="79770" y1="53279" x2="85197" y2="45410"/>
                        <a14:foregroundMark x1="82401" y1="18689" x2="94408" y2="41639"/>
                        <a14:foregroundMark x1="94408" y1="41639" x2="87007" y2="31639"/>
                        <a14:foregroundMark x1="87007" y1="31639" x2="88816" y2="50328"/>
                        <a14:foregroundMark x1="88816" y1="50328" x2="94079" y2="64098"/>
                        <a14:foregroundMark x1="94079" y1="64098" x2="88158" y2="77541"/>
                        <a14:foregroundMark x1="88158" y1="77541" x2="78947" y2="88033"/>
                        <a14:foregroundMark x1="78947" y1="88033" x2="79605" y2="73443"/>
                        <a14:foregroundMark x1="79605" y1="73443" x2="88980" y2="65246"/>
                        <a14:foregroundMark x1="88980" y1="65246" x2="87007" y2="52951"/>
                        <a14:foregroundMark x1="87007" y1="52951" x2="89145" y2="53279"/>
                        <a14:foregroundMark x1="78454" y1="14754" x2="52961" y2="4098"/>
                        <a14:foregroundMark x1="62007" y1="5574" x2="74013" y2="10328"/>
                        <a14:foregroundMark x1="74013" y1="10328" x2="77303" y2="13279"/>
                        <a14:foregroundMark x1="83224" y1="18361" x2="94408" y2="41148"/>
                        <a14:foregroundMark x1="94408" y1="41148" x2="96546" y2="62623"/>
                        <a14:foregroundMark x1="84375" y1="20328" x2="89474" y2="31311"/>
                        <a14:foregroundMark x1="13322" y1="21803" x2="3618" y2="43770"/>
                        <a14:foregroundMark x1="2961" y1="43607" x2="6086" y2="68033"/>
                        <a14:foregroundMark x1="6086" y1="68033" x2="7237" y2="70492"/>
                        <a14:foregroundMark x1="12007" y1="22951" x2="4605" y2="42131"/>
                        <a14:foregroundMark x1="10526" y1="25082" x2="4934" y2="41148"/>
                        <a14:foregroundMark x1="7072" y1="70164" x2="15296" y2="81803"/>
                        <a14:foregroundMark x1="12993" y1="80820" x2="31414" y2="92951"/>
                        <a14:foregroundMark x1="28125" y1="92951" x2="40461" y2="96557"/>
                        <a14:foregroundMark x1="40461" y1="96557" x2="50658" y2="96393"/>
                      </a14:backgroundRemoval>
                    </a14:imgEffect>
                  </a14:imgLayer>
                </a14:imgProps>
              </a:ext>
              <a:ext uri="{28A0092B-C50C-407E-A947-70E740481C1C}">
                <a14:useLocalDpi xmlns:a14="http://schemas.microsoft.com/office/drawing/2010/main"/>
              </a:ext>
            </a:extLst>
          </a:blip>
          <a:stretch>
            <a:fillRect/>
          </a:stretch>
        </p:blipFill>
        <p:spPr>
          <a:xfrm>
            <a:off x="10604163" y="3103639"/>
            <a:ext cx="1502965" cy="1507909"/>
          </a:xfrm>
          <a:prstGeom prst="rect">
            <a:avLst/>
          </a:prstGeom>
        </p:spPr>
      </p:pic>
      <p:sp>
        <p:nvSpPr>
          <p:cNvPr id="10" name="TextBox 9">
            <a:extLst>
              <a:ext uri="{FF2B5EF4-FFF2-40B4-BE49-F238E27FC236}">
                <a16:creationId xmlns:a16="http://schemas.microsoft.com/office/drawing/2014/main" id="{04D995FC-C329-6942-AEBF-E7EFCE6846F5}"/>
              </a:ext>
            </a:extLst>
          </p:cNvPr>
          <p:cNvSpPr txBox="1"/>
          <p:nvPr/>
        </p:nvSpPr>
        <p:spPr>
          <a:xfrm>
            <a:off x="1514233" y="1497733"/>
            <a:ext cx="4627962" cy="984885"/>
          </a:xfrm>
          <a:prstGeom prst="rect">
            <a:avLst/>
          </a:prstGeom>
          <a:noFill/>
          <a:ln>
            <a:noFill/>
          </a:ln>
        </p:spPr>
        <p:txBody>
          <a:bodyPr wrap="square" rtlCol="0">
            <a:spAutoFit/>
          </a:bodyPr>
          <a:lstStyle/>
          <a:p>
            <a:r>
              <a:rPr lang="en-US" sz="1600" b="1">
                <a:ln w="0"/>
                <a:solidFill>
                  <a:schemeClr val="accent2"/>
                </a:solidFill>
                <a:effectLst>
                  <a:outerShdw blurRad="38100" dist="19050" dir="2700000" algn="tl" rotWithShape="0">
                    <a:schemeClr val="dk1">
                      <a:alpha val="40000"/>
                    </a:schemeClr>
                  </a:outerShdw>
                </a:effectLst>
              </a:rPr>
              <a:t>Briana Figueroa: </a:t>
            </a:r>
            <a:r>
              <a:rPr lang="en-US" sz="1600" u="sng">
                <a:ln w="0"/>
                <a:solidFill>
                  <a:schemeClr val="bg1"/>
                </a:solidFill>
                <a:effectLst>
                  <a:outerShdw blurRad="38100" dist="19050" dir="2700000" algn="tl" rotWithShape="0">
                    <a:schemeClr val="dk1">
                      <a:alpha val="40000"/>
                    </a:schemeClr>
                  </a:outerShdw>
                </a:effectLst>
              </a:rPr>
              <a:t>Frontend Developer/Designer</a:t>
            </a:r>
          </a:p>
          <a:p>
            <a:pPr marL="285750" indent="-285750">
              <a:buFont typeface="Arial" panose="020B0604020202020204" pitchFamily="34" charset="0"/>
              <a:buChar char="•"/>
            </a:pPr>
            <a:r>
              <a:rPr lang="en-US" sz="1400">
                <a:solidFill>
                  <a:schemeClr val="bg1"/>
                </a:solidFill>
              </a:rPr>
              <a:t>Coded several pages of the application</a:t>
            </a:r>
          </a:p>
          <a:p>
            <a:pPr marL="285750" indent="-285750">
              <a:buFont typeface="Arial" panose="020B0604020202020204" pitchFamily="34" charset="0"/>
              <a:buChar char="•"/>
            </a:pPr>
            <a:r>
              <a:rPr lang="en-US" sz="1400">
                <a:solidFill>
                  <a:schemeClr val="bg1"/>
                </a:solidFill>
              </a:rPr>
              <a:t>Designed page layouts and various graphics</a:t>
            </a:r>
          </a:p>
          <a:p>
            <a:pPr marL="285750" indent="-285750">
              <a:buFont typeface="Arial" panose="020B0604020202020204" pitchFamily="34" charset="0"/>
              <a:buChar char="•"/>
            </a:pPr>
            <a:r>
              <a:rPr lang="en-US" sz="1400">
                <a:solidFill>
                  <a:schemeClr val="bg1"/>
                </a:solidFill>
              </a:rPr>
              <a:t>Made our web application mobile-friendly</a:t>
            </a:r>
          </a:p>
        </p:txBody>
      </p:sp>
      <p:pic>
        <p:nvPicPr>
          <p:cNvPr id="15" name="Picture 14">
            <a:extLst>
              <a:ext uri="{FF2B5EF4-FFF2-40B4-BE49-F238E27FC236}">
                <a16:creationId xmlns:a16="http://schemas.microsoft.com/office/drawing/2014/main" id="{E2CEFFC8-0675-8F41-8879-B83C75D5B3F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658" b="95681" l="7837" r="95298">
                        <a14:foregroundMark x1="56426" y1="6312" x2="39498" y2="3654"/>
                        <a14:foregroundMark x1="39498" y1="3654" x2="35737" y2="5316"/>
                        <a14:foregroundMark x1="47335" y1="2990" x2="76803" y2="12292"/>
                        <a14:foregroundMark x1="53292" y1="3654" x2="68966" y2="7641"/>
                        <a14:foregroundMark x1="68966" y1="7641" x2="71787" y2="10299"/>
                        <a14:foregroundMark x1="73668" y1="11960" x2="86520" y2="22591"/>
                        <a14:foregroundMark x1="86520" y1="22591" x2="93730" y2="38870"/>
                        <a14:foregroundMark x1="93730" y1="38870" x2="95298" y2="49502"/>
                        <a14:foregroundMark x1="75235" y1="87708" x2="59248" y2="94352"/>
                        <a14:foregroundMark x1="59248" y1="94352" x2="42320" y2="96013"/>
                        <a14:foregroundMark x1="42320" y1="96013" x2="27273" y2="89369"/>
                        <a14:foregroundMark x1="27273" y1="89369" x2="25078" y2="87708"/>
                        <a14:foregroundMark x1="11912" y1="74419" x2="7837" y2="40532"/>
                        <a14:foregroundMark x1="7837" y1="40532" x2="14420" y2="27907"/>
                      </a14:backgroundRemoval>
                    </a14:imgEffect>
                  </a14:imgLayer>
                </a14:imgProps>
              </a:ext>
            </a:extLst>
          </a:blip>
          <a:stretch>
            <a:fillRect/>
          </a:stretch>
        </p:blipFill>
        <p:spPr>
          <a:xfrm>
            <a:off x="10531712" y="4795950"/>
            <a:ext cx="1647865" cy="1554882"/>
          </a:xfrm>
          <a:prstGeom prst="rect">
            <a:avLst/>
          </a:prstGeom>
        </p:spPr>
      </p:pic>
      <p:sp>
        <p:nvSpPr>
          <p:cNvPr id="17" name="Rectangle 16">
            <a:extLst>
              <a:ext uri="{FF2B5EF4-FFF2-40B4-BE49-F238E27FC236}">
                <a16:creationId xmlns:a16="http://schemas.microsoft.com/office/drawing/2014/main" id="{B12DDC02-A442-F645-98B5-03A93962BD8E}"/>
              </a:ext>
            </a:extLst>
          </p:cNvPr>
          <p:cNvSpPr/>
          <p:nvPr/>
        </p:nvSpPr>
        <p:spPr>
          <a:xfrm>
            <a:off x="-89105"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18" name="TextBox 17">
            <a:extLst>
              <a:ext uri="{FF2B5EF4-FFF2-40B4-BE49-F238E27FC236}">
                <a16:creationId xmlns:a16="http://schemas.microsoft.com/office/drawing/2014/main" id="{857F0B9F-0025-7E48-A606-9AFA3CB142A0}"/>
              </a:ext>
            </a:extLst>
          </p:cNvPr>
          <p:cNvSpPr txBox="1"/>
          <p:nvPr/>
        </p:nvSpPr>
        <p:spPr>
          <a:xfrm>
            <a:off x="1477801" y="3174636"/>
            <a:ext cx="4627962" cy="1200329"/>
          </a:xfrm>
          <a:prstGeom prst="rect">
            <a:avLst/>
          </a:prstGeom>
          <a:noFill/>
          <a:ln>
            <a:noFill/>
          </a:ln>
        </p:spPr>
        <p:txBody>
          <a:bodyPr wrap="square" rtlCol="0">
            <a:spAutoFit/>
          </a:bodyPr>
          <a:lstStyle/>
          <a:p>
            <a:r>
              <a:rPr lang="en-US" sz="1600" b="1">
                <a:ln w="0"/>
                <a:solidFill>
                  <a:schemeClr val="accent2"/>
                </a:solidFill>
                <a:effectLst>
                  <a:outerShdw blurRad="38100" dist="19050" dir="2700000" algn="tl" rotWithShape="0">
                    <a:schemeClr val="dk1">
                      <a:alpha val="40000"/>
                    </a:schemeClr>
                  </a:outerShdw>
                </a:effectLst>
              </a:rPr>
              <a:t>Morgan Franklin: </a:t>
            </a:r>
            <a:r>
              <a:rPr lang="en-US" sz="1600" u="sng">
                <a:ln w="0"/>
                <a:solidFill>
                  <a:schemeClr val="bg1"/>
                </a:solidFill>
                <a:effectLst>
                  <a:outerShdw blurRad="38100" dist="19050" dir="2700000" algn="tl" rotWithShape="0">
                    <a:schemeClr val="dk1">
                      <a:alpha val="40000"/>
                    </a:schemeClr>
                  </a:outerShdw>
                </a:effectLst>
              </a:rPr>
              <a:t>Cloud Engineer</a:t>
            </a:r>
          </a:p>
          <a:p>
            <a:pPr marL="285750" indent="-285750">
              <a:buFont typeface="Arial" panose="020B0604020202020204" pitchFamily="34" charset="0"/>
              <a:buChar char="•"/>
            </a:pPr>
            <a:r>
              <a:rPr lang="en-US" sz="1400">
                <a:solidFill>
                  <a:schemeClr val="bg1"/>
                </a:solidFill>
              </a:rPr>
              <a:t>AWS Administrator</a:t>
            </a:r>
          </a:p>
          <a:p>
            <a:pPr marL="285750" indent="-285750">
              <a:buFont typeface="Arial" panose="020B0604020202020204" pitchFamily="34" charset="0"/>
              <a:buChar char="•"/>
            </a:pPr>
            <a:r>
              <a:rPr lang="en-US" sz="1400">
                <a:solidFill>
                  <a:schemeClr val="bg1"/>
                </a:solidFill>
              </a:rPr>
              <a:t>Provisioned code collaboration and cloud services</a:t>
            </a:r>
          </a:p>
          <a:p>
            <a:pPr marL="285750" indent="-285750">
              <a:buFont typeface="Arial" panose="020B0604020202020204" pitchFamily="34" charset="0"/>
              <a:buChar char="•"/>
            </a:pPr>
            <a:r>
              <a:rPr lang="en-US" sz="1400">
                <a:solidFill>
                  <a:schemeClr val="bg1"/>
                </a:solidFill>
              </a:rPr>
              <a:t>Documented test cases and co-authored technical paper</a:t>
            </a:r>
          </a:p>
        </p:txBody>
      </p:sp>
      <p:sp>
        <p:nvSpPr>
          <p:cNvPr id="19" name="TextBox 18">
            <a:extLst>
              <a:ext uri="{FF2B5EF4-FFF2-40B4-BE49-F238E27FC236}">
                <a16:creationId xmlns:a16="http://schemas.microsoft.com/office/drawing/2014/main" id="{F72DF7CA-4FE8-164E-B880-D247C24EF315}"/>
              </a:ext>
            </a:extLst>
          </p:cNvPr>
          <p:cNvSpPr txBox="1"/>
          <p:nvPr/>
        </p:nvSpPr>
        <p:spPr>
          <a:xfrm>
            <a:off x="1477801" y="4855615"/>
            <a:ext cx="4627962" cy="1415772"/>
          </a:xfrm>
          <a:prstGeom prst="rect">
            <a:avLst/>
          </a:prstGeom>
          <a:noFill/>
          <a:ln>
            <a:noFill/>
          </a:ln>
        </p:spPr>
        <p:txBody>
          <a:bodyPr wrap="square" rtlCol="0">
            <a:spAutoFit/>
          </a:bodyPr>
          <a:lstStyle/>
          <a:p>
            <a:r>
              <a:rPr lang="en-US" sz="1600" b="1" err="1">
                <a:ln w="0"/>
                <a:solidFill>
                  <a:schemeClr val="accent2"/>
                </a:solidFill>
                <a:effectLst>
                  <a:outerShdw blurRad="38100" dist="19050" dir="2700000" algn="tl" rotWithShape="0">
                    <a:schemeClr val="dk1">
                      <a:alpha val="40000"/>
                    </a:schemeClr>
                  </a:outerShdw>
                </a:effectLst>
              </a:rPr>
              <a:t>Sayema</a:t>
            </a:r>
            <a:r>
              <a:rPr lang="en-US" sz="1600" b="1">
                <a:ln w="0"/>
                <a:solidFill>
                  <a:schemeClr val="accent2"/>
                </a:solidFill>
                <a:effectLst>
                  <a:outerShdw blurRad="38100" dist="19050" dir="2700000" algn="tl" rotWithShape="0">
                    <a:schemeClr val="dk1">
                      <a:alpha val="40000"/>
                    </a:schemeClr>
                  </a:outerShdw>
                </a:effectLst>
              </a:rPr>
              <a:t> Islam: </a:t>
            </a:r>
            <a:r>
              <a:rPr lang="en-US" sz="1600" u="sng">
                <a:ln w="0"/>
                <a:solidFill>
                  <a:schemeClr val="bg1"/>
                </a:solidFill>
                <a:effectLst>
                  <a:outerShdw blurRad="38100" dist="19050" dir="2700000" algn="tl" rotWithShape="0">
                    <a:schemeClr val="dk1">
                      <a:alpha val="40000"/>
                    </a:schemeClr>
                  </a:outerShdw>
                </a:effectLst>
              </a:rPr>
              <a:t>Product Owner/Lead Developer</a:t>
            </a:r>
          </a:p>
          <a:p>
            <a:pPr marL="285750" indent="-285750">
              <a:buFont typeface="Arial" panose="020B0604020202020204" pitchFamily="34" charset="0"/>
              <a:buChar char="•"/>
            </a:pPr>
            <a:r>
              <a:rPr lang="en-US" sz="1400">
                <a:solidFill>
                  <a:schemeClr val="bg1"/>
                </a:solidFill>
              </a:rPr>
              <a:t>Originator of </a:t>
            </a:r>
            <a:r>
              <a:rPr lang="en-US" sz="1400" err="1">
                <a:solidFill>
                  <a:schemeClr val="bg1"/>
                </a:solidFill>
              </a:rPr>
              <a:t>SymCheck</a:t>
            </a:r>
            <a:endParaRPr lang="en-US" sz="1400">
              <a:solidFill>
                <a:schemeClr val="bg1"/>
              </a:solidFill>
            </a:endParaRPr>
          </a:p>
          <a:p>
            <a:pPr marL="285750" indent="-285750">
              <a:buFont typeface="Arial" panose="020B0604020202020204" pitchFamily="34" charset="0"/>
              <a:buChar char="•"/>
            </a:pPr>
            <a:r>
              <a:rPr lang="en-US" sz="1400">
                <a:solidFill>
                  <a:schemeClr val="bg1"/>
                </a:solidFill>
              </a:rPr>
              <a:t>Reviewed code for accuracy and assisted with debugging</a:t>
            </a:r>
          </a:p>
          <a:p>
            <a:pPr marL="285750" indent="-285750">
              <a:buFont typeface="Arial" panose="020B0604020202020204" pitchFamily="34" charset="0"/>
              <a:buChar char="•"/>
            </a:pPr>
            <a:r>
              <a:rPr lang="en-US" sz="1400">
                <a:solidFill>
                  <a:schemeClr val="bg1"/>
                </a:solidFill>
              </a:rPr>
              <a:t>Authored technical documentation and maintains project’s GitHub repository and Wiki</a:t>
            </a:r>
          </a:p>
        </p:txBody>
      </p:sp>
      <p:sp>
        <p:nvSpPr>
          <p:cNvPr id="20" name="TextBox 19">
            <a:extLst>
              <a:ext uri="{FF2B5EF4-FFF2-40B4-BE49-F238E27FC236}">
                <a16:creationId xmlns:a16="http://schemas.microsoft.com/office/drawing/2014/main" id="{A545DE22-F7E6-AD45-A863-C3FD317FCA8E}"/>
              </a:ext>
            </a:extLst>
          </p:cNvPr>
          <p:cNvSpPr txBox="1"/>
          <p:nvPr/>
        </p:nvSpPr>
        <p:spPr>
          <a:xfrm>
            <a:off x="6049805" y="1493657"/>
            <a:ext cx="4627962" cy="1200329"/>
          </a:xfrm>
          <a:prstGeom prst="rect">
            <a:avLst/>
          </a:prstGeom>
          <a:noFill/>
          <a:ln>
            <a:noFill/>
          </a:ln>
        </p:spPr>
        <p:txBody>
          <a:bodyPr wrap="square" rtlCol="0">
            <a:spAutoFit/>
          </a:bodyPr>
          <a:lstStyle/>
          <a:p>
            <a:r>
              <a:rPr lang="en-US" sz="1600" b="1">
                <a:ln w="0"/>
                <a:solidFill>
                  <a:schemeClr val="accent2"/>
                </a:solidFill>
                <a:effectLst>
                  <a:outerShdw blurRad="38100" dist="19050" dir="2700000" algn="tl" rotWithShape="0">
                    <a:schemeClr val="dk1">
                      <a:alpha val="40000"/>
                    </a:schemeClr>
                  </a:outerShdw>
                </a:effectLst>
              </a:rPr>
              <a:t>Swapnil </a:t>
            </a:r>
            <a:r>
              <a:rPr lang="en-US" sz="1600" b="1" err="1">
                <a:ln w="0"/>
                <a:solidFill>
                  <a:schemeClr val="accent2"/>
                </a:solidFill>
                <a:effectLst>
                  <a:outerShdw blurRad="38100" dist="19050" dir="2700000" algn="tl" rotWithShape="0">
                    <a:schemeClr val="dk1">
                      <a:alpha val="40000"/>
                    </a:schemeClr>
                  </a:outerShdw>
                </a:effectLst>
              </a:rPr>
              <a:t>Kadekar</a:t>
            </a:r>
            <a:r>
              <a:rPr lang="en-US" sz="1600" b="1">
                <a:ln w="0"/>
                <a:solidFill>
                  <a:schemeClr val="accent2"/>
                </a:solidFill>
                <a:effectLst>
                  <a:outerShdw blurRad="38100" dist="19050" dir="2700000" algn="tl" rotWithShape="0">
                    <a:schemeClr val="dk1">
                      <a:alpha val="40000"/>
                    </a:schemeClr>
                  </a:outerShdw>
                </a:effectLst>
              </a:rPr>
              <a:t>: </a:t>
            </a:r>
            <a:r>
              <a:rPr lang="en-US" sz="1600" u="sng">
                <a:ln w="0"/>
                <a:solidFill>
                  <a:schemeClr val="bg1"/>
                </a:solidFill>
                <a:effectLst>
                  <a:outerShdw blurRad="38100" dist="19050" dir="2700000" algn="tl" rotWithShape="0">
                    <a:schemeClr val="dk1">
                      <a:alpha val="40000"/>
                    </a:schemeClr>
                  </a:outerShdw>
                </a:effectLst>
              </a:rPr>
              <a:t>Machine Learning Engineer</a:t>
            </a:r>
          </a:p>
          <a:p>
            <a:pPr marL="285750" indent="-285750">
              <a:buFont typeface="Arial" panose="020B0604020202020204" pitchFamily="34" charset="0"/>
              <a:buChar char="•"/>
            </a:pPr>
            <a:r>
              <a:rPr lang="en-US" sz="1400">
                <a:solidFill>
                  <a:schemeClr val="bg1"/>
                </a:solidFill>
              </a:rPr>
              <a:t>Developed original machine learning algorithm</a:t>
            </a:r>
          </a:p>
          <a:p>
            <a:pPr marL="285750" indent="-285750">
              <a:buFont typeface="Arial" panose="020B0604020202020204" pitchFamily="34" charset="0"/>
              <a:buChar char="•"/>
            </a:pPr>
            <a:r>
              <a:rPr lang="en-US" sz="1400">
                <a:solidFill>
                  <a:schemeClr val="bg1"/>
                </a:solidFill>
              </a:rPr>
              <a:t>Designed backend architecture</a:t>
            </a:r>
          </a:p>
          <a:p>
            <a:pPr marL="285750" indent="-285750">
              <a:buFont typeface="Arial" panose="020B0604020202020204" pitchFamily="34" charset="0"/>
              <a:buChar char="•"/>
            </a:pPr>
            <a:r>
              <a:rPr lang="en-US" sz="1400">
                <a:solidFill>
                  <a:schemeClr val="bg1"/>
                </a:solidFill>
              </a:rPr>
              <a:t>Researched and formulated datasets for training, and performed statistical analysis</a:t>
            </a:r>
          </a:p>
        </p:txBody>
      </p:sp>
      <p:sp>
        <p:nvSpPr>
          <p:cNvPr id="21" name="TextBox 20">
            <a:extLst>
              <a:ext uri="{FF2B5EF4-FFF2-40B4-BE49-F238E27FC236}">
                <a16:creationId xmlns:a16="http://schemas.microsoft.com/office/drawing/2014/main" id="{FDF5FF38-2DF1-DB48-B9E7-49B76968911D}"/>
              </a:ext>
            </a:extLst>
          </p:cNvPr>
          <p:cNvSpPr txBox="1"/>
          <p:nvPr/>
        </p:nvSpPr>
        <p:spPr>
          <a:xfrm>
            <a:off x="6012633" y="3184099"/>
            <a:ext cx="4627962" cy="1200329"/>
          </a:xfrm>
          <a:prstGeom prst="rect">
            <a:avLst/>
          </a:prstGeom>
          <a:noFill/>
          <a:ln>
            <a:noFill/>
          </a:ln>
        </p:spPr>
        <p:txBody>
          <a:bodyPr wrap="square" rtlCol="0">
            <a:spAutoFit/>
          </a:bodyPr>
          <a:lstStyle/>
          <a:p>
            <a:r>
              <a:rPr lang="en-US" sz="1600" b="1">
                <a:ln w="0"/>
                <a:solidFill>
                  <a:schemeClr val="accent2"/>
                </a:solidFill>
                <a:effectLst>
                  <a:outerShdw blurRad="38100" dist="19050" dir="2700000" algn="tl" rotWithShape="0">
                    <a:schemeClr val="dk1">
                      <a:alpha val="40000"/>
                    </a:schemeClr>
                  </a:outerShdw>
                </a:effectLst>
              </a:rPr>
              <a:t>Alan Singleton: </a:t>
            </a:r>
            <a:r>
              <a:rPr lang="en-US" sz="1600" u="sng">
                <a:ln w="0"/>
                <a:solidFill>
                  <a:schemeClr val="bg1"/>
                </a:solidFill>
                <a:effectLst>
                  <a:outerShdw blurRad="38100" dist="19050" dir="2700000" algn="tl" rotWithShape="0">
                    <a:schemeClr val="dk1">
                      <a:alpha val="40000"/>
                    </a:schemeClr>
                  </a:outerShdw>
                </a:effectLst>
              </a:rPr>
              <a:t>Full-Stack Developer</a:t>
            </a:r>
          </a:p>
          <a:p>
            <a:pPr marL="285750" indent="-285750">
              <a:buFont typeface="Arial" panose="020B0604020202020204" pitchFamily="34" charset="0"/>
              <a:buChar char="•"/>
            </a:pPr>
            <a:r>
              <a:rPr lang="en-US" sz="1400">
                <a:solidFill>
                  <a:schemeClr val="bg1"/>
                </a:solidFill>
              </a:rPr>
              <a:t>Incorporated APIs such as Google Maps and </a:t>
            </a:r>
            <a:r>
              <a:rPr lang="en-US" sz="1400" err="1">
                <a:solidFill>
                  <a:schemeClr val="bg1"/>
                </a:solidFill>
              </a:rPr>
              <a:t>Dialogflow</a:t>
            </a:r>
            <a:endParaRPr lang="en-US" sz="1400">
              <a:solidFill>
                <a:schemeClr val="bg1"/>
              </a:solidFill>
            </a:endParaRPr>
          </a:p>
          <a:p>
            <a:pPr marL="285750" indent="-285750">
              <a:buFont typeface="Arial" panose="020B0604020202020204" pitchFamily="34" charset="0"/>
              <a:buChar char="•"/>
            </a:pPr>
            <a:r>
              <a:rPr lang="en-US" sz="1400">
                <a:solidFill>
                  <a:schemeClr val="bg1"/>
                </a:solidFill>
              </a:rPr>
              <a:t>Optimized application code for modularity</a:t>
            </a:r>
          </a:p>
          <a:p>
            <a:pPr marL="285750" indent="-285750">
              <a:buFont typeface="Arial" panose="020B0604020202020204" pitchFamily="34" charset="0"/>
              <a:buChar char="•"/>
            </a:pPr>
            <a:r>
              <a:rPr lang="en-US" sz="1400">
                <a:solidFill>
                  <a:schemeClr val="bg1"/>
                </a:solidFill>
              </a:rPr>
              <a:t>Developed logic for advance prediction pages</a:t>
            </a:r>
          </a:p>
        </p:txBody>
      </p:sp>
      <p:sp>
        <p:nvSpPr>
          <p:cNvPr id="22" name="TextBox 21">
            <a:extLst>
              <a:ext uri="{FF2B5EF4-FFF2-40B4-BE49-F238E27FC236}">
                <a16:creationId xmlns:a16="http://schemas.microsoft.com/office/drawing/2014/main" id="{E2731511-7496-EE43-B3A4-110DA1DC6871}"/>
              </a:ext>
            </a:extLst>
          </p:cNvPr>
          <p:cNvSpPr txBox="1"/>
          <p:nvPr/>
        </p:nvSpPr>
        <p:spPr>
          <a:xfrm>
            <a:off x="6049805" y="4879021"/>
            <a:ext cx="4627962" cy="1446550"/>
          </a:xfrm>
          <a:prstGeom prst="rect">
            <a:avLst/>
          </a:prstGeom>
          <a:noFill/>
          <a:ln>
            <a:noFill/>
          </a:ln>
        </p:spPr>
        <p:txBody>
          <a:bodyPr wrap="square" rtlCol="0">
            <a:spAutoFit/>
          </a:bodyPr>
          <a:lstStyle/>
          <a:p>
            <a:r>
              <a:rPr lang="en-US" sz="1600" b="1">
                <a:ln w="0"/>
                <a:solidFill>
                  <a:schemeClr val="accent2"/>
                </a:solidFill>
                <a:effectLst>
                  <a:outerShdw blurRad="38100" dist="19050" dir="2700000" algn="tl" rotWithShape="0">
                    <a:schemeClr val="dk1">
                      <a:alpha val="40000"/>
                    </a:schemeClr>
                  </a:outerShdw>
                </a:effectLst>
              </a:rPr>
              <a:t>Jasmine Washington: </a:t>
            </a:r>
            <a:r>
              <a:rPr lang="en-US" sz="1600" u="sng">
                <a:ln w="0"/>
                <a:solidFill>
                  <a:schemeClr val="bg1"/>
                </a:solidFill>
                <a:effectLst>
                  <a:outerShdw blurRad="38100" dist="19050" dir="2700000" algn="tl" rotWithShape="0">
                    <a:schemeClr val="dk1">
                      <a:alpha val="40000"/>
                    </a:schemeClr>
                  </a:outerShdw>
                </a:effectLst>
              </a:rPr>
              <a:t>Scrum Master/Project Manager</a:t>
            </a:r>
          </a:p>
          <a:p>
            <a:pPr marL="285750" indent="-285750">
              <a:buFont typeface="Arial" panose="020B0604020202020204" pitchFamily="34" charset="0"/>
              <a:buChar char="•"/>
            </a:pPr>
            <a:r>
              <a:rPr lang="en-US" sz="1400">
                <a:solidFill>
                  <a:schemeClr val="bg1"/>
                </a:solidFill>
              </a:rPr>
              <a:t>Led team meetings and kept team on task</a:t>
            </a:r>
          </a:p>
          <a:p>
            <a:pPr marL="285750" indent="-285750">
              <a:buFont typeface="Arial" panose="020B0604020202020204" pitchFamily="34" charset="0"/>
              <a:buChar char="•"/>
            </a:pPr>
            <a:r>
              <a:rPr lang="en-US" sz="1400">
                <a:solidFill>
                  <a:schemeClr val="bg1"/>
                </a:solidFill>
              </a:rPr>
              <a:t>Assisted with frontend and backend development</a:t>
            </a:r>
          </a:p>
          <a:p>
            <a:pPr marL="285750" indent="-285750">
              <a:buFont typeface="Arial" panose="020B0604020202020204" pitchFamily="34" charset="0"/>
              <a:buChar char="•"/>
            </a:pPr>
            <a:r>
              <a:rPr lang="en-US" sz="1400">
                <a:solidFill>
                  <a:schemeClr val="bg1"/>
                </a:solidFill>
              </a:rPr>
              <a:t>Co-authored technical paper and maintains project’s GitHub repository and Wiki</a:t>
            </a:r>
          </a:p>
        </p:txBody>
      </p:sp>
    </p:spTree>
    <p:extLst>
      <p:ext uri="{BB962C8B-B14F-4D97-AF65-F5344CB8AC3E}">
        <p14:creationId xmlns:p14="http://schemas.microsoft.com/office/powerpoint/2010/main" val="42487867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anim calcmode="lin" valueType="num">
                                      <p:cBhvr>
                                        <p:cTn id="8" dur="400" fill="hold"/>
                                        <p:tgtEl>
                                          <p:spTgt spid="8"/>
                                        </p:tgtEl>
                                        <p:attrNameLst>
                                          <p:attrName>ppt_x</p:attrName>
                                        </p:attrNameLst>
                                      </p:cBhvr>
                                      <p:tavLst>
                                        <p:tav tm="0">
                                          <p:val>
                                            <p:strVal val="#ppt_x"/>
                                          </p:val>
                                        </p:tav>
                                        <p:tav tm="100000">
                                          <p:val>
                                            <p:strVal val="#ppt_x"/>
                                          </p:val>
                                        </p:tav>
                                      </p:tavLst>
                                    </p:anim>
                                    <p:anim calcmode="lin" valueType="num">
                                      <p:cBhvr>
                                        <p:cTn id="9" dur="400" fill="hold"/>
                                        <p:tgtEl>
                                          <p:spTgt spid="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
                                        <p:tgtEl>
                                          <p:spTgt spid="10"/>
                                        </p:tgtEl>
                                      </p:cBhvr>
                                    </p:animEffect>
                                    <p:anim calcmode="lin" valueType="num">
                                      <p:cBhvr>
                                        <p:cTn id="15" dur="400" fill="hold"/>
                                        <p:tgtEl>
                                          <p:spTgt spid="10"/>
                                        </p:tgtEl>
                                        <p:attrNameLst>
                                          <p:attrName>ppt_x</p:attrName>
                                        </p:attrNameLst>
                                      </p:cBhvr>
                                      <p:tavLst>
                                        <p:tav tm="0">
                                          <p:val>
                                            <p:strVal val="#ppt_x"/>
                                          </p:val>
                                        </p:tav>
                                        <p:tav tm="100000">
                                          <p:val>
                                            <p:strVal val="#ppt_x"/>
                                          </p:val>
                                        </p:tav>
                                      </p:tavLst>
                                    </p:anim>
                                    <p:anim calcmode="lin" valueType="num">
                                      <p:cBhvr>
                                        <p:cTn id="16" dur="400" fill="hold"/>
                                        <p:tgtEl>
                                          <p:spTgt spid="10"/>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3"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
                                        <p:tgtEl>
                                          <p:spTgt spid="5"/>
                                        </p:tgtEl>
                                      </p:cBhvr>
                                    </p:animEffect>
                                    <p:anim calcmode="lin" valueType="num">
                                      <p:cBhvr>
                                        <p:cTn id="24" dur="400" fill="hold"/>
                                        <p:tgtEl>
                                          <p:spTgt spid="5"/>
                                        </p:tgtEl>
                                        <p:attrNameLst>
                                          <p:attrName>ppt_x</p:attrName>
                                        </p:attrNameLst>
                                      </p:cBhvr>
                                      <p:tavLst>
                                        <p:tav tm="0">
                                          <p:val>
                                            <p:strVal val="#ppt_x"/>
                                          </p:val>
                                        </p:tav>
                                        <p:tav tm="100000">
                                          <p:val>
                                            <p:strVal val="#ppt_x"/>
                                          </p:val>
                                        </p:tav>
                                      </p:tavLst>
                                    </p:anim>
                                    <p:anim calcmode="lin" valueType="num">
                                      <p:cBhvr>
                                        <p:cTn id="25" dur="400" fill="hold"/>
                                        <p:tgtEl>
                                          <p:spTgt spid="5"/>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
                                        <p:tgtEl>
                                          <p:spTgt spid="18"/>
                                        </p:tgtEl>
                                      </p:cBhvr>
                                    </p:animEffect>
                                    <p:anim calcmode="lin" valueType="num">
                                      <p:cBhvr>
                                        <p:cTn id="31" dur="400" fill="hold"/>
                                        <p:tgtEl>
                                          <p:spTgt spid="18"/>
                                        </p:tgtEl>
                                        <p:attrNameLst>
                                          <p:attrName>ppt_x</p:attrName>
                                        </p:attrNameLst>
                                      </p:cBhvr>
                                      <p:tavLst>
                                        <p:tav tm="0">
                                          <p:val>
                                            <p:strVal val="#ppt_x"/>
                                          </p:val>
                                        </p:tav>
                                        <p:tav tm="100000">
                                          <p:val>
                                            <p:strVal val="#ppt_x"/>
                                          </p:val>
                                        </p:tav>
                                      </p:tavLst>
                                    </p:anim>
                                    <p:anim calcmode="lin" valueType="num">
                                      <p:cBhvr>
                                        <p:cTn id="32" dur="400" fill="hold"/>
                                        <p:tgtEl>
                                          <p:spTgt spid="18"/>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1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1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3"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
                                        <p:tgtEl>
                                          <p:spTgt spid="6"/>
                                        </p:tgtEl>
                                      </p:cBhvr>
                                    </p:animEffect>
                                    <p:anim calcmode="lin" valueType="num">
                                      <p:cBhvr>
                                        <p:cTn id="40" dur="400" fill="hold"/>
                                        <p:tgtEl>
                                          <p:spTgt spid="6"/>
                                        </p:tgtEl>
                                        <p:attrNameLst>
                                          <p:attrName>ppt_x</p:attrName>
                                        </p:attrNameLst>
                                      </p:cBhvr>
                                      <p:tavLst>
                                        <p:tav tm="0">
                                          <p:val>
                                            <p:strVal val="#ppt_x"/>
                                          </p:val>
                                        </p:tav>
                                        <p:tav tm="100000">
                                          <p:val>
                                            <p:strVal val="#ppt_x"/>
                                          </p:val>
                                        </p:tav>
                                      </p:tavLst>
                                    </p:anim>
                                    <p:anim calcmode="lin" valueType="num">
                                      <p:cBhvr>
                                        <p:cTn id="41" dur="400" fill="hold"/>
                                        <p:tgtEl>
                                          <p:spTgt spid="6"/>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
                                        <p:tgtEl>
                                          <p:spTgt spid="19"/>
                                        </p:tgtEl>
                                      </p:cBhvr>
                                    </p:animEffect>
                                    <p:anim calcmode="lin" valueType="num">
                                      <p:cBhvr>
                                        <p:cTn id="47" dur="400" fill="hold"/>
                                        <p:tgtEl>
                                          <p:spTgt spid="19"/>
                                        </p:tgtEl>
                                        <p:attrNameLst>
                                          <p:attrName>ppt_x</p:attrName>
                                        </p:attrNameLst>
                                      </p:cBhvr>
                                      <p:tavLst>
                                        <p:tav tm="0">
                                          <p:val>
                                            <p:strVal val="#ppt_x"/>
                                          </p:val>
                                        </p:tav>
                                        <p:tav tm="100000">
                                          <p:val>
                                            <p:strVal val="#ppt_x"/>
                                          </p:val>
                                        </p:tav>
                                      </p:tavLst>
                                    </p:anim>
                                    <p:anim calcmode="lin" valueType="num">
                                      <p:cBhvr>
                                        <p:cTn id="48" dur="400" fill="hold"/>
                                        <p:tgtEl>
                                          <p:spTgt spid="19"/>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
                                        <p:tgtEl>
                                          <p:spTgt spid="20"/>
                                        </p:tgtEl>
                                      </p:cBhvr>
                                    </p:animEffect>
                                    <p:anim calcmode="lin" valueType="num">
                                      <p:cBhvr>
                                        <p:cTn id="56" dur="400" fill="hold"/>
                                        <p:tgtEl>
                                          <p:spTgt spid="20"/>
                                        </p:tgtEl>
                                        <p:attrNameLst>
                                          <p:attrName>ppt_x</p:attrName>
                                        </p:attrNameLst>
                                      </p:cBhvr>
                                      <p:tavLst>
                                        <p:tav tm="0">
                                          <p:val>
                                            <p:strVal val="#ppt_x"/>
                                          </p:val>
                                        </p:tav>
                                        <p:tav tm="100000">
                                          <p:val>
                                            <p:strVal val="#ppt_x"/>
                                          </p:val>
                                        </p:tav>
                                      </p:tavLst>
                                    </p:anim>
                                    <p:anim calcmode="lin" valueType="num">
                                      <p:cBhvr>
                                        <p:cTn id="57" dur="400" fill="hold"/>
                                        <p:tgtEl>
                                          <p:spTgt spid="20"/>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
                                        <p:tgtEl>
                                          <p:spTgt spid="7"/>
                                        </p:tgtEl>
                                      </p:cBhvr>
                                    </p:animEffect>
                                    <p:anim calcmode="lin" valueType="num">
                                      <p:cBhvr>
                                        <p:cTn id="63" dur="400" fill="hold"/>
                                        <p:tgtEl>
                                          <p:spTgt spid="7"/>
                                        </p:tgtEl>
                                        <p:attrNameLst>
                                          <p:attrName>ppt_x</p:attrName>
                                        </p:attrNameLst>
                                      </p:cBhvr>
                                      <p:tavLst>
                                        <p:tav tm="0">
                                          <p:val>
                                            <p:strVal val="#ppt_x"/>
                                          </p:val>
                                        </p:tav>
                                        <p:tav tm="100000">
                                          <p:val>
                                            <p:strVal val="#ppt_x"/>
                                          </p:val>
                                        </p:tav>
                                      </p:tavLst>
                                    </p:anim>
                                    <p:anim calcmode="lin" valueType="num">
                                      <p:cBhvr>
                                        <p:cTn id="64" dur="400" fill="hold"/>
                                        <p:tgtEl>
                                          <p:spTgt spid="7"/>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3"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
                                        <p:tgtEl>
                                          <p:spTgt spid="21"/>
                                        </p:tgtEl>
                                      </p:cBhvr>
                                    </p:animEffect>
                                    <p:anim calcmode="lin" valueType="num">
                                      <p:cBhvr>
                                        <p:cTn id="72" dur="400" fill="hold"/>
                                        <p:tgtEl>
                                          <p:spTgt spid="21"/>
                                        </p:tgtEl>
                                        <p:attrNameLst>
                                          <p:attrName>ppt_x</p:attrName>
                                        </p:attrNameLst>
                                      </p:cBhvr>
                                      <p:tavLst>
                                        <p:tav tm="0">
                                          <p:val>
                                            <p:strVal val="#ppt_x"/>
                                          </p:val>
                                        </p:tav>
                                        <p:tav tm="100000">
                                          <p:val>
                                            <p:strVal val="#ppt_x"/>
                                          </p:val>
                                        </p:tav>
                                      </p:tavLst>
                                    </p:anim>
                                    <p:anim calcmode="lin" valueType="num">
                                      <p:cBhvr>
                                        <p:cTn id="73" dur="400" fill="hold"/>
                                        <p:tgtEl>
                                          <p:spTgt spid="21"/>
                                        </p:tgtEl>
                                        <p:attrNameLst>
                                          <p:attrName>ppt_y</p:attrName>
                                        </p:attrNameLst>
                                      </p:cBhvr>
                                      <p:tavLst>
                                        <p:tav tm="0">
                                          <p:val>
                                            <p:strVal val="#ppt_y+0.31"/>
                                          </p:val>
                                        </p:tav>
                                        <p:tav tm="100000">
                                          <p:val>
                                            <p:strVal val="#ppt_y+0.31"/>
                                          </p:val>
                                        </p:tav>
                                      </p:tavLst>
                                    </p:anim>
                                    <p:anim calcmode="lin" valueType="num">
                                      <p:cBhvr>
                                        <p:cTn id="74"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5"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76" presetID="43" presetClass="entr" presetSubtype="0" fill="hold"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100"/>
                                        <p:tgtEl>
                                          <p:spTgt spid="9"/>
                                        </p:tgtEl>
                                      </p:cBhvr>
                                    </p:animEffect>
                                    <p:anim calcmode="lin" valueType="num">
                                      <p:cBhvr>
                                        <p:cTn id="79" dur="400" fill="hold"/>
                                        <p:tgtEl>
                                          <p:spTgt spid="9"/>
                                        </p:tgtEl>
                                        <p:attrNameLst>
                                          <p:attrName>ppt_x</p:attrName>
                                        </p:attrNameLst>
                                      </p:cBhvr>
                                      <p:tavLst>
                                        <p:tav tm="0">
                                          <p:val>
                                            <p:strVal val="#ppt_x"/>
                                          </p:val>
                                        </p:tav>
                                        <p:tav tm="100000">
                                          <p:val>
                                            <p:strVal val="#ppt_x"/>
                                          </p:val>
                                        </p:tav>
                                      </p:tavLst>
                                    </p:anim>
                                    <p:anim calcmode="lin" valueType="num">
                                      <p:cBhvr>
                                        <p:cTn id="80" dur="400" fill="hold"/>
                                        <p:tgtEl>
                                          <p:spTgt spid="9"/>
                                        </p:tgtEl>
                                        <p:attrNameLst>
                                          <p:attrName>ppt_y</p:attrName>
                                        </p:attrNameLst>
                                      </p:cBhvr>
                                      <p:tavLst>
                                        <p:tav tm="0">
                                          <p:val>
                                            <p:strVal val="#ppt_y+0.31"/>
                                          </p:val>
                                        </p:tav>
                                        <p:tav tm="100000">
                                          <p:val>
                                            <p:strVal val="#ppt_y+0.31"/>
                                          </p:val>
                                        </p:tav>
                                      </p:tavLst>
                                    </p:anim>
                                    <p:anim calcmode="lin" valueType="num">
                                      <p:cBhvr>
                                        <p:cTn id="81"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2"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3" presetClass="entr" presetSubtype="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
                                        <p:tgtEl>
                                          <p:spTgt spid="22"/>
                                        </p:tgtEl>
                                      </p:cBhvr>
                                    </p:animEffect>
                                    <p:anim calcmode="lin" valueType="num">
                                      <p:cBhvr>
                                        <p:cTn id="88" dur="400" fill="hold"/>
                                        <p:tgtEl>
                                          <p:spTgt spid="22"/>
                                        </p:tgtEl>
                                        <p:attrNameLst>
                                          <p:attrName>ppt_x</p:attrName>
                                        </p:attrNameLst>
                                      </p:cBhvr>
                                      <p:tavLst>
                                        <p:tav tm="0">
                                          <p:val>
                                            <p:strVal val="#ppt_x"/>
                                          </p:val>
                                        </p:tav>
                                        <p:tav tm="100000">
                                          <p:val>
                                            <p:strVal val="#ppt_x"/>
                                          </p:val>
                                        </p:tav>
                                      </p:tavLst>
                                    </p:anim>
                                    <p:anim calcmode="lin" valueType="num">
                                      <p:cBhvr>
                                        <p:cTn id="89" dur="400" fill="hold"/>
                                        <p:tgtEl>
                                          <p:spTgt spid="22"/>
                                        </p:tgtEl>
                                        <p:attrNameLst>
                                          <p:attrName>ppt_y</p:attrName>
                                        </p:attrNameLst>
                                      </p:cBhvr>
                                      <p:tavLst>
                                        <p:tav tm="0">
                                          <p:val>
                                            <p:strVal val="#ppt_y+0.31"/>
                                          </p:val>
                                        </p:tav>
                                        <p:tav tm="100000">
                                          <p:val>
                                            <p:strVal val="#ppt_y+0.31"/>
                                          </p:val>
                                        </p:tav>
                                      </p:tavLst>
                                    </p:anim>
                                    <p:anim calcmode="lin" valueType="num">
                                      <p:cBhvr>
                                        <p:cTn id="90" dur="600" decel="50000" fill="hold">
                                          <p:stCondLst>
                                            <p:cond delay="400"/>
                                          </p:stCondLst>
                                        </p:cTn>
                                        <p:tgtEl>
                                          <p:spTgt spid="2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1" dur="600" decel="50000" fill="hold">
                                          <p:stCondLst>
                                            <p:cond delay="400"/>
                                          </p:stCondLst>
                                        </p:cTn>
                                        <p:tgtEl>
                                          <p:spTgt spid="2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92" presetID="43" presetClass="entr" presetSubtype="0" fill="hold"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100"/>
                                        <p:tgtEl>
                                          <p:spTgt spid="15"/>
                                        </p:tgtEl>
                                      </p:cBhvr>
                                    </p:animEffect>
                                    <p:anim calcmode="lin" valueType="num">
                                      <p:cBhvr>
                                        <p:cTn id="95" dur="400" fill="hold"/>
                                        <p:tgtEl>
                                          <p:spTgt spid="15"/>
                                        </p:tgtEl>
                                        <p:attrNameLst>
                                          <p:attrName>ppt_x</p:attrName>
                                        </p:attrNameLst>
                                      </p:cBhvr>
                                      <p:tavLst>
                                        <p:tav tm="0">
                                          <p:val>
                                            <p:strVal val="#ppt_x"/>
                                          </p:val>
                                        </p:tav>
                                        <p:tav tm="100000">
                                          <p:val>
                                            <p:strVal val="#ppt_x"/>
                                          </p:val>
                                        </p:tav>
                                      </p:tavLst>
                                    </p:anim>
                                    <p:anim calcmode="lin" valueType="num">
                                      <p:cBhvr>
                                        <p:cTn id="96" dur="400" fill="hold"/>
                                        <p:tgtEl>
                                          <p:spTgt spid="15"/>
                                        </p:tgtEl>
                                        <p:attrNameLst>
                                          <p:attrName>ppt_y</p:attrName>
                                        </p:attrNameLst>
                                      </p:cBhvr>
                                      <p:tavLst>
                                        <p:tav tm="0">
                                          <p:val>
                                            <p:strVal val="#ppt_y+0.31"/>
                                          </p:val>
                                        </p:tav>
                                        <p:tav tm="100000">
                                          <p:val>
                                            <p:strVal val="#ppt_y+0.31"/>
                                          </p:val>
                                        </p:tav>
                                      </p:tavLst>
                                    </p:anim>
                                    <p:anim calcmode="lin" valueType="num">
                                      <p:cBhvr>
                                        <p:cTn id="97" dur="600" decel="50000" fill="hold">
                                          <p:stCondLst>
                                            <p:cond delay="40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8" dur="600" decel="50000" fill="hold">
                                          <p:stCondLst>
                                            <p:cond delay="40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1 Artifacts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20</a:t>
            </a:fld>
            <a:endParaRPr lang="en-US" noProof="0"/>
          </a:p>
        </p:txBody>
      </p:sp>
      <p:graphicFrame>
        <p:nvGraphicFramePr>
          <p:cNvPr id="9" name="Table 8">
            <a:extLst>
              <a:ext uri="{FF2B5EF4-FFF2-40B4-BE49-F238E27FC236}">
                <a16:creationId xmlns:a16="http://schemas.microsoft.com/office/drawing/2014/main" id="{2E3FEEC4-18DB-4C43-A5A8-383C92040205}"/>
              </a:ext>
            </a:extLst>
          </p:cNvPr>
          <p:cNvGraphicFramePr>
            <a:graphicFrameLocks noGrp="1"/>
          </p:cNvGraphicFramePr>
          <p:nvPr>
            <p:extLst>
              <p:ext uri="{D42A27DB-BD31-4B8C-83A1-F6EECF244321}">
                <p14:modId xmlns:p14="http://schemas.microsoft.com/office/powerpoint/2010/main" val="1788044375"/>
              </p:ext>
            </p:extLst>
          </p:nvPr>
        </p:nvGraphicFramePr>
        <p:xfrm>
          <a:off x="215900" y="1388639"/>
          <a:ext cx="7183740" cy="4851401"/>
        </p:xfrm>
        <a:graphic>
          <a:graphicData uri="http://schemas.openxmlformats.org/drawingml/2006/table">
            <a:tbl>
              <a:tblPr firstRow="1">
                <a:effectLst>
                  <a:innerShdw blurRad="114300">
                    <a:prstClr val="black"/>
                  </a:innerShdw>
                </a:effectLst>
                <a:tableStyleId>{3C2FFA5D-87B4-456A-9821-1D502468CF0F}</a:tableStyleId>
              </a:tblPr>
              <a:tblGrid>
                <a:gridCol w="1197290">
                  <a:extLst>
                    <a:ext uri="{9D8B030D-6E8A-4147-A177-3AD203B41FA5}">
                      <a16:colId xmlns:a16="http://schemas.microsoft.com/office/drawing/2014/main" val="3384678904"/>
                    </a:ext>
                  </a:extLst>
                </a:gridCol>
                <a:gridCol w="1197290">
                  <a:extLst>
                    <a:ext uri="{9D8B030D-6E8A-4147-A177-3AD203B41FA5}">
                      <a16:colId xmlns:a16="http://schemas.microsoft.com/office/drawing/2014/main" val="1455507873"/>
                    </a:ext>
                  </a:extLst>
                </a:gridCol>
                <a:gridCol w="1804658">
                  <a:extLst>
                    <a:ext uri="{9D8B030D-6E8A-4147-A177-3AD203B41FA5}">
                      <a16:colId xmlns:a16="http://schemas.microsoft.com/office/drawing/2014/main" val="2149636454"/>
                    </a:ext>
                  </a:extLst>
                </a:gridCol>
                <a:gridCol w="914400">
                  <a:extLst>
                    <a:ext uri="{9D8B030D-6E8A-4147-A177-3AD203B41FA5}">
                      <a16:colId xmlns:a16="http://schemas.microsoft.com/office/drawing/2014/main" val="1520698496"/>
                    </a:ext>
                  </a:extLst>
                </a:gridCol>
                <a:gridCol w="872812">
                  <a:extLst>
                    <a:ext uri="{9D8B030D-6E8A-4147-A177-3AD203B41FA5}">
                      <a16:colId xmlns:a16="http://schemas.microsoft.com/office/drawing/2014/main" val="797467130"/>
                    </a:ext>
                  </a:extLst>
                </a:gridCol>
                <a:gridCol w="1197290">
                  <a:extLst>
                    <a:ext uri="{9D8B030D-6E8A-4147-A177-3AD203B41FA5}">
                      <a16:colId xmlns:a16="http://schemas.microsoft.com/office/drawing/2014/main" val="234913755"/>
                    </a:ext>
                  </a:extLst>
                </a:gridCol>
              </a:tblGrid>
              <a:tr h="533060">
                <a:tc>
                  <a:txBody>
                    <a:bodyPr/>
                    <a:lstStyle/>
                    <a:p>
                      <a:pPr algn="ctr" rtl="0" fontAlgn="b"/>
                      <a:r>
                        <a:rPr lang="en-US" sz="1600" b="1">
                          <a:effectLst/>
                        </a:rPr>
                        <a:t>Type</a:t>
                      </a:r>
                    </a:p>
                  </a:txBody>
                  <a:tcPr marL="15123" marR="15123" marT="10082" marB="10082" anchor="b"/>
                </a:tc>
                <a:tc>
                  <a:txBody>
                    <a:bodyPr/>
                    <a:lstStyle/>
                    <a:p>
                      <a:pPr algn="ctr" rtl="0" fontAlgn="b"/>
                      <a:r>
                        <a:rPr lang="en-US" sz="1600" b="1">
                          <a:effectLst/>
                        </a:rPr>
                        <a:t>Key</a:t>
                      </a:r>
                    </a:p>
                  </a:txBody>
                  <a:tcPr marL="15123" marR="15123" marT="10082" marB="10082" anchor="b"/>
                </a:tc>
                <a:tc>
                  <a:txBody>
                    <a:bodyPr/>
                    <a:lstStyle/>
                    <a:p>
                      <a:pPr algn="ctr" rtl="0" fontAlgn="b"/>
                      <a:r>
                        <a:rPr lang="en-US" sz="1600" b="1">
                          <a:effectLst/>
                        </a:rPr>
                        <a:t>Summary</a:t>
                      </a:r>
                    </a:p>
                  </a:txBody>
                  <a:tcPr marL="15123" marR="15123" marT="10082" marB="10082" anchor="b"/>
                </a:tc>
                <a:tc>
                  <a:txBody>
                    <a:bodyPr/>
                    <a:lstStyle/>
                    <a:p>
                      <a:pPr algn="ctr" rtl="0" fontAlgn="b"/>
                      <a:r>
                        <a:rPr lang="en-US" sz="1600" b="1">
                          <a:effectLst/>
                        </a:rPr>
                        <a:t>Story Points</a:t>
                      </a:r>
                    </a:p>
                  </a:txBody>
                  <a:tcPr marL="15123" marR="15123" marT="10082" marB="10082" anchor="b"/>
                </a:tc>
                <a:tc>
                  <a:txBody>
                    <a:bodyPr/>
                    <a:lstStyle/>
                    <a:p>
                      <a:pPr algn="ctr" rtl="0" fontAlgn="b"/>
                      <a:r>
                        <a:rPr lang="en-US" sz="1600" b="1">
                          <a:effectLst/>
                        </a:rPr>
                        <a:t>Priority</a:t>
                      </a:r>
                    </a:p>
                  </a:txBody>
                  <a:tcPr marL="15123" marR="15123" marT="10082" marB="10082" anchor="b"/>
                </a:tc>
                <a:tc>
                  <a:txBody>
                    <a:bodyPr/>
                    <a:lstStyle/>
                    <a:p>
                      <a:pPr algn="ctr" rtl="0" fontAlgn="b"/>
                      <a:r>
                        <a:rPr lang="en-US" sz="1600" b="1">
                          <a:effectLst/>
                        </a:rPr>
                        <a:t>Status</a:t>
                      </a:r>
                    </a:p>
                  </a:txBody>
                  <a:tcPr marL="15123" marR="15123" marT="10082" marB="10082" anchor="b"/>
                </a:tc>
                <a:extLst>
                  <a:ext uri="{0D108BD9-81ED-4DB2-BD59-A6C34878D82A}">
                    <a16:rowId xmlns:a16="http://schemas.microsoft.com/office/drawing/2014/main" val="2273730399"/>
                  </a:ext>
                </a:extLst>
              </a:tr>
              <a:tr h="1071441">
                <a:tc>
                  <a:txBody>
                    <a:bodyPr/>
                    <a:lstStyle/>
                    <a:p>
                      <a:pPr algn="ctr" rtl="0" fontAlgn="b"/>
                      <a:r>
                        <a:rPr lang="en-US" sz="1400">
                          <a:solidFill>
                            <a:schemeClr val="tx1"/>
                          </a:solidFill>
                          <a:effectLst/>
                        </a:rPr>
                        <a:t>Task</a:t>
                      </a:r>
                    </a:p>
                  </a:txBody>
                  <a:tcPr marL="15123" marR="15123" marT="10082" marB="10082" anchor="b"/>
                </a:tc>
                <a:tc>
                  <a:txBody>
                    <a:bodyPr/>
                    <a:lstStyle/>
                    <a:p>
                      <a:pPr algn="ctr" rtl="0" fontAlgn="b"/>
                      <a:r>
                        <a:rPr lang="en-US" sz="1400" u="sng">
                          <a:solidFill>
                            <a:schemeClr val="tx1"/>
                          </a:solidFill>
                          <a:effectLst/>
                          <a:hlinkClick r:id="rId3">
                            <a:extLst>
                              <a:ext uri="{A12FA001-AC4F-418D-AE19-62706E023703}">
                                <ahyp:hlinkClr xmlns:ahyp="http://schemas.microsoft.com/office/drawing/2018/hyperlinkcolor" val="tx"/>
                              </a:ext>
                            </a:extLst>
                          </a:hlinkClick>
                        </a:rPr>
                        <a:t>HID-46</a:t>
                      </a:r>
                      <a:endParaRPr lang="en-US" sz="1400" u="sng">
                        <a:solidFill>
                          <a:schemeClr val="tx1"/>
                        </a:solidFill>
                        <a:effectLst/>
                      </a:endParaRPr>
                    </a:p>
                  </a:txBody>
                  <a:tcPr marL="15123" marR="15123" marT="10082" marB="10082" anchor="b"/>
                </a:tc>
                <a:tc>
                  <a:txBody>
                    <a:bodyPr/>
                    <a:lstStyle/>
                    <a:p>
                      <a:pPr algn="ctr" rtl="0" fontAlgn="b"/>
                      <a:r>
                        <a:rPr lang="en-US" sz="1400">
                          <a:solidFill>
                            <a:schemeClr val="tx1"/>
                          </a:solidFill>
                          <a:effectLst/>
                        </a:rPr>
                        <a:t>Create a significant business application idea</a:t>
                      </a:r>
                    </a:p>
                  </a:txBody>
                  <a:tcPr marL="15123" marR="15123" marT="10082" marB="10082" anchor="b"/>
                </a:tc>
                <a:tc>
                  <a:txBody>
                    <a:bodyPr/>
                    <a:lstStyle/>
                    <a:p>
                      <a:pPr algn="ctr" rtl="0" fontAlgn="b"/>
                      <a:r>
                        <a:rPr lang="en-US" sz="1400">
                          <a:effectLst/>
                        </a:rPr>
                        <a:t>N/A</a:t>
                      </a:r>
                    </a:p>
                  </a:txBody>
                  <a:tcPr marL="15123" marR="15123" marT="10082" marB="10082" anchor="b"/>
                </a:tc>
                <a:tc>
                  <a:txBody>
                    <a:bodyPr/>
                    <a:lstStyle/>
                    <a:p>
                      <a:pPr algn="ctr" rtl="0" fontAlgn="b"/>
                      <a:r>
                        <a:rPr lang="en-US" sz="1400">
                          <a:effectLst/>
                        </a:rPr>
                        <a:t>Highest</a:t>
                      </a:r>
                    </a:p>
                  </a:txBody>
                  <a:tcPr marL="15123" marR="15123" marT="10082" marB="10082" anchor="b"/>
                </a:tc>
                <a:tc>
                  <a:txBody>
                    <a:bodyPr/>
                    <a:lstStyle/>
                    <a:p>
                      <a:pPr algn="ctr" rtl="0" fontAlgn="b"/>
                      <a:r>
                        <a:rPr lang="en-US" sz="1400">
                          <a:effectLst/>
                        </a:rPr>
                        <a:t>Done</a:t>
                      </a:r>
                    </a:p>
                  </a:txBody>
                  <a:tcPr marL="15123" marR="15123" marT="10082" marB="10082" anchor="b"/>
                </a:tc>
                <a:extLst>
                  <a:ext uri="{0D108BD9-81ED-4DB2-BD59-A6C34878D82A}">
                    <a16:rowId xmlns:a16="http://schemas.microsoft.com/office/drawing/2014/main" val="3223567245"/>
                  </a:ext>
                </a:extLst>
              </a:tr>
              <a:tr h="461986">
                <a:tc>
                  <a:txBody>
                    <a:bodyPr/>
                    <a:lstStyle/>
                    <a:p>
                      <a:pPr algn="ctr" rtl="0" fontAlgn="b"/>
                      <a:r>
                        <a:rPr lang="en-US" sz="1400">
                          <a:solidFill>
                            <a:schemeClr val="tx1"/>
                          </a:solidFill>
                          <a:effectLst/>
                        </a:rPr>
                        <a:t>Task</a:t>
                      </a:r>
                    </a:p>
                  </a:txBody>
                  <a:tcPr marL="15123" marR="15123" marT="10082" marB="10082" anchor="b"/>
                </a:tc>
                <a:tc>
                  <a:txBody>
                    <a:bodyPr/>
                    <a:lstStyle/>
                    <a:p>
                      <a:pPr algn="ctr" rtl="0" fontAlgn="b"/>
                      <a:r>
                        <a:rPr lang="en-US" sz="1400" u="sng">
                          <a:solidFill>
                            <a:schemeClr val="tx1"/>
                          </a:solidFill>
                          <a:effectLst/>
                          <a:hlinkClick r:id="rId4">
                            <a:extLst>
                              <a:ext uri="{A12FA001-AC4F-418D-AE19-62706E023703}">
                                <ahyp:hlinkClr xmlns:ahyp="http://schemas.microsoft.com/office/drawing/2018/hyperlinkcolor" val="tx"/>
                              </a:ext>
                            </a:extLst>
                          </a:hlinkClick>
                        </a:rPr>
                        <a:t>HID-1</a:t>
                      </a:r>
                      <a:endParaRPr lang="en-US" sz="1400" u="sng">
                        <a:solidFill>
                          <a:schemeClr val="tx1"/>
                        </a:solidFill>
                        <a:effectLst/>
                      </a:endParaRPr>
                    </a:p>
                  </a:txBody>
                  <a:tcPr marL="15123" marR="15123" marT="10082" marB="10082" anchor="b"/>
                </a:tc>
                <a:tc>
                  <a:txBody>
                    <a:bodyPr/>
                    <a:lstStyle/>
                    <a:p>
                      <a:pPr algn="ctr" rtl="0" fontAlgn="b"/>
                      <a:r>
                        <a:rPr lang="en-US" sz="1400">
                          <a:solidFill>
                            <a:schemeClr val="tx1"/>
                          </a:solidFill>
                          <a:effectLst/>
                        </a:rPr>
                        <a:t>Project Survey</a:t>
                      </a:r>
                    </a:p>
                  </a:txBody>
                  <a:tcPr marL="15123" marR="15123" marT="10082" marB="1008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40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a:effectLst/>
                        </a:rPr>
                        <a:t>N/A</a:t>
                      </a:r>
                    </a:p>
                  </a:txBody>
                  <a:tcPr marL="15123" marR="15123" marT="10082" marB="10082" anchor="b"/>
                </a:tc>
                <a:tc>
                  <a:txBody>
                    <a:bodyPr/>
                    <a:lstStyle/>
                    <a:p>
                      <a:pPr algn="ctr" rtl="0" fontAlgn="b"/>
                      <a:r>
                        <a:rPr lang="en-US" sz="1400">
                          <a:effectLst/>
                        </a:rPr>
                        <a:t>Highest</a:t>
                      </a:r>
                    </a:p>
                  </a:txBody>
                  <a:tcPr marL="15123" marR="15123" marT="10082" marB="10082" anchor="b"/>
                </a:tc>
                <a:tc>
                  <a:txBody>
                    <a:bodyPr/>
                    <a:lstStyle/>
                    <a:p>
                      <a:pPr algn="ctr" rtl="0" fontAlgn="b"/>
                      <a:r>
                        <a:rPr lang="en-US" sz="1400">
                          <a:effectLst/>
                        </a:rPr>
                        <a:t>Done</a:t>
                      </a:r>
                    </a:p>
                  </a:txBody>
                  <a:tcPr marL="15123" marR="15123" marT="10082" marB="10082" anchor="b"/>
                </a:tc>
                <a:extLst>
                  <a:ext uri="{0D108BD9-81ED-4DB2-BD59-A6C34878D82A}">
                    <a16:rowId xmlns:a16="http://schemas.microsoft.com/office/drawing/2014/main" val="1543885114"/>
                  </a:ext>
                </a:extLst>
              </a:tr>
              <a:tr h="621186">
                <a:tc>
                  <a:txBody>
                    <a:bodyPr/>
                    <a:lstStyle/>
                    <a:p>
                      <a:pPr algn="ctr" rtl="0" fontAlgn="b"/>
                      <a:r>
                        <a:rPr lang="en-US" sz="1400">
                          <a:solidFill>
                            <a:schemeClr val="tx1"/>
                          </a:solidFill>
                          <a:effectLst/>
                        </a:rPr>
                        <a:t>Task</a:t>
                      </a:r>
                    </a:p>
                  </a:txBody>
                  <a:tcPr marL="15123" marR="15123" marT="10082" marB="10082" anchor="b"/>
                </a:tc>
                <a:tc>
                  <a:txBody>
                    <a:bodyPr/>
                    <a:lstStyle/>
                    <a:p>
                      <a:pPr algn="ctr" rtl="0" fontAlgn="b"/>
                      <a:r>
                        <a:rPr lang="en-US" sz="1400" u="sng">
                          <a:solidFill>
                            <a:schemeClr val="tx1"/>
                          </a:solidFill>
                          <a:effectLst/>
                          <a:hlinkClick r:id="rId5">
                            <a:extLst>
                              <a:ext uri="{A12FA001-AC4F-418D-AE19-62706E023703}">
                                <ahyp:hlinkClr xmlns:ahyp="http://schemas.microsoft.com/office/drawing/2018/hyperlinkcolor" val="tx"/>
                              </a:ext>
                            </a:extLst>
                          </a:hlinkClick>
                        </a:rPr>
                        <a:t>HID-49</a:t>
                      </a:r>
                      <a:endParaRPr lang="en-US" sz="1400" u="sng">
                        <a:solidFill>
                          <a:schemeClr val="tx1"/>
                        </a:solidFill>
                        <a:effectLst/>
                      </a:endParaRPr>
                    </a:p>
                  </a:txBody>
                  <a:tcPr marL="15123" marR="15123" marT="10082" marB="10082" anchor="b"/>
                </a:tc>
                <a:tc>
                  <a:txBody>
                    <a:bodyPr/>
                    <a:lstStyle/>
                    <a:p>
                      <a:pPr algn="ctr" rtl="0" fontAlgn="b"/>
                      <a:r>
                        <a:rPr lang="en-US" sz="1400">
                          <a:solidFill>
                            <a:schemeClr val="tx1"/>
                          </a:solidFill>
                          <a:effectLst/>
                        </a:rPr>
                        <a:t>Establish weekly meetings</a:t>
                      </a:r>
                    </a:p>
                  </a:txBody>
                  <a:tcPr marL="15123" marR="15123" marT="10082" marB="1008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a:effectLst/>
                        </a:rPr>
                        <a:t>N/A</a:t>
                      </a:r>
                    </a:p>
                  </a:txBody>
                  <a:tcPr marL="15123" marR="15123" marT="10082" marB="10082" anchor="b"/>
                </a:tc>
                <a:tc>
                  <a:txBody>
                    <a:bodyPr/>
                    <a:lstStyle/>
                    <a:p>
                      <a:pPr algn="ctr" rtl="0" fontAlgn="b"/>
                      <a:r>
                        <a:rPr lang="en-US" sz="1400">
                          <a:effectLst/>
                        </a:rPr>
                        <a:t>Medium</a:t>
                      </a:r>
                    </a:p>
                  </a:txBody>
                  <a:tcPr marL="15123" marR="15123" marT="10082" marB="10082" anchor="b"/>
                </a:tc>
                <a:tc>
                  <a:txBody>
                    <a:bodyPr/>
                    <a:lstStyle/>
                    <a:p>
                      <a:pPr algn="ctr" rtl="0" fontAlgn="b"/>
                      <a:r>
                        <a:rPr lang="en-US" sz="1400">
                          <a:effectLst/>
                        </a:rPr>
                        <a:t>Done</a:t>
                      </a:r>
                    </a:p>
                  </a:txBody>
                  <a:tcPr marL="15123" marR="15123" marT="10082" marB="10082" anchor="b"/>
                </a:tc>
                <a:extLst>
                  <a:ext uri="{0D108BD9-81ED-4DB2-BD59-A6C34878D82A}">
                    <a16:rowId xmlns:a16="http://schemas.microsoft.com/office/drawing/2014/main" val="1008235675"/>
                  </a:ext>
                </a:extLst>
              </a:tr>
              <a:tr h="471101">
                <a:tc>
                  <a:txBody>
                    <a:bodyPr/>
                    <a:lstStyle/>
                    <a:p>
                      <a:pPr algn="ctr" rtl="0" fontAlgn="b"/>
                      <a:r>
                        <a:rPr lang="en-US" sz="1400">
                          <a:solidFill>
                            <a:schemeClr val="tx1"/>
                          </a:solidFill>
                          <a:effectLst/>
                        </a:rPr>
                        <a:t>Task</a:t>
                      </a:r>
                    </a:p>
                  </a:txBody>
                  <a:tcPr marL="15123" marR="15123" marT="10082" marB="10082" anchor="b"/>
                </a:tc>
                <a:tc>
                  <a:txBody>
                    <a:bodyPr/>
                    <a:lstStyle/>
                    <a:p>
                      <a:pPr algn="ctr" rtl="0" fontAlgn="b"/>
                      <a:r>
                        <a:rPr lang="en-US" sz="1400" u="sng">
                          <a:solidFill>
                            <a:schemeClr val="tx1"/>
                          </a:solidFill>
                          <a:effectLst/>
                          <a:hlinkClick r:id="rId6">
                            <a:extLst>
                              <a:ext uri="{A12FA001-AC4F-418D-AE19-62706E023703}">
                                <ahyp:hlinkClr xmlns:ahyp="http://schemas.microsoft.com/office/drawing/2018/hyperlinkcolor" val="tx"/>
                              </a:ext>
                            </a:extLst>
                          </a:hlinkClick>
                        </a:rPr>
                        <a:t>HID-48</a:t>
                      </a:r>
                      <a:endParaRPr lang="en-US" sz="1400" u="sng">
                        <a:solidFill>
                          <a:schemeClr val="tx1"/>
                        </a:solidFill>
                        <a:effectLst/>
                      </a:endParaRPr>
                    </a:p>
                  </a:txBody>
                  <a:tcPr marL="15123" marR="15123" marT="10082" marB="10082" anchor="b"/>
                </a:tc>
                <a:tc>
                  <a:txBody>
                    <a:bodyPr/>
                    <a:lstStyle/>
                    <a:p>
                      <a:pPr algn="ctr" rtl="0" fontAlgn="b"/>
                      <a:r>
                        <a:rPr lang="en-US" sz="1400">
                          <a:solidFill>
                            <a:schemeClr val="tx1"/>
                          </a:solidFill>
                          <a:effectLst/>
                        </a:rPr>
                        <a:t>Establish team roles</a:t>
                      </a:r>
                    </a:p>
                  </a:txBody>
                  <a:tcPr marL="15123" marR="15123" marT="10082" marB="1008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a:effectLst/>
                        </a:rPr>
                        <a:t>N/A</a:t>
                      </a:r>
                    </a:p>
                  </a:txBody>
                  <a:tcPr marL="15123" marR="15123" marT="10082" marB="10082" anchor="b"/>
                </a:tc>
                <a:tc>
                  <a:txBody>
                    <a:bodyPr/>
                    <a:lstStyle/>
                    <a:p>
                      <a:pPr algn="ctr" rtl="0" fontAlgn="b"/>
                      <a:r>
                        <a:rPr lang="en-US" sz="1400">
                          <a:effectLst/>
                        </a:rPr>
                        <a:t>Medium</a:t>
                      </a:r>
                    </a:p>
                  </a:txBody>
                  <a:tcPr marL="15123" marR="15123" marT="10082" marB="10082" anchor="b"/>
                </a:tc>
                <a:tc>
                  <a:txBody>
                    <a:bodyPr/>
                    <a:lstStyle/>
                    <a:p>
                      <a:pPr algn="ctr" rtl="0" fontAlgn="b"/>
                      <a:r>
                        <a:rPr lang="en-US" sz="1400">
                          <a:effectLst/>
                        </a:rPr>
                        <a:t>Done</a:t>
                      </a:r>
                    </a:p>
                  </a:txBody>
                  <a:tcPr marL="15123" marR="15123" marT="10082" marB="10082" anchor="b"/>
                </a:tc>
                <a:extLst>
                  <a:ext uri="{0D108BD9-81ED-4DB2-BD59-A6C34878D82A}">
                    <a16:rowId xmlns:a16="http://schemas.microsoft.com/office/drawing/2014/main" val="543674663"/>
                  </a:ext>
                </a:extLst>
              </a:tr>
              <a:tr h="921356">
                <a:tc>
                  <a:txBody>
                    <a:bodyPr/>
                    <a:lstStyle/>
                    <a:p>
                      <a:pPr algn="ctr" rtl="0" fontAlgn="b"/>
                      <a:r>
                        <a:rPr lang="en-US" sz="1400">
                          <a:solidFill>
                            <a:schemeClr val="tx1"/>
                          </a:solidFill>
                          <a:effectLst/>
                        </a:rPr>
                        <a:t>Task</a:t>
                      </a:r>
                    </a:p>
                  </a:txBody>
                  <a:tcPr marL="15123" marR="15123" marT="10082" marB="10082" anchor="b"/>
                </a:tc>
                <a:tc>
                  <a:txBody>
                    <a:bodyPr/>
                    <a:lstStyle/>
                    <a:p>
                      <a:pPr algn="ctr" rtl="0" fontAlgn="b"/>
                      <a:r>
                        <a:rPr lang="en-US" sz="1400" u="sng">
                          <a:solidFill>
                            <a:schemeClr val="tx1"/>
                          </a:solidFill>
                          <a:effectLst/>
                          <a:hlinkClick r:id="rId7">
                            <a:extLst>
                              <a:ext uri="{A12FA001-AC4F-418D-AE19-62706E023703}">
                                <ahyp:hlinkClr xmlns:ahyp="http://schemas.microsoft.com/office/drawing/2018/hyperlinkcolor" val="tx"/>
                              </a:ext>
                            </a:extLst>
                          </a:hlinkClick>
                        </a:rPr>
                        <a:t>HID-47</a:t>
                      </a:r>
                      <a:endParaRPr lang="en-US" sz="1400" u="sng">
                        <a:solidFill>
                          <a:schemeClr val="tx1"/>
                        </a:solidFill>
                        <a:effectLst/>
                      </a:endParaRPr>
                    </a:p>
                  </a:txBody>
                  <a:tcPr marL="15123" marR="15123" marT="10082" marB="10082" anchor="b"/>
                </a:tc>
                <a:tc>
                  <a:txBody>
                    <a:bodyPr/>
                    <a:lstStyle/>
                    <a:p>
                      <a:pPr algn="ctr" rtl="0" fontAlgn="b"/>
                      <a:r>
                        <a:rPr lang="en-US" sz="1400">
                          <a:solidFill>
                            <a:schemeClr val="tx1"/>
                          </a:solidFill>
                          <a:effectLst/>
                        </a:rPr>
                        <a:t>Set up development tools (GitHub and Jira)</a:t>
                      </a:r>
                    </a:p>
                  </a:txBody>
                  <a:tcPr marL="15123" marR="15123" marT="10082" marB="1008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a:effectLst/>
                        </a:rPr>
                        <a:t>N/A</a:t>
                      </a:r>
                    </a:p>
                  </a:txBody>
                  <a:tcPr marL="15123" marR="15123" marT="10082" marB="10082" anchor="b"/>
                </a:tc>
                <a:tc>
                  <a:txBody>
                    <a:bodyPr/>
                    <a:lstStyle/>
                    <a:p>
                      <a:pPr algn="ctr" rtl="0" fontAlgn="b"/>
                      <a:r>
                        <a:rPr lang="en-US" sz="1400">
                          <a:effectLst/>
                        </a:rPr>
                        <a:t>Medium</a:t>
                      </a:r>
                    </a:p>
                  </a:txBody>
                  <a:tcPr marL="15123" marR="15123" marT="10082" marB="10082" anchor="b"/>
                </a:tc>
                <a:tc>
                  <a:txBody>
                    <a:bodyPr/>
                    <a:lstStyle/>
                    <a:p>
                      <a:pPr algn="ctr" rtl="0" fontAlgn="b"/>
                      <a:r>
                        <a:rPr lang="en-US" sz="1400">
                          <a:effectLst/>
                        </a:rPr>
                        <a:t>Done</a:t>
                      </a:r>
                    </a:p>
                  </a:txBody>
                  <a:tcPr marL="15123" marR="15123" marT="10082" marB="10082" anchor="b"/>
                </a:tc>
                <a:extLst>
                  <a:ext uri="{0D108BD9-81ED-4DB2-BD59-A6C34878D82A}">
                    <a16:rowId xmlns:a16="http://schemas.microsoft.com/office/drawing/2014/main" val="1435134232"/>
                  </a:ext>
                </a:extLst>
              </a:tr>
              <a:tr h="771271">
                <a:tc>
                  <a:txBody>
                    <a:bodyPr/>
                    <a:lstStyle/>
                    <a:p>
                      <a:pPr algn="ctr" rtl="0" fontAlgn="b"/>
                      <a:r>
                        <a:rPr lang="en-US" sz="1400">
                          <a:solidFill>
                            <a:schemeClr val="tx1"/>
                          </a:solidFill>
                          <a:effectLst/>
                        </a:rPr>
                        <a:t>Task</a:t>
                      </a:r>
                    </a:p>
                  </a:txBody>
                  <a:tcPr marL="15123" marR="15123" marT="10082" marB="10082" anchor="b"/>
                </a:tc>
                <a:tc>
                  <a:txBody>
                    <a:bodyPr/>
                    <a:lstStyle/>
                    <a:p>
                      <a:pPr algn="ctr" rtl="0" fontAlgn="b"/>
                      <a:r>
                        <a:rPr lang="en-US" sz="1400" u="sng">
                          <a:solidFill>
                            <a:schemeClr val="tx1"/>
                          </a:solidFill>
                          <a:effectLst/>
                          <a:hlinkClick r:id="rId8">
                            <a:extLst>
                              <a:ext uri="{A12FA001-AC4F-418D-AE19-62706E023703}">
                                <ahyp:hlinkClr xmlns:ahyp="http://schemas.microsoft.com/office/drawing/2018/hyperlinkcolor" val="tx"/>
                              </a:ext>
                            </a:extLst>
                          </a:hlinkClick>
                        </a:rPr>
                        <a:t>HID-45</a:t>
                      </a:r>
                      <a:endParaRPr lang="en-US" sz="1400" u="sng">
                        <a:solidFill>
                          <a:schemeClr val="tx1"/>
                        </a:solidFill>
                        <a:effectLst/>
                      </a:endParaRPr>
                    </a:p>
                  </a:txBody>
                  <a:tcPr marL="15123" marR="15123" marT="10082" marB="10082" anchor="b"/>
                </a:tc>
                <a:tc>
                  <a:txBody>
                    <a:bodyPr/>
                    <a:lstStyle/>
                    <a:p>
                      <a:pPr algn="ctr" rtl="0" fontAlgn="b"/>
                      <a:r>
                        <a:rPr lang="en-US" sz="1400">
                          <a:solidFill>
                            <a:schemeClr val="tx1"/>
                          </a:solidFill>
                          <a:effectLst/>
                        </a:rPr>
                        <a:t>Create Deliverable 1 Presentation</a:t>
                      </a:r>
                    </a:p>
                  </a:txBody>
                  <a:tcPr marL="15123" marR="15123" marT="10082" marB="1008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a:effectLst/>
                        </a:rPr>
                        <a:t>N/A</a:t>
                      </a:r>
                    </a:p>
                  </a:txBody>
                  <a:tcPr marL="15123" marR="15123" marT="10082" marB="10082" anchor="b"/>
                </a:tc>
                <a:tc>
                  <a:txBody>
                    <a:bodyPr/>
                    <a:lstStyle/>
                    <a:p>
                      <a:pPr algn="ctr" rtl="0" fontAlgn="b"/>
                      <a:r>
                        <a:rPr lang="en-US" sz="1400">
                          <a:effectLst/>
                        </a:rPr>
                        <a:t>Medium</a:t>
                      </a:r>
                    </a:p>
                  </a:txBody>
                  <a:tcPr marL="15123" marR="15123" marT="10082" marB="10082" anchor="b"/>
                </a:tc>
                <a:tc>
                  <a:txBody>
                    <a:bodyPr/>
                    <a:lstStyle/>
                    <a:p>
                      <a:pPr algn="ctr" rtl="0" fontAlgn="b"/>
                      <a:r>
                        <a:rPr lang="en-US" sz="1400">
                          <a:effectLst/>
                        </a:rPr>
                        <a:t>Done</a:t>
                      </a:r>
                    </a:p>
                  </a:txBody>
                  <a:tcPr marL="15123" marR="15123" marT="10082" marB="10082" anchor="b"/>
                </a:tc>
                <a:extLst>
                  <a:ext uri="{0D108BD9-81ED-4DB2-BD59-A6C34878D82A}">
                    <a16:rowId xmlns:a16="http://schemas.microsoft.com/office/drawing/2014/main" val="4153769021"/>
                  </a:ext>
                </a:extLst>
              </a:tr>
            </a:tbl>
          </a:graphicData>
        </a:graphic>
      </p:graphicFrame>
      <p:sp>
        <p:nvSpPr>
          <p:cNvPr id="17" name="TextBox 16">
            <a:extLst>
              <a:ext uri="{FF2B5EF4-FFF2-40B4-BE49-F238E27FC236}">
                <a16:creationId xmlns:a16="http://schemas.microsoft.com/office/drawing/2014/main" id="{7127C13B-086F-1F44-BA99-C5C3DE3861C9}"/>
              </a:ext>
            </a:extLst>
          </p:cNvPr>
          <p:cNvSpPr txBox="1"/>
          <p:nvPr/>
        </p:nvSpPr>
        <p:spPr>
          <a:xfrm>
            <a:off x="8229599" y="1739900"/>
            <a:ext cx="2831009"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established team dynamics and our application idea</a:t>
            </a:r>
          </a:p>
          <a:p>
            <a:endParaRPr lang="en-US">
              <a:solidFill>
                <a:schemeClr val="bg1"/>
              </a:solidFill>
            </a:endParaRPr>
          </a:p>
        </p:txBody>
      </p:sp>
      <p:graphicFrame>
        <p:nvGraphicFramePr>
          <p:cNvPr id="2" name="Diagram 1">
            <a:extLst>
              <a:ext uri="{FF2B5EF4-FFF2-40B4-BE49-F238E27FC236}">
                <a16:creationId xmlns:a16="http://schemas.microsoft.com/office/drawing/2014/main" id="{01E012ED-8943-44F8-80B5-25E72F99C8EF}"/>
              </a:ext>
            </a:extLst>
          </p:cNvPr>
          <p:cNvGraphicFramePr/>
          <p:nvPr>
            <p:extLst>
              <p:ext uri="{D42A27DB-BD31-4B8C-83A1-F6EECF244321}">
                <p14:modId xmlns:p14="http://schemas.microsoft.com/office/powerpoint/2010/main" val="3301751403"/>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66310339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1 Burndown Chart</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21</a:t>
            </a:fld>
            <a:endParaRPr lang="en-US" noProof="0"/>
          </a:p>
        </p:txBody>
      </p:sp>
      <p:pic>
        <p:nvPicPr>
          <p:cNvPr id="2" name="Picture 1">
            <a:extLst>
              <a:ext uri="{FF2B5EF4-FFF2-40B4-BE49-F238E27FC236}">
                <a16:creationId xmlns:a16="http://schemas.microsoft.com/office/drawing/2014/main" id="{9CBB1C2D-4EEF-9E45-B14E-7A26D343C4CF}"/>
              </a:ext>
            </a:extLst>
          </p:cNvPr>
          <p:cNvPicPr>
            <a:picLocks noChangeAspect="1"/>
          </p:cNvPicPr>
          <p:nvPr/>
        </p:nvPicPr>
        <p:blipFill>
          <a:blip r:embed="rId3"/>
          <a:stretch>
            <a:fillRect/>
          </a:stretch>
        </p:blipFill>
        <p:spPr>
          <a:xfrm>
            <a:off x="869950" y="1384301"/>
            <a:ext cx="10363200" cy="3365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70BECD6D-5766-424E-846E-BB7A05055BF4}"/>
              </a:ext>
            </a:extLst>
          </p:cNvPr>
          <p:cNvSpPr txBox="1"/>
          <p:nvPr/>
        </p:nvSpPr>
        <p:spPr>
          <a:xfrm>
            <a:off x="869950" y="5150533"/>
            <a:ext cx="3187700"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did not have any user stories documented</a:t>
            </a:r>
          </a:p>
        </p:txBody>
      </p:sp>
    </p:spTree>
    <p:extLst>
      <p:ext uri="{BB962C8B-B14F-4D97-AF65-F5344CB8AC3E}">
        <p14:creationId xmlns:p14="http://schemas.microsoft.com/office/powerpoint/2010/main" val="421960599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2</a:t>
            </a:r>
            <a:r>
              <a:rPr lang="en-US" b="1" kern="1200" spc="-70" baseline="0">
                <a:latin typeface="+mj-lt"/>
                <a:ea typeface="+mj-ea"/>
                <a:cs typeface="+mj-cs"/>
              </a:rPr>
              <a:t> Artifacts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22</a:t>
            </a:fld>
            <a:endParaRPr lang="en-US" noProof="0"/>
          </a:p>
        </p:txBody>
      </p:sp>
      <p:graphicFrame>
        <p:nvGraphicFramePr>
          <p:cNvPr id="9" name="Table 8">
            <a:extLst>
              <a:ext uri="{FF2B5EF4-FFF2-40B4-BE49-F238E27FC236}">
                <a16:creationId xmlns:a16="http://schemas.microsoft.com/office/drawing/2014/main" id="{2E3FEEC4-18DB-4C43-A5A8-383C92040205}"/>
              </a:ext>
            </a:extLst>
          </p:cNvPr>
          <p:cNvGraphicFramePr>
            <a:graphicFrameLocks noGrp="1"/>
          </p:cNvGraphicFramePr>
          <p:nvPr>
            <p:extLst>
              <p:ext uri="{D42A27DB-BD31-4B8C-83A1-F6EECF244321}">
                <p14:modId xmlns:p14="http://schemas.microsoft.com/office/powerpoint/2010/main" val="2528505568"/>
              </p:ext>
            </p:extLst>
          </p:nvPr>
        </p:nvGraphicFramePr>
        <p:xfrm>
          <a:off x="215900" y="1388639"/>
          <a:ext cx="8379460" cy="5145474"/>
        </p:xfrm>
        <a:graphic>
          <a:graphicData uri="http://schemas.openxmlformats.org/drawingml/2006/table">
            <a:tbl>
              <a:tblPr firstRow="1">
                <a:effectLst>
                  <a:innerShdw blurRad="114300">
                    <a:prstClr val="black"/>
                  </a:innerShdw>
                </a:effectLst>
                <a:tableStyleId>{3C2FFA5D-87B4-456A-9821-1D502468CF0F}</a:tableStyleId>
              </a:tblPr>
              <a:tblGrid>
                <a:gridCol w="1197290">
                  <a:extLst>
                    <a:ext uri="{9D8B030D-6E8A-4147-A177-3AD203B41FA5}">
                      <a16:colId xmlns:a16="http://schemas.microsoft.com/office/drawing/2014/main" val="3384678904"/>
                    </a:ext>
                  </a:extLst>
                </a:gridCol>
                <a:gridCol w="1197290">
                  <a:extLst>
                    <a:ext uri="{9D8B030D-6E8A-4147-A177-3AD203B41FA5}">
                      <a16:colId xmlns:a16="http://schemas.microsoft.com/office/drawing/2014/main" val="1455507873"/>
                    </a:ext>
                  </a:extLst>
                </a:gridCol>
                <a:gridCol w="2754000">
                  <a:extLst>
                    <a:ext uri="{9D8B030D-6E8A-4147-A177-3AD203B41FA5}">
                      <a16:colId xmlns:a16="http://schemas.microsoft.com/office/drawing/2014/main" val="2149636454"/>
                    </a:ext>
                  </a:extLst>
                </a:gridCol>
                <a:gridCol w="1036320">
                  <a:extLst>
                    <a:ext uri="{9D8B030D-6E8A-4147-A177-3AD203B41FA5}">
                      <a16:colId xmlns:a16="http://schemas.microsoft.com/office/drawing/2014/main" val="1520698496"/>
                    </a:ext>
                  </a:extLst>
                </a:gridCol>
                <a:gridCol w="1158240">
                  <a:extLst>
                    <a:ext uri="{9D8B030D-6E8A-4147-A177-3AD203B41FA5}">
                      <a16:colId xmlns:a16="http://schemas.microsoft.com/office/drawing/2014/main" val="797467130"/>
                    </a:ext>
                  </a:extLst>
                </a:gridCol>
                <a:gridCol w="1036320">
                  <a:extLst>
                    <a:ext uri="{9D8B030D-6E8A-4147-A177-3AD203B41FA5}">
                      <a16:colId xmlns:a16="http://schemas.microsoft.com/office/drawing/2014/main" val="234913755"/>
                    </a:ext>
                  </a:extLst>
                </a:gridCol>
              </a:tblGrid>
              <a:tr h="533060">
                <a:tc>
                  <a:txBody>
                    <a:bodyPr/>
                    <a:lstStyle/>
                    <a:p>
                      <a:pPr algn="ctr" rtl="0" fontAlgn="b"/>
                      <a:r>
                        <a:rPr lang="en-US">
                          <a:effectLst/>
                        </a:rPr>
                        <a:t>Type</a:t>
                      </a:r>
                    </a:p>
                  </a:txBody>
                  <a:tcPr marL="28575" marR="28575" marT="19050" marB="19050" anchor="b">
                    <a:solidFill>
                      <a:schemeClr val="accent2">
                        <a:lumMod val="50000"/>
                      </a:schemeClr>
                    </a:solidFill>
                  </a:tcPr>
                </a:tc>
                <a:tc>
                  <a:txBody>
                    <a:bodyPr/>
                    <a:lstStyle/>
                    <a:p>
                      <a:pPr algn="ctr" rtl="0" fontAlgn="b"/>
                      <a:r>
                        <a:rPr lang="en-US">
                          <a:effectLst/>
                        </a:rPr>
                        <a:t>Key</a:t>
                      </a:r>
                    </a:p>
                  </a:txBody>
                  <a:tcPr marL="28575" marR="28575" marT="19050" marB="19050" anchor="b">
                    <a:solidFill>
                      <a:schemeClr val="accent2">
                        <a:lumMod val="50000"/>
                      </a:schemeClr>
                    </a:solidFill>
                  </a:tcPr>
                </a:tc>
                <a:tc>
                  <a:txBody>
                    <a:bodyPr/>
                    <a:lstStyle/>
                    <a:p>
                      <a:pPr algn="ctr" rtl="0" fontAlgn="b"/>
                      <a:r>
                        <a:rPr lang="en-US">
                          <a:effectLst/>
                        </a:rPr>
                        <a:t>Summary</a:t>
                      </a:r>
                    </a:p>
                  </a:txBody>
                  <a:tcPr marL="28575" marR="28575" marT="19050" marB="19050" anchor="b">
                    <a:solidFill>
                      <a:schemeClr val="accent2">
                        <a:lumMod val="50000"/>
                      </a:schemeClr>
                    </a:solidFill>
                  </a:tcPr>
                </a:tc>
                <a:tc>
                  <a:txBody>
                    <a:bodyPr/>
                    <a:lstStyle/>
                    <a:p>
                      <a:pPr algn="ctr" rtl="0" fontAlgn="b"/>
                      <a:r>
                        <a:rPr lang="en-US">
                          <a:effectLst/>
                        </a:rPr>
                        <a:t>Story Points</a:t>
                      </a:r>
                    </a:p>
                  </a:txBody>
                  <a:tcPr marL="28575" marR="28575" marT="19050" marB="19050" anchor="b">
                    <a:solidFill>
                      <a:schemeClr val="accent2">
                        <a:lumMod val="50000"/>
                      </a:schemeClr>
                    </a:solidFill>
                  </a:tcPr>
                </a:tc>
                <a:tc>
                  <a:txBody>
                    <a:bodyPr/>
                    <a:lstStyle/>
                    <a:p>
                      <a:pPr algn="ctr" rtl="0" fontAlgn="b"/>
                      <a:r>
                        <a:rPr lang="en-US">
                          <a:effectLst/>
                        </a:rPr>
                        <a:t>Priority</a:t>
                      </a:r>
                    </a:p>
                  </a:txBody>
                  <a:tcPr marL="28575" marR="28575" marT="19050" marB="19050" anchor="b">
                    <a:solidFill>
                      <a:schemeClr val="accent2">
                        <a:lumMod val="50000"/>
                      </a:schemeClr>
                    </a:solidFill>
                  </a:tcPr>
                </a:tc>
                <a:tc>
                  <a:txBody>
                    <a:bodyPr/>
                    <a:lstStyle/>
                    <a:p>
                      <a:pPr algn="ctr" rtl="0" fontAlgn="b"/>
                      <a:r>
                        <a:rPr lang="en-US">
                          <a:effectLst/>
                        </a:rPr>
                        <a:t>Status</a:t>
                      </a:r>
                    </a:p>
                  </a:txBody>
                  <a:tcPr marL="28575" marR="28575" marT="19050" marB="19050" anchor="b">
                    <a:solidFill>
                      <a:schemeClr val="accent2">
                        <a:lumMod val="50000"/>
                      </a:schemeClr>
                    </a:solidFill>
                  </a:tcPr>
                </a:tc>
                <a:extLst>
                  <a:ext uri="{0D108BD9-81ED-4DB2-BD59-A6C34878D82A}">
                    <a16:rowId xmlns:a16="http://schemas.microsoft.com/office/drawing/2014/main" val="2273730399"/>
                  </a:ext>
                </a:extLst>
              </a:tr>
              <a:tr h="1071441">
                <a:tc>
                  <a:txBody>
                    <a:bodyPr/>
                    <a:lstStyle/>
                    <a:p>
                      <a:pPr rtl="0" fontAlgn="b"/>
                      <a:r>
                        <a:rPr lang="en-US">
                          <a:solidFill>
                            <a:schemeClr val="tx1"/>
                          </a:solidFill>
                          <a:effectLst/>
                        </a:rPr>
                        <a:t>Task</a:t>
                      </a:r>
                    </a:p>
                  </a:txBody>
                  <a:tcPr marL="28575" marR="28575" marT="19050" marB="19050" anchor="b">
                    <a:solidFill>
                      <a:srgbClr val="63B7C6"/>
                    </a:solidFill>
                  </a:tcPr>
                </a:tc>
                <a:tc>
                  <a:txBody>
                    <a:bodyPr/>
                    <a:lstStyle/>
                    <a:p>
                      <a:pPr rtl="0" fontAlgn="b"/>
                      <a:r>
                        <a:rPr lang="en-US" u="sng">
                          <a:solidFill>
                            <a:schemeClr val="tx1"/>
                          </a:solidFill>
                          <a:effectLst/>
                          <a:hlinkClick r:id="rId3">
                            <a:extLst>
                              <a:ext uri="{A12FA001-AC4F-418D-AE19-62706E023703}">
                                <ahyp:hlinkClr xmlns:ahyp="http://schemas.microsoft.com/office/drawing/2018/hyperlinkcolor" val="tx"/>
                              </a:ext>
                            </a:extLst>
                          </a:hlinkClick>
                        </a:rPr>
                        <a:t>HID-13</a:t>
                      </a:r>
                      <a:endParaRPr lang="en-US" u="sng">
                        <a:solidFill>
                          <a:schemeClr val="tx1"/>
                        </a:solidFill>
                        <a:effectLst/>
                      </a:endParaRPr>
                    </a:p>
                  </a:txBody>
                  <a:tcPr marL="28575" marR="28575" marT="19050" marB="19050" anchor="b">
                    <a:solidFill>
                      <a:srgbClr val="63B7C6"/>
                    </a:solidFill>
                  </a:tcPr>
                </a:tc>
                <a:tc>
                  <a:txBody>
                    <a:bodyPr/>
                    <a:lstStyle/>
                    <a:p>
                      <a:pPr rtl="0" fontAlgn="b"/>
                      <a:r>
                        <a:rPr lang="en-US">
                          <a:solidFill>
                            <a:schemeClr val="tx1"/>
                          </a:solidFill>
                          <a:effectLst/>
                        </a:rPr>
                        <a:t>Create mock-up web designs</a:t>
                      </a:r>
                    </a:p>
                  </a:txBody>
                  <a:tcPr marL="28575" marR="28575" marT="19050" marB="19050" anchor="b">
                    <a:solidFill>
                      <a:srgbClr val="63B7C6"/>
                    </a:solidFill>
                  </a:tcPr>
                </a:tc>
                <a:tc>
                  <a:txBody>
                    <a:bodyPr/>
                    <a:lstStyle/>
                    <a:p>
                      <a:pPr rtl="0" fontAlgn="b"/>
                      <a:r>
                        <a:rPr lang="en-US">
                          <a:effectLst/>
                        </a:rPr>
                        <a:t>N/A</a:t>
                      </a:r>
                    </a:p>
                  </a:txBody>
                  <a:tcPr marL="28575" marR="28575" marT="19050" marB="19050" anchor="b">
                    <a:solidFill>
                      <a:srgbClr val="63B7C6"/>
                    </a:solidFill>
                  </a:tcPr>
                </a:tc>
                <a:tc>
                  <a:txBody>
                    <a:bodyPr/>
                    <a:lstStyle/>
                    <a:p>
                      <a:pPr rtl="0" fontAlgn="b"/>
                      <a:r>
                        <a:rPr lang="en-US">
                          <a:effectLst/>
                        </a:rPr>
                        <a:t>Highest</a:t>
                      </a:r>
                    </a:p>
                  </a:txBody>
                  <a:tcPr marL="28575" marR="28575" marT="19050" marB="19050" anchor="b">
                    <a:solidFill>
                      <a:srgbClr val="63B7C6"/>
                    </a:solidFill>
                  </a:tcPr>
                </a:tc>
                <a:tc>
                  <a:txBody>
                    <a:bodyPr/>
                    <a:lstStyle/>
                    <a:p>
                      <a:pPr rtl="0" fontAlgn="b"/>
                      <a:r>
                        <a:rPr lang="en-US">
                          <a:effectLst/>
                        </a:rPr>
                        <a:t>Done</a:t>
                      </a:r>
                    </a:p>
                  </a:txBody>
                  <a:tcPr marL="28575" marR="28575" marT="19050" marB="19050" anchor="b">
                    <a:solidFill>
                      <a:srgbClr val="63B7C6"/>
                    </a:solidFill>
                  </a:tcPr>
                </a:tc>
                <a:extLst>
                  <a:ext uri="{0D108BD9-81ED-4DB2-BD59-A6C34878D82A}">
                    <a16:rowId xmlns:a16="http://schemas.microsoft.com/office/drawing/2014/main" val="3223567245"/>
                  </a:ext>
                </a:extLst>
              </a:tr>
              <a:tr h="461986">
                <a:tc>
                  <a:txBody>
                    <a:bodyPr/>
                    <a:lstStyle/>
                    <a:p>
                      <a:pPr rtl="0" fontAlgn="b"/>
                      <a:r>
                        <a:rPr lang="en-US">
                          <a:solidFill>
                            <a:schemeClr val="tx1"/>
                          </a:solidFill>
                          <a:effectLst/>
                        </a:rPr>
                        <a:t>Task</a:t>
                      </a:r>
                    </a:p>
                  </a:txBody>
                  <a:tcPr marL="28575" marR="28575" marT="19050" marB="19050" anchor="b">
                    <a:solidFill>
                      <a:srgbClr val="63B7C6"/>
                    </a:solidFill>
                  </a:tcPr>
                </a:tc>
                <a:tc>
                  <a:txBody>
                    <a:bodyPr/>
                    <a:lstStyle/>
                    <a:p>
                      <a:pPr rtl="0" fontAlgn="b"/>
                      <a:r>
                        <a:rPr lang="en-US" u="sng">
                          <a:solidFill>
                            <a:schemeClr val="tx1"/>
                          </a:solidFill>
                          <a:effectLst/>
                          <a:hlinkClick r:id="rId4">
                            <a:extLst>
                              <a:ext uri="{A12FA001-AC4F-418D-AE19-62706E023703}">
                                <ahyp:hlinkClr xmlns:ahyp="http://schemas.microsoft.com/office/drawing/2018/hyperlinkcolor" val="tx"/>
                              </a:ext>
                            </a:extLst>
                          </a:hlinkClick>
                        </a:rPr>
                        <a:t>HID-12</a:t>
                      </a:r>
                      <a:endParaRPr lang="en-US" u="sng">
                        <a:solidFill>
                          <a:schemeClr val="tx1"/>
                        </a:solidFill>
                        <a:effectLst/>
                      </a:endParaRPr>
                    </a:p>
                  </a:txBody>
                  <a:tcPr marL="28575" marR="28575" marT="19050" marB="19050" anchor="b">
                    <a:solidFill>
                      <a:srgbClr val="63B7C6"/>
                    </a:solidFill>
                  </a:tcPr>
                </a:tc>
                <a:tc>
                  <a:txBody>
                    <a:bodyPr/>
                    <a:lstStyle/>
                    <a:p>
                      <a:pPr rtl="0" fontAlgn="b"/>
                      <a:r>
                        <a:rPr lang="en-US">
                          <a:solidFill>
                            <a:schemeClr val="tx1"/>
                          </a:solidFill>
                          <a:effectLst/>
                        </a:rPr>
                        <a:t>Complete Deliverable 2 PowerPoint Presentation</a:t>
                      </a:r>
                    </a:p>
                  </a:txBody>
                  <a:tcPr marL="28575" marR="28575" marT="19050" marB="19050" anchor="b">
                    <a:solidFill>
                      <a:srgbClr val="63B7C6"/>
                    </a:solidFill>
                  </a:tcPr>
                </a:tc>
                <a:tc>
                  <a:txBody>
                    <a:bodyPr/>
                    <a:lstStyle/>
                    <a:p>
                      <a:pPr rtl="0" fontAlgn="b"/>
                      <a:r>
                        <a:rPr lang="en-US">
                          <a:effectLst/>
                        </a:rPr>
                        <a:t>N/A</a:t>
                      </a:r>
                    </a:p>
                  </a:txBody>
                  <a:tcPr marL="28575" marR="28575" marT="19050" marB="19050" anchor="b">
                    <a:solidFill>
                      <a:srgbClr val="63B7C6"/>
                    </a:solidFill>
                  </a:tcPr>
                </a:tc>
                <a:tc>
                  <a:txBody>
                    <a:bodyPr/>
                    <a:lstStyle/>
                    <a:p>
                      <a:pPr rtl="0" fontAlgn="b"/>
                      <a:r>
                        <a:rPr lang="en-US">
                          <a:effectLst/>
                        </a:rPr>
                        <a:t>High</a:t>
                      </a:r>
                    </a:p>
                  </a:txBody>
                  <a:tcPr marL="28575" marR="28575" marT="19050" marB="19050" anchor="b">
                    <a:solidFill>
                      <a:srgbClr val="63B7C6"/>
                    </a:solidFill>
                  </a:tcPr>
                </a:tc>
                <a:tc>
                  <a:txBody>
                    <a:bodyPr/>
                    <a:lstStyle/>
                    <a:p>
                      <a:pPr rtl="0" fontAlgn="b"/>
                      <a:r>
                        <a:rPr lang="en-US">
                          <a:effectLst/>
                        </a:rPr>
                        <a:t>Done</a:t>
                      </a:r>
                    </a:p>
                  </a:txBody>
                  <a:tcPr marL="28575" marR="28575" marT="19050" marB="19050" anchor="b">
                    <a:solidFill>
                      <a:srgbClr val="63B7C6"/>
                    </a:solidFill>
                  </a:tcPr>
                </a:tc>
                <a:extLst>
                  <a:ext uri="{0D108BD9-81ED-4DB2-BD59-A6C34878D82A}">
                    <a16:rowId xmlns:a16="http://schemas.microsoft.com/office/drawing/2014/main" val="1543885114"/>
                  </a:ext>
                </a:extLst>
              </a:tr>
              <a:tr h="621186">
                <a:tc>
                  <a:txBody>
                    <a:bodyPr/>
                    <a:lstStyle/>
                    <a:p>
                      <a:pPr rtl="0" fontAlgn="b"/>
                      <a:r>
                        <a:rPr lang="en-US">
                          <a:solidFill>
                            <a:schemeClr val="tx1"/>
                          </a:solidFill>
                          <a:effectLst/>
                        </a:rPr>
                        <a:t>Task</a:t>
                      </a:r>
                    </a:p>
                  </a:txBody>
                  <a:tcPr marL="28575" marR="28575" marT="19050" marB="19050" anchor="b">
                    <a:solidFill>
                      <a:srgbClr val="63B7C6"/>
                    </a:solidFill>
                  </a:tcPr>
                </a:tc>
                <a:tc>
                  <a:txBody>
                    <a:bodyPr/>
                    <a:lstStyle/>
                    <a:p>
                      <a:pPr rtl="0" fontAlgn="b"/>
                      <a:r>
                        <a:rPr lang="en-US" u="sng">
                          <a:solidFill>
                            <a:schemeClr val="tx1"/>
                          </a:solidFill>
                          <a:effectLst/>
                          <a:hlinkClick r:id="rId5">
                            <a:extLst>
                              <a:ext uri="{A12FA001-AC4F-418D-AE19-62706E023703}">
                                <ahyp:hlinkClr xmlns:ahyp="http://schemas.microsoft.com/office/drawing/2018/hyperlinkcolor" val="tx"/>
                              </a:ext>
                            </a:extLst>
                          </a:hlinkClick>
                        </a:rPr>
                        <a:t>HID-11</a:t>
                      </a:r>
                      <a:endParaRPr lang="en-US" u="sng">
                        <a:solidFill>
                          <a:schemeClr val="tx1"/>
                        </a:solidFill>
                        <a:effectLst/>
                      </a:endParaRPr>
                    </a:p>
                  </a:txBody>
                  <a:tcPr marL="28575" marR="28575" marT="19050" marB="19050" anchor="b">
                    <a:solidFill>
                      <a:srgbClr val="63B7C6"/>
                    </a:solidFill>
                  </a:tcPr>
                </a:tc>
                <a:tc>
                  <a:txBody>
                    <a:bodyPr/>
                    <a:lstStyle/>
                    <a:p>
                      <a:pPr rtl="0" fontAlgn="b"/>
                      <a:r>
                        <a:rPr lang="en-US">
                          <a:solidFill>
                            <a:schemeClr val="tx1"/>
                          </a:solidFill>
                          <a:effectLst/>
                        </a:rPr>
                        <a:t>Complete Acceptance Criteria</a:t>
                      </a:r>
                    </a:p>
                  </a:txBody>
                  <a:tcPr marL="28575" marR="28575" marT="19050" marB="19050" anchor="b">
                    <a:solidFill>
                      <a:srgbClr val="63B7C6"/>
                    </a:solidFill>
                  </a:tcPr>
                </a:tc>
                <a:tc>
                  <a:txBody>
                    <a:bodyPr/>
                    <a:lstStyle/>
                    <a:p>
                      <a:pPr rtl="0" fontAlgn="b"/>
                      <a:r>
                        <a:rPr lang="en-US">
                          <a:effectLst/>
                        </a:rPr>
                        <a:t>N/A</a:t>
                      </a:r>
                    </a:p>
                  </a:txBody>
                  <a:tcPr marL="28575" marR="28575" marT="19050" marB="19050" anchor="b">
                    <a:solidFill>
                      <a:srgbClr val="63B7C6"/>
                    </a:solidFill>
                  </a:tcPr>
                </a:tc>
                <a:tc>
                  <a:txBody>
                    <a:bodyPr/>
                    <a:lstStyle/>
                    <a:p>
                      <a:pPr rtl="0" fontAlgn="b"/>
                      <a:r>
                        <a:rPr lang="en-US">
                          <a:effectLst/>
                        </a:rPr>
                        <a:t>High</a:t>
                      </a:r>
                    </a:p>
                  </a:txBody>
                  <a:tcPr marL="28575" marR="28575" marT="19050" marB="19050" anchor="b">
                    <a:solidFill>
                      <a:srgbClr val="63B7C6"/>
                    </a:solidFill>
                  </a:tcPr>
                </a:tc>
                <a:tc>
                  <a:txBody>
                    <a:bodyPr/>
                    <a:lstStyle/>
                    <a:p>
                      <a:pPr rtl="0" fontAlgn="b"/>
                      <a:r>
                        <a:rPr lang="en-US">
                          <a:effectLst/>
                        </a:rPr>
                        <a:t>Done</a:t>
                      </a:r>
                    </a:p>
                  </a:txBody>
                  <a:tcPr marL="28575" marR="28575" marT="19050" marB="19050" anchor="b">
                    <a:solidFill>
                      <a:srgbClr val="63B7C6"/>
                    </a:solidFill>
                  </a:tcPr>
                </a:tc>
                <a:extLst>
                  <a:ext uri="{0D108BD9-81ED-4DB2-BD59-A6C34878D82A}">
                    <a16:rowId xmlns:a16="http://schemas.microsoft.com/office/drawing/2014/main" val="1008235675"/>
                  </a:ext>
                </a:extLst>
              </a:tr>
              <a:tr h="471101">
                <a:tc>
                  <a:txBody>
                    <a:bodyPr/>
                    <a:lstStyle/>
                    <a:p>
                      <a:pPr rtl="0" fontAlgn="b"/>
                      <a:r>
                        <a:rPr lang="en-US">
                          <a:solidFill>
                            <a:schemeClr val="tx1"/>
                          </a:solidFill>
                          <a:effectLst/>
                        </a:rPr>
                        <a:t>Task</a:t>
                      </a:r>
                    </a:p>
                  </a:txBody>
                  <a:tcPr marL="28575" marR="28575" marT="19050" marB="19050" anchor="b">
                    <a:solidFill>
                      <a:srgbClr val="63B7C6"/>
                    </a:solidFill>
                  </a:tcPr>
                </a:tc>
                <a:tc>
                  <a:txBody>
                    <a:bodyPr/>
                    <a:lstStyle/>
                    <a:p>
                      <a:pPr rtl="0" fontAlgn="b"/>
                      <a:r>
                        <a:rPr lang="en-US" u="sng">
                          <a:solidFill>
                            <a:schemeClr val="tx1"/>
                          </a:solidFill>
                          <a:effectLst/>
                          <a:hlinkClick r:id="rId6">
                            <a:extLst>
                              <a:ext uri="{A12FA001-AC4F-418D-AE19-62706E023703}">
                                <ahyp:hlinkClr xmlns:ahyp="http://schemas.microsoft.com/office/drawing/2018/hyperlinkcolor" val="tx"/>
                              </a:ext>
                            </a:extLst>
                          </a:hlinkClick>
                        </a:rPr>
                        <a:t>HID-10</a:t>
                      </a:r>
                      <a:endParaRPr lang="en-US" u="sng">
                        <a:solidFill>
                          <a:schemeClr val="tx1"/>
                        </a:solidFill>
                        <a:effectLst/>
                      </a:endParaRPr>
                    </a:p>
                  </a:txBody>
                  <a:tcPr marL="28575" marR="28575" marT="19050" marB="19050" anchor="b">
                    <a:solidFill>
                      <a:srgbClr val="63B7C6"/>
                    </a:solidFill>
                  </a:tcPr>
                </a:tc>
                <a:tc>
                  <a:txBody>
                    <a:bodyPr/>
                    <a:lstStyle/>
                    <a:p>
                      <a:pPr rtl="0" fontAlgn="b"/>
                      <a:r>
                        <a:rPr lang="en-US">
                          <a:solidFill>
                            <a:schemeClr val="tx1"/>
                          </a:solidFill>
                          <a:effectLst/>
                        </a:rPr>
                        <a:t>Research Django Framework </a:t>
                      </a:r>
                    </a:p>
                  </a:txBody>
                  <a:tcPr marL="28575" marR="28575" marT="19050" marB="19050" anchor="b">
                    <a:solidFill>
                      <a:srgbClr val="63B7C6"/>
                    </a:solidFill>
                  </a:tcPr>
                </a:tc>
                <a:tc>
                  <a:txBody>
                    <a:bodyPr/>
                    <a:lstStyle/>
                    <a:p>
                      <a:pPr rtl="0" fontAlgn="b"/>
                      <a:r>
                        <a:rPr lang="en-US">
                          <a:effectLst/>
                        </a:rPr>
                        <a:t>N/A</a:t>
                      </a:r>
                    </a:p>
                  </a:txBody>
                  <a:tcPr marL="28575" marR="28575" marT="19050" marB="19050" anchor="b">
                    <a:solidFill>
                      <a:srgbClr val="63B7C6"/>
                    </a:solidFill>
                  </a:tcPr>
                </a:tc>
                <a:tc>
                  <a:txBody>
                    <a:bodyPr/>
                    <a:lstStyle/>
                    <a:p>
                      <a:pPr rtl="0" fontAlgn="b"/>
                      <a:r>
                        <a:rPr lang="en-US">
                          <a:effectLst/>
                        </a:rPr>
                        <a:t>High</a:t>
                      </a:r>
                    </a:p>
                  </a:txBody>
                  <a:tcPr marL="28575" marR="28575" marT="19050" marB="19050" anchor="b">
                    <a:solidFill>
                      <a:srgbClr val="63B7C6"/>
                    </a:solidFill>
                  </a:tcPr>
                </a:tc>
                <a:tc>
                  <a:txBody>
                    <a:bodyPr/>
                    <a:lstStyle/>
                    <a:p>
                      <a:pPr rtl="0" fontAlgn="b"/>
                      <a:r>
                        <a:rPr lang="en-US">
                          <a:effectLst/>
                        </a:rPr>
                        <a:t>Done</a:t>
                      </a:r>
                    </a:p>
                  </a:txBody>
                  <a:tcPr marL="28575" marR="28575" marT="19050" marB="19050" anchor="b">
                    <a:solidFill>
                      <a:srgbClr val="63B7C6"/>
                    </a:solidFill>
                  </a:tcPr>
                </a:tc>
                <a:extLst>
                  <a:ext uri="{0D108BD9-81ED-4DB2-BD59-A6C34878D82A}">
                    <a16:rowId xmlns:a16="http://schemas.microsoft.com/office/drawing/2014/main" val="543674663"/>
                  </a:ext>
                </a:extLst>
              </a:tr>
              <a:tr h="921356">
                <a:tc>
                  <a:txBody>
                    <a:bodyPr/>
                    <a:lstStyle/>
                    <a:p>
                      <a:pPr rtl="0" fontAlgn="b"/>
                      <a:r>
                        <a:rPr lang="en-US">
                          <a:solidFill>
                            <a:schemeClr val="tx1"/>
                          </a:solidFill>
                          <a:effectLst/>
                        </a:rPr>
                        <a:t>Task</a:t>
                      </a:r>
                    </a:p>
                  </a:txBody>
                  <a:tcPr marL="28575" marR="28575" marT="19050" marB="19050" anchor="b">
                    <a:solidFill>
                      <a:srgbClr val="63B7C6"/>
                    </a:solidFill>
                  </a:tcPr>
                </a:tc>
                <a:tc>
                  <a:txBody>
                    <a:bodyPr/>
                    <a:lstStyle/>
                    <a:p>
                      <a:pPr rtl="0" fontAlgn="b"/>
                      <a:r>
                        <a:rPr lang="en-US" u="sng">
                          <a:solidFill>
                            <a:schemeClr val="tx1"/>
                          </a:solidFill>
                          <a:effectLst/>
                          <a:hlinkClick r:id="rId7">
                            <a:extLst>
                              <a:ext uri="{A12FA001-AC4F-418D-AE19-62706E023703}">
                                <ahyp:hlinkClr xmlns:ahyp="http://schemas.microsoft.com/office/drawing/2018/hyperlinkcolor" val="tx"/>
                              </a:ext>
                            </a:extLst>
                          </a:hlinkClick>
                        </a:rPr>
                        <a:t>HID-9</a:t>
                      </a:r>
                      <a:endParaRPr lang="en-US" u="sng">
                        <a:solidFill>
                          <a:schemeClr val="tx1"/>
                        </a:solidFill>
                        <a:effectLst/>
                      </a:endParaRPr>
                    </a:p>
                  </a:txBody>
                  <a:tcPr marL="28575" marR="28575" marT="19050" marB="19050" anchor="b">
                    <a:solidFill>
                      <a:srgbClr val="63B7C6"/>
                    </a:solidFill>
                  </a:tcPr>
                </a:tc>
                <a:tc>
                  <a:txBody>
                    <a:bodyPr/>
                    <a:lstStyle/>
                    <a:p>
                      <a:pPr rtl="0" fontAlgn="b"/>
                      <a:r>
                        <a:rPr lang="en-US">
                          <a:solidFill>
                            <a:schemeClr val="tx1"/>
                          </a:solidFill>
                          <a:effectLst/>
                        </a:rPr>
                        <a:t>Complete Test Cases</a:t>
                      </a:r>
                    </a:p>
                  </a:txBody>
                  <a:tcPr marL="28575" marR="28575" marT="19050" marB="19050" anchor="b">
                    <a:solidFill>
                      <a:srgbClr val="63B7C6"/>
                    </a:solidFill>
                  </a:tcPr>
                </a:tc>
                <a:tc>
                  <a:txBody>
                    <a:bodyPr/>
                    <a:lstStyle/>
                    <a:p>
                      <a:pPr rtl="0" fontAlgn="b"/>
                      <a:r>
                        <a:rPr lang="en-US">
                          <a:effectLst/>
                        </a:rPr>
                        <a:t>N/A</a:t>
                      </a:r>
                    </a:p>
                  </a:txBody>
                  <a:tcPr marL="28575" marR="28575" marT="19050" marB="19050" anchor="b">
                    <a:solidFill>
                      <a:srgbClr val="63B7C6"/>
                    </a:solidFill>
                  </a:tcPr>
                </a:tc>
                <a:tc>
                  <a:txBody>
                    <a:bodyPr/>
                    <a:lstStyle/>
                    <a:p>
                      <a:pPr rtl="0" fontAlgn="b"/>
                      <a:r>
                        <a:rPr lang="en-US">
                          <a:effectLst/>
                        </a:rPr>
                        <a:t>High</a:t>
                      </a:r>
                    </a:p>
                  </a:txBody>
                  <a:tcPr marL="28575" marR="28575" marT="19050" marB="19050" anchor="b">
                    <a:solidFill>
                      <a:srgbClr val="63B7C6"/>
                    </a:solidFill>
                  </a:tcPr>
                </a:tc>
                <a:tc>
                  <a:txBody>
                    <a:bodyPr/>
                    <a:lstStyle/>
                    <a:p>
                      <a:pPr rtl="0" fontAlgn="b"/>
                      <a:r>
                        <a:rPr lang="en-US">
                          <a:effectLst/>
                        </a:rPr>
                        <a:t>Done</a:t>
                      </a:r>
                    </a:p>
                  </a:txBody>
                  <a:tcPr marL="28575" marR="28575" marT="19050" marB="19050" anchor="b">
                    <a:solidFill>
                      <a:srgbClr val="63B7C6"/>
                    </a:solidFill>
                  </a:tcPr>
                </a:tc>
                <a:extLst>
                  <a:ext uri="{0D108BD9-81ED-4DB2-BD59-A6C34878D82A}">
                    <a16:rowId xmlns:a16="http://schemas.microsoft.com/office/drawing/2014/main" val="1435134232"/>
                  </a:ext>
                </a:extLst>
              </a:tr>
              <a:tr h="771271">
                <a:tc>
                  <a:txBody>
                    <a:bodyPr/>
                    <a:lstStyle/>
                    <a:p>
                      <a:pPr rtl="0" fontAlgn="b"/>
                      <a:r>
                        <a:rPr lang="en-US">
                          <a:solidFill>
                            <a:schemeClr val="tx1"/>
                          </a:solidFill>
                          <a:effectLst/>
                        </a:rPr>
                        <a:t>Task</a:t>
                      </a:r>
                    </a:p>
                  </a:txBody>
                  <a:tcPr marL="28575" marR="28575" marT="19050" marB="19050" anchor="b">
                    <a:solidFill>
                      <a:srgbClr val="63B7C6"/>
                    </a:solidFill>
                  </a:tcPr>
                </a:tc>
                <a:tc>
                  <a:txBody>
                    <a:bodyPr/>
                    <a:lstStyle/>
                    <a:p>
                      <a:pPr rtl="0" fontAlgn="b"/>
                      <a:r>
                        <a:rPr lang="en-US" u="sng">
                          <a:solidFill>
                            <a:schemeClr val="tx1"/>
                          </a:solidFill>
                          <a:effectLst/>
                          <a:hlinkClick r:id="rId8">
                            <a:extLst>
                              <a:ext uri="{A12FA001-AC4F-418D-AE19-62706E023703}">
                                <ahyp:hlinkClr xmlns:ahyp="http://schemas.microsoft.com/office/drawing/2018/hyperlinkcolor" val="tx"/>
                              </a:ext>
                            </a:extLst>
                          </a:hlinkClick>
                        </a:rPr>
                        <a:t>HID-8</a:t>
                      </a:r>
                      <a:endParaRPr lang="en-US" u="sng">
                        <a:solidFill>
                          <a:schemeClr val="tx1"/>
                        </a:solidFill>
                        <a:effectLst/>
                      </a:endParaRPr>
                    </a:p>
                  </a:txBody>
                  <a:tcPr marL="28575" marR="28575" marT="19050" marB="19050" anchor="b">
                    <a:solidFill>
                      <a:srgbClr val="63B7C6"/>
                    </a:solidFill>
                  </a:tcPr>
                </a:tc>
                <a:tc>
                  <a:txBody>
                    <a:bodyPr/>
                    <a:lstStyle/>
                    <a:p>
                      <a:pPr rtl="0" fontAlgn="b"/>
                      <a:r>
                        <a:rPr lang="en-US">
                          <a:solidFill>
                            <a:schemeClr val="tx1"/>
                          </a:solidFill>
                          <a:effectLst/>
                        </a:rPr>
                        <a:t>Complete User Stories</a:t>
                      </a:r>
                    </a:p>
                  </a:txBody>
                  <a:tcPr marL="28575" marR="28575" marT="19050" marB="19050" anchor="b">
                    <a:solidFill>
                      <a:srgbClr val="63B7C6"/>
                    </a:solidFill>
                  </a:tcPr>
                </a:tc>
                <a:tc>
                  <a:txBody>
                    <a:bodyPr/>
                    <a:lstStyle/>
                    <a:p>
                      <a:pPr rtl="0" fontAlgn="b"/>
                      <a:r>
                        <a:rPr lang="en-US">
                          <a:effectLst/>
                        </a:rPr>
                        <a:t>N/A</a:t>
                      </a:r>
                    </a:p>
                  </a:txBody>
                  <a:tcPr marL="28575" marR="28575" marT="19050" marB="19050" anchor="b">
                    <a:solidFill>
                      <a:srgbClr val="63B7C6"/>
                    </a:solidFill>
                  </a:tcPr>
                </a:tc>
                <a:tc>
                  <a:txBody>
                    <a:bodyPr/>
                    <a:lstStyle/>
                    <a:p>
                      <a:pPr rtl="0" fontAlgn="b"/>
                      <a:r>
                        <a:rPr lang="en-US">
                          <a:effectLst/>
                        </a:rPr>
                        <a:t>High</a:t>
                      </a:r>
                    </a:p>
                  </a:txBody>
                  <a:tcPr marL="28575" marR="28575" marT="19050" marB="19050" anchor="b">
                    <a:solidFill>
                      <a:srgbClr val="63B7C6"/>
                    </a:solidFill>
                  </a:tcPr>
                </a:tc>
                <a:tc>
                  <a:txBody>
                    <a:bodyPr/>
                    <a:lstStyle/>
                    <a:p>
                      <a:pPr rtl="0" fontAlgn="b"/>
                      <a:r>
                        <a:rPr lang="en-US">
                          <a:effectLst/>
                        </a:rPr>
                        <a:t>Done</a:t>
                      </a:r>
                    </a:p>
                  </a:txBody>
                  <a:tcPr marL="28575" marR="28575" marT="19050" marB="19050" anchor="b">
                    <a:solidFill>
                      <a:srgbClr val="63B7C6"/>
                    </a:solidFill>
                  </a:tcPr>
                </a:tc>
                <a:extLst>
                  <a:ext uri="{0D108BD9-81ED-4DB2-BD59-A6C34878D82A}">
                    <a16:rowId xmlns:a16="http://schemas.microsoft.com/office/drawing/2014/main" val="4153769021"/>
                  </a:ext>
                </a:extLst>
              </a:tr>
            </a:tbl>
          </a:graphicData>
        </a:graphic>
      </p:graphicFrame>
      <p:sp>
        <p:nvSpPr>
          <p:cNvPr id="17" name="TextBox 16">
            <a:extLst>
              <a:ext uri="{FF2B5EF4-FFF2-40B4-BE49-F238E27FC236}">
                <a16:creationId xmlns:a16="http://schemas.microsoft.com/office/drawing/2014/main" id="{7127C13B-086F-1F44-BA99-C5C3DE3861C9}"/>
              </a:ext>
            </a:extLst>
          </p:cNvPr>
          <p:cNvSpPr txBox="1"/>
          <p:nvPr/>
        </p:nvSpPr>
        <p:spPr>
          <a:xfrm>
            <a:off x="8827591" y="1654556"/>
            <a:ext cx="2831009" cy="2308324"/>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documented our user stories, acceptance criteria and test cases</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We drafted our first </a:t>
            </a:r>
            <a:r>
              <a:rPr lang="en-US" err="1">
                <a:solidFill>
                  <a:schemeClr val="bg1"/>
                </a:solidFill>
              </a:rPr>
              <a:t>SymCheck</a:t>
            </a:r>
            <a:r>
              <a:rPr lang="en-US">
                <a:solidFill>
                  <a:schemeClr val="bg1"/>
                </a:solidFill>
              </a:rPr>
              <a:t> designs</a:t>
            </a:r>
          </a:p>
          <a:p>
            <a:pPr marL="285750" indent="-285750">
              <a:buFont typeface="Arial" panose="020B0604020202020204" pitchFamily="34" charset="0"/>
              <a:buChar char="•"/>
            </a:pPr>
            <a:endParaRPr lang="en-US">
              <a:solidFill>
                <a:schemeClr val="bg1"/>
              </a:solidFill>
            </a:endParaRPr>
          </a:p>
        </p:txBody>
      </p:sp>
      <p:graphicFrame>
        <p:nvGraphicFramePr>
          <p:cNvPr id="7" name="Diagram 6">
            <a:extLst>
              <a:ext uri="{FF2B5EF4-FFF2-40B4-BE49-F238E27FC236}">
                <a16:creationId xmlns:a16="http://schemas.microsoft.com/office/drawing/2014/main" id="{C1C610E8-A968-4990-B421-94A87C764C29}"/>
              </a:ext>
            </a:extLst>
          </p:cNvPr>
          <p:cNvGraphicFramePr/>
          <p:nvPr>
            <p:extLst>
              <p:ext uri="{D42A27DB-BD31-4B8C-83A1-F6EECF244321}">
                <p14:modId xmlns:p14="http://schemas.microsoft.com/office/powerpoint/2010/main" val="2710145053"/>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3860747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2</a:t>
            </a:r>
            <a:r>
              <a:rPr lang="en-US" b="1" kern="1200" spc="-70" baseline="0">
                <a:latin typeface="+mj-lt"/>
                <a:ea typeface="+mj-ea"/>
                <a:cs typeface="+mj-cs"/>
              </a:rPr>
              <a:t> Burndown Chart</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23</a:t>
            </a:fld>
            <a:endParaRPr lang="en-US" noProof="0"/>
          </a:p>
        </p:txBody>
      </p:sp>
      <p:sp>
        <p:nvSpPr>
          <p:cNvPr id="5" name="TextBox 4">
            <a:extLst>
              <a:ext uri="{FF2B5EF4-FFF2-40B4-BE49-F238E27FC236}">
                <a16:creationId xmlns:a16="http://schemas.microsoft.com/office/drawing/2014/main" id="{70BECD6D-5766-424E-846E-BB7A05055BF4}"/>
              </a:ext>
            </a:extLst>
          </p:cNvPr>
          <p:cNvSpPr txBox="1"/>
          <p:nvPr/>
        </p:nvSpPr>
        <p:spPr>
          <a:xfrm>
            <a:off x="869950" y="5355553"/>
            <a:ext cx="3187700"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did not have any user stories documented</a:t>
            </a:r>
          </a:p>
        </p:txBody>
      </p:sp>
      <p:pic>
        <p:nvPicPr>
          <p:cNvPr id="6" name="Picture 5">
            <a:extLst>
              <a:ext uri="{FF2B5EF4-FFF2-40B4-BE49-F238E27FC236}">
                <a16:creationId xmlns:a16="http://schemas.microsoft.com/office/drawing/2014/main" id="{4A8C97CC-CAC7-4E7D-926F-22F49E878CF8}"/>
              </a:ext>
            </a:extLst>
          </p:cNvPr>
          <p:cNvPicPr>
            <a:picLocks noChangeAspect="1"/>
          </p:cNvPicPr>
          <p:nvPr/>
        </p:nvPicPr>
        <p:blipFill>
          <a:blip r:embed="rId3"/>
          <a:stretch>
            <a:fillRect/>
          </a:stretch>
        </p:blipFill>
        <p:spPr>
          <a:xfrm>
            <a:off x="721659" y="1439416"/>
            <a:ext cx="10748682" cy="36029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068369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3</a:t>
            </a:r>
            <a:r>
              <a:rPr lang="en-US" b="1" kern="1200" spc="-70" baseline="0">
                <a:latin typeface="+mj-lt"/>
                <a:ea typeface="+mj-ea"/>
                <a:cs typeface="+mj-cs"/>
              </a:rPr>
              <a:t> Artifacts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24</a:t>
            </a:fld>
            <a:endParaRPr lang="en-US" noProof="0"/>
          </a:p>
        </p:txBody>
      </p:sp>
      <p:graphicFrame>
        <p:nvGraphicFramePr>
          <p:cNvPr id="5" name="Table 4">
            <a:extLst>
              <a:ext uri="{FF2B5EF4-FFF2-40B4-BE49-F238E27FC236}">
                <a16:creationId xmlns:a16="http://schemas.microsoft.com/office/drawing/2014/main" id="{2E07EEB1-1EBF-4510-90D4-39AD57D483F9}"/>
              </a:ext>
            </a:extLst>
          </p:cNvPr>
          <p:cNvGraphicFramePr>
            <a:graphicFrameLocks noGrp="1"/>
          </p:cNvGraphicFramePr>
          <p:nvPr>
            <p:extLst>
              <p:ext uri="{D42A27DB-BD31-4B8C-83A1-F6EECF244321}">
                <p14:modId xmlns:p14="http://schemas.microsoft.com/office/powerpoint/2010/main" val="1659372207"/>
              </p:ext>
            </p:extLst>
          </p:nvPr>
        </p:nvGraphicFramePr>
        <p:xfrm>
          <a:off x="181430" y="1400587"/>
          <a:ext cx="5573912" cy="4449255"/>
        </p:xfrm>
        <a:graphic>
          <a:graphicData uri="http://schemas.openxmlformats.org/drawingml/2006/table">
            <a:tbl>
              <a:tblPr firstRow="1">
                <a:effectLst>
                  <a:innerShdw blurRad="114300">
                    <a:prstClr val="black"/>
                  </a:innerShdw>
                </a:effectLst>
                <a:tableStyleId>{775DCB02-9BB8-47FD-8907-85C794F793BA}</a:tableStyleId>
              </a:tblPr>
              <a:tblGrid>
                <a:gridCol w="495019">
                  <a:extLst>
                    <a:ext uri="{9D8B030D-6E8A-4147-A177-3AD203B41FA5}">
                      <a16:colId xmlns:a16="http://schemas.microsoft.com/office/drawing/2014/main" val="2137527317"/>
                    </a:ext>
                  </a:extLst>
                </a:gridCol>
                <a:gridCol w="495019">
                  <a:extLst>
                    <a:ext uri="{9D8B030D-6E8A-4147-A177-3AD203B41FA5}">
                      <a16:colId xmlns:a16="http://schemas.microsoft.com/office/drawing/2014/main" val="1872367388"/>
                    </a:ext>
                  </a:extLst>
                </a:gridCol>
                <a:gridCol w="3098817">
                  <a:extLst>
                    <a:ext uri="{9D8B030D-6E8A-4147-A177-3AD203B41FA5}">
                      <a16:colId xmlns:a16="http://schemas.microsoft.com/office/drawing/2014/main" val="3938763045"/>
                    </a:ext>
                  </a:extLst>
                </a:gridCol>
                <a:gridCol w="495019">
                  <a:extLst>
                    <a:ext uri="{9D8B030D-6E8A-4147-A177-3AD203B41FA5}">
                      <a16:colId xmlns:a16="http://schemas.microsoft.com/office/drawing/2014/main" val="1406681809"/>
                    </a:ext>
                  </a:extLst>
                </a:gridCol>
                <a:gridCol w="495019">
                  <a:extLst>
                    <a:ext uri="{9D8B030D-6E8A-4147-A177-3AD203B41FA5}">
                      <a16:colId xmlns:a16="http://schemas.microsoft.com/office/drawing/2014/main" val="283469278"/>
                    </a:ext>
                  </a:extLst>
                </a:gridCol>
                <a:gridCol w="495019">
                  <a:extLst>
                    <a:ext uri="{9D8B030D-6E8A-4147-A177-3AD203B41FA5}">
                      <a16:colId xmlns:a16="http://schemas.microsoft.com/office/drawing/2014/main" val="2195285459"/>
                    </a:ext>
                  </a:extLst>
                </a:gridCol>
              </a:tblGrid>
              <a:tr h="257733">
                <a:tc>
                  <a:txBody>
                    <a:bodyPr/>
                    <a:lstStyle/>
                    <a:p>
                      <a:pPr algn="ctr" rtl="0" fontAlgn="b"/>
                      <a:r>
                        <a:rPr lang="en-US" sz="1000" b="1">
                          <a:effectLst/>
                        </a:rPr>
                        <a:t>Type</a:t>
                      </a:r>
                    </a:p>
                  </a:txBody>
                  <a:tcPr marL="12552" marR="12552" marT="8368" marB="8368" anchor="b"/>
                </a:tc>
                <a:tc>
                  <a:txBody>
                    <a:bodyPr/>
                    <a:lstStyle/>
                    <a:p>
                      <a:pPr algn="ctr" rtl="0" fontAlgn="b"/>
                      <a:r>
                        <a:rPr lang="en-US" sz="1000" b="1">
                          <a:effectLst/>
                        </a:rPr>
                        <a:t>Key</a:t>
                      </a:r>
                    </a:p>
                  </a:txBody>
                  <a:tcPr marL="12552" marR="12552" marT="8368" marB="8368" anchor="b"/>
                </a:tc>
                <a:tc>
                  <a:txBody>
                    <a:bodyPr/>
                    <a:lstStyle/>
                    <a:p>
                      <a:pPr algn="ctr" rtl="0" fontAlgn="b"/>
                      <a:r>
                        <a:rPr lang="en-US" sz="1000" b="1">
                          <a:effectLst/>
                        </a:rPr>
                        <a:t>Summary</a:t>
                      </a:r>
                    </a:p>
                  </a:txBody>
                  <a:tcPr marL="12552" marR="12552" marT="8368" marB="8368" anchor="b"/>
                </a:tc>
                <a:tc>
                  <a:txBody>
                    <a:bodyPr/>
                    <a:lstStyle/>
                    <a:p>
                      <a:pPr algn="ctr" rtl="0" fontAlgn="b"/>
                      <a:r>
                        <a:rPr lang="en-US" sz="1000" b="1">
                          <a:effectLst/>
                        </a:rPr>
                        <a:t>Story Points</a:t>
                      </a:r>
                    </a:p>
                  </a:txBody>
                  <a:tcPr marL="12552" marR="12552" marT="8368" marB="8368" anchor="b"/>
                </a:tc>
                <a:tc>
                  <a:txBody>
                    <a:bodyPr/>
                    <a:lstStyle/>
                    <a:p>
                      <a:pPr algn="ctr" rtl="0" fontAlgn="b"/>
                      <a:r>
                        <a:rPr lang="en-US" sz="1000" b="1">
                          <a:effectLst/>
                        </a:rPr>
                        <a:t>Priority</a:t>
                      </a:r>
                    </a:p>
                  </a:txBody>
                  <a:tcPr marL="12552" marR="12552" marT="8368" marB="8368" anchor="b"/>
                </a:tc>
                <a:tc>
                  <a:txBody>
                    <a:bodyPr/>
                    <a:lstStyle/>
                    <a:p>
                      <a:pPr algn="ctr" rtl="0" fontAlgn="b"/>
                      <a:r>
                        <a:rPr lang="en-US" sz="1000" b="1">
                          <a:effectLst/>
                        </a:rPr>
                        <a:t>Status</a:t>
                      </a:r>
                    </a:p>
                  </a:txBody>
                  <a:tcPr marL="12552" marR="12552" marT="8368" marB="8368" anchor="b"/>
                </a:tc>
                <a:extLst>
                  <a:ext uri="{0D108BD9-81ED-4DB2-BD59-A6C34878D82A}">
                    <a16:rowId xmlns:a16="http://schemas.microsoft.com/office/drawing/2014/main" val="3061499672"/>
                  </a:ext>
                </a:extLst>
              </a:tr>
              <a:tr h="619229">
                <a:tc>
                  <a:txBody>
                    <a:bodyPr/>
                    <a:lstStyle/>
                    <a:p>
                      <a:pPr rtl="0" fontAlgn="b"/>
                      <a:r>
                        <a:rPr lang="en-US" sz="800">
                          <a:solidFill>
                            <a:schemeClr val="tx1"/>
                          </a:solidFill>
                          <a:effectLst/>
                        </a:rPr>
                        <a:t>Story</a:t>
                      </a:r>
                    </a:p>
                  </a:txBody>
                  <a:tcPr marL="12552" marR="12552" marT="8368" marB="8368" anchor="b"/>
                </a:tc>
                <a:tc>
                  <a:txBody>
                    <a:bodyPr/>
                    <a:lstStyle/>
                    <a:p>
                      <a:pPr rtl="0" fontAlgn="b"/>
                      <a:r>
                        <a:rPr lang="en-US" sz="800" u="sng">
                          <a:solidFill>
                            <a:schemeClr val="tx1"/>
                          </a:solidFill>
                          <a:effectLst/>
                          <a:hlinkClick r:id="rId3">
                            <a:extLst>
                              <a:ext uri="{A12FA001-AC4F-418D-AE19-62706E023703}">
                                <ahyp:hlinkClr xmlns:ahyp="http://schemas.microsoft.com/office/drawing/2018/hyperlinkcolor" val="tx"/>
                              </a:ext>
                            </a:extLst>
                          </a:hlinkClick>
                        </a:rPr>
                        <a:t>HID-44</a:t>
                      </a:r>
                      <a:endParaRPr lang="en-US" sz="800" u="sng">
                        <a:solidFill>
                          <a:schemeClr val="tx1"/>
                        </a:solidFill>
                        <a:effectLst/>
                      </a:endParaRPr>
                    </a:p>
                  </a:txBody>
                  <a:tcPr marL="12552" marR="12552" marT="8368" marB="8368" anchor="b"/>
                </a:tc>
                <a:tc>
                  <a:txBody>
                    <a:bodyPr/>
                    <a:lstStyle/>
                    <a:p>
                      <a:pPr rtl="0" fontAlgn="b"/>
                      <a:r>
                        <a:rPr lang="en-US" sz="800">
                          <a:solidFill>
                            <a:schemeClr val="tx1"/>
                          </a:solidFill>
                          <a:effectLst/>
                        </a:rPr>
                        <a:t>As a patient, I want to get in touch with the creators of the SymCheck application so that I can provide the creators of the SymCheck application with suggestions/comments, ask them questions, commend them for their product, etc.</a:t>
                      </a:r>
                      <a:br>
                        <a:rPr lang="en-US" sz="800">
                          <a:solidFill>
                            <a:schemeClr val="tx1"/>
                          </a:solidFill>
                          <a:effectLst/>
                        </a:rPr>
                      </a:br>
                      <a:endParaRPr lang="en-US" sz="800">
                        <a:solidFill>
                          <a:schemeClr val="tx1"/>
                        </a:solidFill>
                        <a:effectLst/>
                      </a:endParaRPr>
                    </a:p>
                  </a:txBody>
                  <a:tcPr marL="12552" marR="12552" marT="8368" marB="8368" anchor="b"/>
                </a:tc>
                <a:tc>
                  <a:txBody>
                    <a:bodyPr/>
                    <a:lstStyle/>
                    <a:p>
                      <a:pPr algn="ctr" rtl="0" fontAlgn="b"/>
                      <a:r>
                        <a:rPr lang="en-US" sz="800">
                          <a:solidFill>
                            <a:schemeClr val="tx1"/>
                          </a:solidFill>
                          <a:effectLst/>
                        </a:rPr>
                        <a:t>2</a:t>
                      </a:r>
                    </a:p>
                  </a:txBody>
                  <a:tcPr marL="12552" marR="12552" marT="8368" marB="8368" anchor="b"/>
                </a:tc>
                <a:tc>
                  <a:txBody>
                    <a:bodyPr/>
                    <a:lstStyle/>
                    <a:p>
                      <a:pPr rtl="0" fontAlgn="b"/>
                      <a:r>
                        <a:rPr lang="en-US" sz="800">
                          <a:solidFill>
                            <a:schemeClr val="tx1"/>
                          </a:solidFill>
                          <a:effectLst/>
                        </a:rPr>
                        <a:t>Medium</a:t>
                      </a:r>
                    </a:p>
                  </a:txBody>
                  <a:tcPr marL="12552" marR="12552" marT="8368" marB="8368" anchor="b"/>
                </a:tc>
                <a:tc>
                  <a:txBody>
                    <a:bodyPr/>
                    <a:lstStyle/>
                    <a:p>
                      <a:pPr rtl="0" fontAlgn="b"/>
                      <a:r>
                        <a:rPr lang="en-US" sz="800">
                          <a:solidFill>
                            <a:schemeClr val="tx1"/>
                          </a:solidFill>
                          <a:effectLst/>
                        </a:rPr>
                        <a:t>Done</a:t>
                      </a:r>
                    </a:p>
                  </a:txBody>
                  <a:tcPr marL="12552" marR="12552" marT="8368" marB="8368" anchor="b"/>
                </a:tc>
                <a:extLst>
                  <a:ext uri="{0D108BD9-81ED-4DB2-BD59-A6C34878D82A}">
                    <a16:rowId xmlns:a16="http://schemas.microsoft.com/office/drawing/2014/main" val="2370789460"/>
                  </a:ext>
                </a:extLst>
              </a:tr>
              <a:tr h="498730">
                <a:tc>
                  <a:txBody>
                    <a:bodyPr/>
                    <a:lstStyle/>
                    <a:p>
                      <a:pPr rtl="0" fontAlgn="b"/>
                      <a:r>
                        <a:rPr lang="en-US" sz="800">
                          <a:solidFill>
                            <a:schemeClr val="tx1"/>
                          </a:solidFill>
                          <a:effectLst/>
                        </a:rPr>
                        <a:t>Story</a:t>
                      </a:r>
                    </a:p>
                  </a:txBody>
                  <a:tcPr marL="12552" marR="12552" marT="8368" marB="8368" anchor="b"/>
                </a:tc>
                <a:tc>
                  <a:txBody>
                    <a:bodyPr/>
                    <a:lstStyle/>
                    <a:p>
                      <a:pPr rtl="0" fontAlgn="b"/>
                      <a:r>
                        <a:rPr lang="en-US" sz="800" u="sng">
                          <a:solidFill>
                            <a:schemeClr val="tx1"/>
                          </a:solidFill>
                          <a:effectLst/>
                          <a:hlinkClick r:id="rId4">
                            <a:extLst>
                              <a:ext uri="{A12FA001-AC4F-418D-AE19-62706E023703}">
                                <ahyp:hlinkClr xmlns:ahyp="http://schemas.microsoft.com/office/drawing/2018/hyperlinkcolor" val="tx"/>
                              </a:ext>
                            </a:extLst>
                          </a:hlinkClick>
                        </a:rPr>
                        <a:t>HID-36</a:t>
                      </a:r>
                      <a:endParaRPr lang="en-US" sz="800" u="sng">
                        <a:solidFill>
                          <a:schemeClr val="tx1"/>
                        </a:solidFill>
                        <a:effectLst/>
                      </a:endParaRPr>
                    </a:p>
                  </a:txBody>
                  <a:tcPr marL="12552" marR="12552" marT="8368" marB="8368" anchor="b"/>
                </a:tc>
                <a:tc>
                  <a:txBody>
                    <a:bodyPr/>
                    <a:lstStyle/>
                    <a:p>
                      <a:pPr rtl="0" fontAlgn="b"/>
                      <a:r>
                        <a:rPr lang="en-US" sz="800">
                          <a:solidFill>
                            <a:schemeClr val="tx1"/>
                          </a:solidFill>
                          <a:effectLst/>
                        </a:rPr>
                        <a:t>As a patient, I want to return to the homepage so that I can re-read the SymCheck mission statement, disclaimer, etc.</a:t>
                      </a:r>
                      <a:br>
                        <a:rPr lang="en-US" sz="800">
                          <a:solidFill>
                            <a:schemeClr val="tx1"/>
                          </a:solidFill>
                          <a:effectLst/>
                        </a:rPr>
                      </a:br>
                      <a:endParaRPr lang="en-US" sz="800">
                        <a:solidFill>
                          <a:schemeClr val="tx1"/>
                        </a:solidFill>
                        <a:effectLst/>
                      </a:endParaRPr>
                    </a:p>
                  </a:txBody>
                  <a:tcPr marL="12552" marR="12552" marT="8368" marB="8368" anchor="b"/>
                </a:tc>
                <a:tc>
                  <a:txBody>
                    <a:bodyPr/>
                    <a:lstStyle/>
                    <a:p>
                      <a:pPr algn="ctr" rtl="0" fontAlgn="b"/>
                      <a:r>
                        <a:rPr lang="en-US" sz="800">
                          <a:solidFill>
                            <a:schemeClr val="tx1"/>
                          </a:solidFill>
                          <a:effectLst/>
                        </a:rPr>
                        <a:t>1</a:t>
                      </a:r>
                    </a:p>
                  </a:txBody>
                  <a:tcPr marL="12552" marR="12552" marT="8368" marB="8368" anchor="b"/>
                </a:tc>
                <a:tc>
                  <a:txBody>
                    <a:bodyPr/>
                    <a:lstStyle/>
                    <a:p>
                      <a:pPr rtl="0" fontAlgn="b"/>
                      <a:r>
                        <a:rPr lang="en-US" sz="800">
                          <a:solidFill>
                            <a:schemeClr val="tx1"/>
                          </a:solidFill>
                          <a:effectLst/>
                        </a:rPr>
                        <a:t>Medium</a:t>
                      </a:r>
                    </a:p>
                  </a:txBody>
                  <a:tcPr marL="12552" marR="12552" marT="8368" marB="8368" anchor="b"/>
                </a:tc>
                <a:tc>
                  <a:txBody>
                    <a:bodyPr/>
                    <a:lstStyle/>
                    <a:p>
                      <a:pPr rtl="0" fontAlgn="b"/>
                      <a:r>
                        <a:rPr lang="en-US" sz="800">
                          <a:solidFill>
                            <a:schemeClr val="tx1"/>
                          </a:solidFill>
                          <a:effectLst/>
                        </a:rPr>
                        <a:t>Done</a:t>
                      </a:r>
                    </a:p>
                  </a:txBody>
                  <a:tcPr marL="12552" marR="12552" marT="8368" marB="8368" anchor="b"/>
                </a:tc>
                <a:extLst>
                  <a:ext uri="{0D108BD9-81ED-4DB2-BD59-A6C34878D82A}">
                    <a16:rowId xmlns:a16="http://schemas.microsoft.com/office/drawing/2014/main" val="935441150"/>
                  </a:ext>
                </a:extLst>
              </a:tr>
              <a:tr h="619229">
                <a:tc>
                  <a:txBody>
                    <a:bodyPr/>
                    <a:lstStyle/>
                    <a:p>
                      <a:pPr rtl="0" fontAlgn="b"/>
                      <a:r>
                        <a:rPr lang="en-US" sz="800">
                          <a:solidFill>
                            <a:srgbClr val="C00000"/>
                          </a:solidFill>
                          <a:effectLst/>
                        </a:rPr>
                        <a:t>Story</a:t>
                      </a:r>
                    </a:p>
                  </a:txBody>
                  <a:tcPr marL="12552" marR="12552" marT="8368" marB="8368" anchor="b"/>
                </a:tc>
                <a:tc>
                  <a:txBody>
                    <a:bodyPr/>
                    <a:lstStyle/>
                    <a:p>
                      <a:pPr rtl="0" fontAlgn="b"/>
                      <a:r>
                        <a:rPr lang="en-US" sz="800" u="sng">
                          <a:solidFill>
                            <a:srgbClr val="C00000"/>
                          </a:solidFill>
                          <a:effectLst/>
                          <a:hlinkClick r:id="rId5">
                            <a:extLst>
                              <a:ext uri="{A12FA001-AC4F-418D-AE19-62706E023703}">
                                <ahyp:hlinkClr xmlns:ahyp="http://schemas.microsoft.com/office/drawing/2018/hyperlinkcolor" val="tx"/>
                              </a:ext>
                            </a:extLst>
                          </a:hlinkClick>
                        </a:rPr>
                        <a:t>HID-35</a:t>
                      </a:r>
                      <a:endParaRPr lang="en-US" sz="800" u="sng">
                        <a:solidFill>
                          <a:srgbClr val="C00000"/>
                        </a:solidFill>
                        <a:effectLst/>
                      </a:endParaRPr>
                    </a:p>
                  </a:txBody>
                  <a:tcPr marL="12552" marR="12552" marT="8368" marB="8368" anchor="b"/>
                </a:tc>
                <a:tc>
                  <a:txBody>
                    <a:bodyPr/>
                    <a:lstStyle/>
                    <a:p>
                      <a:pPr rtl="0" fontAlgn="b"/>
                      <a:r>
                        <a:rPr lang="en-US" sz="800">
                          <a:solidFill>
                            <a:srgbClr val="C00000"/>
                          </a:solidFill>
                          <a:effectLst/>
                        </a:rPr>
                        <a:t>As a patient, I want to find the nearest emergency room so that I can seek immediate medical condition for what I deem to be an extremely critical/dire/time-sensitive condition</a:t>
                      </a:r>
                      <a:br>
                        <a:rPr lang="en-US" sz="800">
                          <a:solidFill>
                            <a:srgbClr val="C00000"/>
                          </a:solidFill>
                          <a:effectLst/>
                        </a:rPr>
                      </a:br>
                      <a:endParaRPr lang="en-US" sz="800">
                        <a:solidFill>
                          <a:srgbClr val="C00000"/>
                        </a:solidFill>
                        <a:effectLst/>
                      </a:endParaRPr>
                    </a:p>
                  </a:txBody>
                  <a:tcPr marL="12552" marR="12552" marT="8368" marB="8368" anchor="b"/>
                </a:tc>
                <a:tc>
                  <a:txBody>
                    <a:bodyPr/>
                    <a:lstStyle/>
                    <a:p>
                      <a:pPr algn="ctr" rtl="0" fontAlgn="b"/>
                      <a:r>
                        <a:rPr lang="en-US" sz="800">
                          <a:solidFill>
                            <a:srgbClr val="C00000"/>
                          </a:solidFill>
                          <a:effectLst/>
                        </a:rPr>
                        <a:t>3</a:t>
                      </a:r>
                    </a:p>
                  </a:txBody>
                  <a:tcPr marL="12552" marR="12552" marT="8368" marB="8368" anchor="b"/>
                </a:tc>
                <a:tc>
                  <a:txBody>
                    <a:bodyPr/>
                    <a:lstStyle/>
                    <a:p>
                      <a:pPr rtl="0" fontAlgn="b"/>
                      <a:r>
                        <a:rPr lang="en-US" sz="800">
                          <a:solidFill>
                            <a:srgbClr val="C00000"/>
                          </a:solidFill>
                          <a:effectLst/>
                        </a:rPr>
                        <a:t>Medium</a:t>
                      </a:r>
                    </a:p>
                  </a:txBody>
                  <a:tcPr marL="12552" marR="12552" marT="8368" marB="8368" anchor="b"/>
                </a:tc>
                <a:tc>
                  <a:txBody>
                    <a:bodyPr/>
                    <a:lstStyle/>
                    <a:p>
                      <a:pPr rtl="0" fontAlgn="b"/>
                      <a:r>
                        <a:rPr lang="en-US" sz="800">
                          <a:solidFill>
                            <a:srgbClr val="C00000"/>
                          </a:solidFill>
                          <a:effectLst/>
                        </a:rPr>
                        <a:t>Moved to Sprint 4</a:t>
                      </a:r>
                    </a:p>
                  </a:txBody>
                  <a:tcPr marL="12552" marR="12552" marT="8368" marB="8368" anchor="b"/>
                </a:tc>
                <a:extLst>
                  <a:ext uri="{0D108BD9-81ED-4DB2-BD59-A6C34878D82A}">
                    <a16:rowId xmlns:a16="http://schemas.microsoft.com/office/drawing/2014/main" val="1653626226"/>
                  </a:ext>
                </a:extLst>
              </a:tr>
              <a:tr h="619229">
                <a:tc>
                  <a:txBody>
                    <a:bodyPr/>
                    <a:lstStyle/>
                    <a:p>
                      <a:pPr rtl="0" fontAlgn="b"/>
                      <a:r>
                        <a:rPr lang="en-US" sz="800">
                          <a:solidFill>
                            <a:srgbClr val="C00000"/>
                          </a:solidFill>
                          <a:effectLst/>
                        </a:rPr>
                        <a:t>Story</a:t>
                      </a:r>
                    </a:p>
                  </a:txBody>
                  <a:tcPr marL="12552" marR="12552" marT="8368" marB="8368" anchor="b"/>
                </a:tc>
                <a:tc>
                  <a:txBody>
                    <a:bodyPr/>
                    <a:lstStyle/>
                    <a:p>
                      <a:pPr rtl="0" fontAlgn="b"/>
                      <a:r>
                        <a:rPr lang="en-US" sz="800" u="sng">
                          <a:solidFill>
                            <a:srgbClr val="C00000"/>
                          </a:solidFill>
                          <a:effectLst/>
                          <a:hlinkClick r:id="rId6">
                            <a:extLst>
                              <a:ext uri="{A12FA001-AC4F-418D-AE19-62706E023703}">
                                <ahyp:hlinkClr xmlns:ahyp="http://schemas.microsoft.com/office/drawing/2018/hyperlinkcolor" val="tx"/>
                              </a:ext>
                            </a:extLst>
                          </a:hlinkClick>
                        </a:rPr>
                        <a:t>HID-32</a:t>
                      </a:r>
                      <a:endParaRPr lang="en-US" sz="800" u="sng">
                        <a:solidFill>
                          <a:srgbClr val="C00000"/>
                        </a:solidFill>
                        <a:effectLst/>
                      </a:endParaRPr>
                    </a:p>
                  </a:txBody>
                  <a:tcPr marL="12552" marR="12552" marT="8368" marB="8368" anchor="b"/>
                </a:tc>
                <a:tc>
                  <a:txBody>
                    <a:bodyPr/>
                    <a:lstStyle/>
                    <a:p>
                      <a:pPr rtl="0" fontAlgn="b"/>
                      <a:r>
                        <a:rPr lang="en-US" sz="800">
                          <a:solidFill>
                            <a:srgbClr val="C00000"/>
                          </a:solidFill>
                          <a:effectLst/>
                        </a:rPr>
                        <a:t>As a patient, I want to be sure that my image has been uploaded successfully so that I can be sure that the image will be processed by the application so that I can receive recommendations for my care</a:t>
                      </a:r>
                      <a:br>
                        <a:rPr lang="en-US" sz="800">
                          <a:solidFill>
                            <a:srgbClr val="C00000"/>
                          </a:solidFill>
                          <a:effectLst/>
                        </a:rPr>
                      </a:br>
                      <a:endParaRPr lang="en-US" sz="800">
                        <a:solidFill>
                          <a:srgbClr val="C00000"/>
                        </a:solidFill>
                        <a:effectLst/>
                      </a:endParaRPr>
                    </a:p>
                  </a:txBody>
                  <a:tcPr marL="12552" marR="12552" marT="8368" marB="8368" anchor="b"/>
                </a:tc>
                <a:tc>
                  <a:txBody>
                    <a:bodyPr/>
                    <a:lstStyle/>
                    <a:p>
                      <a:pPr algn="ctr" rtl="0" fontAlgn="b"/>
                      <a:r>
                        <a:rPr lang="en-US" sz="800">
                          <a:solidFill>
                            <a:srgbClr val="C00000"/>
                          </a:solidFill>
                          <a:effectLst/>
                        </a:rPr>
                        <a:t>3</a:t>
                      </a:r>
                    </a:p>
                  </a:txBody>
                  <a:tcPr marL="12552" marR="12552" marT="8368" marB="8368" anchor="b"/>
                </a:tc>
                <a:tc>
                  <a:txBody>
                    <a:bodyPr/>
                    <a:lstStyle/>
                    <a:p>
                      <a:pPr rtl="0" fontAlgn="b"/>
                      <a:r>
                        <a:rPr lang="en-US" sz="800">
                          <a:solidFill>
                            <a:srgbClr val="C00000"/>
                          </a:solidFill>
                          <a:effectLst/>
                        </a:rPr>
                        <a:t>Medium</a:t>
                      </a:r>
                    </a:p>
                  </a:txBody>
                  <a:tcPr marL="12552" marR="12552" marT="8368" marB="8368" anchor="b"/>
                </a:tc>
                <a:tc>
                  <a:txBody>
                    <a:bodyPr/>
                    <a:lstStyle/>
                    <a:p>
                      <a:pPr rtl="0" fontAlgn="b"/>
                      <a:r>
                        <a:rPr lang="en-US" sz="800">
                          <a:solidFill>
                            <a:srgbClr val="C00000"/>
                          </a:solidFill>
                          <a:effectLst/>
                        </a:rPr>
                        <a:t>Moved to Sprint 4</a:t>
                      </a:r>
                    </a:p>
                  </a:txBody>
                  <a:tcPr marL="12552" marR="12552" marT="8368" marB="8368" anchor="b"/>
                </a:tc>
                <a:extLst>
                  <a:ext uri="{0D108BD9-81ED-4DB2-BD59-A6C34878D82A}">
                    <a16:rowId xmlns:a16="http://schemas.microsoft.com/office/drawing/2014/main" val="3803980296"/>
                  </a:ext>
                </a:extLst>
              </a:tr>
              <a:tr h="619229">
                <a:tc>
                  <a:txBody>
                    <a:bodyPr/>
                    <a:lstStyle/>
                    <a:p>
                      <a:pPr rtl="0" fontAlgn="b"/>
                      <a:r>
                        <a:rPr lang="en-US" sz="800">
                          <a:solidFill>
                            <a:srgbClr val="C00000"/>
                          </a:solidFill>
                          <a:effectLst/>
                        </a:rPr>
                        <a:t>Story</a:t>
                      </a:r>
                    </a:p>
                  </a:txBody>
                  <a:tcPr marL="12552" marR="12552" marT="8368" marB="8368" anchor="b"/>
                </a:tc>
                <a:tc>
                  <a:txBody>
                    <a:bodyPr/>
                    <a:lstStyle/>
                    <a:p>
                      <a:pPr rtl="0" fontAlgn="b"/>
                      <a:r>
                        <a:rPr lang="en-US" sz="800" u="sng">
                          <a:solidFill>
                            <a:srgbClr val="C00000"/>
                          </a:solidFill>
                          <a:effectLst/>
                          <a:hlinkClick r:id="rId7">
                            <a:extLst>
                              <a:ext uri="{A12FA001-AC4F-418D-AE19-62706E023703}">
                                <ahyp:hlinkClr xmlns:ahyp="http://schemas.microsoft.com/office/drawing/2018/hyperlinkcolor" val="tx"/>
                              </a:ext>
                            </a:extLst>
                          </a:hlinkClick>
                        </a:rPr>
                        <a:t>HID-31</a:t>
                      </a:r>
                      <a:endParaRPr lang="en-US" sz="800" u="sng">
                        <a:solidFill>
                          <a:srgbClr val="C00000"/>
                        </a:solidFill>
                        <a:effectLst/>
                      </a:endParaRPr>
                    </a:p>
                  </a:txBody>
                  <a:tcPr marL="12552" marR="12552" marT="8368" marB="8368" anchor="b"/>
                </a:tc>
                <a:tc>
                  <a:txBody>
                    <a:bodyPr/>
                    <a:lstStyle/>
                    <a:p>
                      <a:pPr rtl="0" fontAlgn="b"/>
                      <a:r>
                        <a:rPr lang="en-US" sz="800">
                          <a:solidFill>
                            <a:srgbClr val="C00000"/>
                          </a:solidFill>
                          <a:effectLst/>
                        </a:rPr>
                        <a:t>As a patient, I want to upload a photo/image of my symptom/affected area/illness so that the SymCheck application can diagnose me and I can gain insights as to what I might be afflicted with</a:t>
                      </a:r>
                      <a:br>
                        <a:rPr lang="en-US" sz="800">
                          <a:solidFill>
                            <a:srgbClr val="C00000"/>
                          </a:solidFill>
                          <a:effectLst/>
                        </a:rPr>
                      </a:br>
                      <a:endParaRPr lang="en-US" sz="800">
                        <a:solidFill>
                          <a:srgbClr val="C00000"/>
                        </a:solidFill>
                        <a:effectLst/>
                      </a:endParaRPr>
                    </a:p>
                  </a:txBody>
                  <a:tcPr marL="12552" marR="12552" marT="8368" marB="8368" anchor="b"/>
                </a:tc>
                <a:tc>
                  <a:txBody>
                    <a:bodyPr/>
                    <a:lstStyle/>
                    <a:p>
                      <a:pPr algn="ctr" rtl="0" fontAlgn="b"/>
                      <a:r>
                        <a:rPr lang="en-US" sz="800">
                          <a:solidFill>
                            <a:srgbClr val="C00000"/>
                          </a:solidFill>
                          <a:effectLst/>
                        </a:rPr>
                        <a:t>3</a:t>
                      </a:r>
                    </a:p>
                  </a:txBody>
                  <a:tcPr marL="12552" marR="12552" marT="8368" marB="8368" anchor="b"/>
                </a:tc>
                <a:tc>
                  <a:txBody>
                    <a:bodyPr/>
                    <a:lstStyle/>
                    <a:p>
                      <a:pPr rtl="0" fontAlgn="b"/>
                      <a:r>
                        <a:rPr lang="en-US" sz="800">
                          <a:solidFill>
                            <a:srgbClr val="C00000"/>
                          </a:solidFill>
                          <a:effectLst/>
                        </a:rPr>
                        <a:t>Medium</a:t>
                      </a:r>
                    </a:p>
                  </a:txBody>
                  <a:tcPr marL="12552" marR="12552" marT="8368" marB="8368" anchor="b"/>
                </a:tc>
                <a:tc>
                  <a:txBody>
                    <a:bodyPr/>
                    <a:lstStyle/>
                    <a:p>
                      <a:pPr rtl="0" fontAlgn="b"/>
                      <a:r>
                        <a:rPr lang="en-US" sz="800">
                          <a:solidFill>
                            <a:srgbClr val="C00000"/>
                          </a:solidFill>
                          <a:effectLst/>
                        </a:rPr>
                        <a:t>Moved to Sprint 4</a:t>
                      </a:r>
                    </a:p>
                  </a:txBody>
                  <a:tcPr marL="12552" marR="12552" marT="8368" marB="8368" anchor="b"/>
                </a:tc>
                <a:extLst>
                  <a:ext uri="{0D108BD9-81ED-4DB2-BD59-A6C34878D82A}">
                    <a16:rowId xmlns:a16="http://schemas.microsoft.com/office/drawing/2014/main" val="35107723"/>
                  </a:ext>
                </a:extLst>
              </a:tr>
              <a:tr h="619229">
                <a:tc>
                  <a:txBody>
                    <a:bodyPr/>
                    <a:lstStyle/>
                    <a:p>
                      <a:pPr rtl="0" fontAlgn="b"/>
                      <a:r>
                        <a:rPr lang="en-US" sz="800">
                          <a:solidFill>
                            <a:srgbClr val="C00000"/>
                          </a:solidFill>
                          <a:effectLst/>
                        </a:rPr>
                        <a:t>Story</a:t>
                      </a:r>
                    </a:p>
                  </a:txBody>
                  <a:tcPr marL="12552" marR="12552" marT="8368" marB="8368" anchor="b"/>
                </a:tc>
                <a:tc>
                  <a:txBody>
                    <a:bodyPr/>
                    <a:lstStyle/>
                    <a:p>
                      <a:pPr rtl="0" fontAlgn="b"/>
                      <a:r>
                        <a:rPr lang="en-US" sz="800" u="sng">
                          <a:solidFill>
                            <a:srgbClr val="C00000"/>
                          </a:solidFill>
                          <a:effectLst/>
                          <a:hlinkClick r:id="rId8">
                            <a:extLst>
                              <a:ext uri="{A12FA001-AC4F-418D-AE19-62706E023703}">
                                <ahyp:hlinkClr xmlns:ahyp="http://schemas.microsoft.com/office/drawing/2018/hyperlinkcolor" val="tx"/>
                              </a:ext>
                            </a:extLst>
                          </a:hlinkClick>
                        </a:rPr>
                        <a:t>HID-30</a:t>
                      </a:r>
                      <a:endParaRPr lang="en-US" sz="800" u="sng">
                        <a:solidFill>
                          <a:srgbClr val="C00000"/>
                        </a:solidFill>
                        <a:effectLst/>
                      </a:endParaRPr>
                    </a:p>
                  </a:txBody>
                  <a:tcPr marL="12552" marR="12552" marT="8368" marB="8368" anchor="b"/>
                </a:tc>
                <a:tc>
                  <a:txBody>
                    <a:bodyPr/>
                    <a:lstStyle/>
                    <a:p>
                      <a:pPr rtl="0" fontAlgn="b"/>
                      <a:r>
                        <a:rPr lang="en-US" sz="800">
                          <a:solidFill>
                            <a:srgbClr val="C00000"/>
                          </a:solidFill>
                          <a:effectLst/>
                        </a:rPr>
                        <a:t>As a patient, I want to be diagnosed by the SymCheck web application so that I can gain a cursory understanding of what might be causing my symptoms/what the potential recommendations might be</a:t>
                      </a:r>
                      <a:br>
                        <a:rPr lang="en-US" sz="800">
                          <a:solidFill>
                            <a:srgbClr val="C00000"/>
                          </a:solidFill>
                          <a:effectLst/>
                        </a:rPr>
                      </a:br>
                      <a:endParaRPr lang="en-US" sz="800">
                        <a:solidFill>
                          <a:srgbClr val="C00000"/>
                        </a:solidFill>
                        <a:effectLst/>
                      </a:endParaRPr>
                    </a:p>
                  </a:txBody>
                  <a:tcPr marL="12552" marR="12552" marT="8368" marB="8368" anchor="b"/>
                </a:tc>
                <a:tc>
                  <a:txBody>
                    <a:bodyPr/>
                    <a:lstStyle/>
                    <a:p>
                      <a:pPr algn="ctr" rtl="0" fontAlgn="b"/>
                      <a:r>
                        <a:rPr lang="en-US" sz="800">
                          <a:solidFill>
                            <a:srgbClr val="C00000"/>
                          </a:solidFill>
                          <a:effectLst/>
                        </a:rPr>
                        <a:t>1</a:t>
                      </a:r>
                    </a:p>
                  </a:txBody>
                  <a:tcPr marL="12552" marR="12552" marT="8368" marB="8368" anchor="b"/>
                </a:tc>
                <a:tc>
                  <a:txBody>
                    <a:bodyPr/>
                    <a:lstStyle/>
                    <a:p>
                      <a:pPr rtl="0" fontAlgn="b"/>
                      <a:r>
                        <a:rPr lang="en-US" sz="800">
                          <a:solidFill>
                            <a:srgbClr val="C00000"/>
                          </a:solidFill>
                          <a:effectLst/>
                        </a:rPr>
                        <a:t>Medium</a:t>
                      </a:r>
                    </a:p>
                  </a:txBody>
                  <a:tcPr marL="12552" marR="12552" marT="8368" marB="8368" anchor="b"/>
                </a:tc>
                <a:tc>
                  <a:txBody>
                    <a:bodyPr/>
                    <a:lstStyle/>
                    <a:p>
                      <a:pPr rtl="0" fontAlgn="b"/>
                      <a:r>
                        <a:rPr lang="en-US" sz="800">
                          <a:solidFill>
                            <a:srgbClr val="C00000"/>
                          </a:solidFill>
                          <a:effectLst/>
                        </a:rPr>
                        <a:t>Moved to Sprint 4</a:t>
                      </a:r>
                    </a:p>
                  </a:txBody>
                  <a:tcPr marL="12552" marR="12552" marT="8368" marB="8368" anchor="b"/>
                </a:tc>
                <a:extLst>
                  <a:ext uri="{0D108BD9-81ED-4DB2-BD59-A6C34878D82A}">
                    <a16:rowId xmlns:a16="http://schemas.microsoft.com/office/drawing/2014/main" val="4171251337"/>
                  </a:ext>
                </a:extLst>
              </a:tr>
              <a:tr h="498730">
                <a:tc>
                  <a:txBody>
                    <a:bodyPr/>
                    <a:lstStyle/>
                    <a:p>
                      <a:pPr rtl="0" fontAlgn="b"/>
                      <a:r>
                        <a:rPr lang="en-US" sz="800">
                          <a:solidFill>
                            <a:schemeClr val="tx1"/>
                          </a:solidFill>
                          <a:effectLst/>
                        </a:rPr>
                        <a:t>Story</a:t>
                      </a:r>
                    </a:p>
                  </a:txBody>
                  <a:tcPr marL="12552" marR="12552" marT="8368" marB="8368" anchor="b"/>
                </a:tc>
                <a:tc>
                  <a:txBody>
                    <a:bodyPr/>
                    <a:lstStyle/>
                    <a:p>
                      <a:pPr rtl="0" fontAlgn="b"/>
                      <a:r>
                        <a:rPr lang="en-US" sz="800" u="sng">
                          <a:solidFill>
                            <a:schemeClr val="tx1"/>
                          </a:solidFill>
                          <a:effectLst/>
                          <a:hlinkClick r:id="rId9">
                            <a:extLst>
                              <a:ext uri="{A12FA001-AC4F-418D-AE19-62706E023703}">
                                <ahyp:hlinkClr xmlns:ahyp="http://schemas.microsoft.com/office/drawing/2018/hyperlinkcolor" val="tx"/>
                              </a:ext>
                            </a:extLst>
                          </a:hlinkClick>
                        </a:rPr>
                        <a:t>HID-29</a:t>
                      </a:r>
                      <a:endParaRPr lang="en-US" sz="800" u="sng">
                        <a:solidFill>
                          <a:schemeClr val="tx1"/>
                        </a:solidFill>
                        <a:effectLst/>
                      </a:endParaRPr>
                    </a:p>
                  </a:txBody>
                  <a:tcPr marL="12552" marR="12552" marT="8368" marB="8368" anchor="b"/>
                </a:tc>
                <a:tc>
                  <a:txBody>
                    <a:bodyPr/>
                    <a:lstStyle/>
                    <a:p>
                      <a:pPr rtl="0" fontAlgn="b"/>
                      <a:r>
                        <a:rPr lang="en-US" sz="800">
                          <a:solidFill>
                            <a:schemeClr val="tx1"/>
                          </a:solidFill>
                          <a:effectLst/>
                        </a:rPr>
                        <a:t>As a patient, I want to know that I have reached the correct page to use the SymCheck application so that I can be sure I am uploading my picture to the correct place and receiving the recommendations/care that I desire</a:t>
                      </a:r>
                    </a:p>
                  </a:txBody>
                  <a:tcPr marL="12552" marR="12552" marT="8368" marB="8368" anchor="b"/>
                </a:tc>
                <a:tc>
                  <a:txBody>
                    <a:bodyPr/>
                    <a:lstStyle/>
                    <a:p>
                      <a:pPr algn="ctr" rtl="0" fontAlgn="b"/>
                      <a:r>
                        <a:rPr lang="en-US" sz="800">
                          <a:effectLst/>
                        </a:rPr>
                        <a:t>1</a:t>
                      </a:r>
                    </a:p>
                  </a:txBody>
                  <a:tcPr marL="12552" marR="12552" marT="8368" marB="8368" anchor="b"/>
                </a:tc>
                <a:tc>
                  <a:txBody>
                    <a:bodyPr/>
                    <a:lstStyle/>
                    <a:p>
                      <a:pPr rtl="0" fontAlgn="b"/>
                      <a:r>
                        <a:rPr lang="en-US" sz="800">
                          <a:effectLst/>
                        </a:rPr>
                        <a:t>Medium</a:t>
                      </a:r>
                    </a:p>
                  </a:txBody>
                  <a:tcPr marL="12552" marR="12552" marT="8368" marB="8368" anchor="b"/>
                </a:tc>
                <a:tc>
                  <a:txBody>
                    <a:bodyPr/>
                    <a:lstStyle/>
                    <a:p>
                      <a:pPr rtl="0" fontAlgn="b"/>
                      <a:r>
                        <a:rPr lang="en-US" sz="800">
                          <a:effectLst/>
                        </a:rPr>
                        <a:t>Done</a:t>
                      </a:r>
                    </a:p>
                  </a:txBody>
                  <a:tcPr marL="12552" marR="12552" marT="8368" marB="8368" anchor="b"/>
                </a:tc>
                <a:extLst>
                  <a:ext uri="{0D108BD9-81ED-4DB2-BD59-A6C34878D82A}">
                    <a16:rowId xmlns:a16="http://schemas.microsoft.com/office/drawing/2014/main" val="1273993605"/>
                  </a:ext>
                </a:extLst>
              </a:tr>
            </a:tbl>
          </a:graphicData>
        </a:graphic>
      </p:graphicFrame>
      <p:graphicFrame>
        <p:nvGraphicFramePr>
          <p:cNvPr id="6" name="Table 5">
            <a:extLst>
              <a:ext uri="{FF2B5EF4-FFF2-40B4-BE49-F238E27FC236}">
                <a16:creationId xmlns:a16="http://schemas.microsoft.com/office/drawing/2014/main" id="{D1E98590-F768-47BE-B663-D43A86F88021}"/>
              </a:ext>
            </a:extLst>
          </p:cNvPr>
          <p:cNvGraphicFramePr>
            <a:graphicFrameLocks noGrp="1"/>
          </p:cNvGraphicFramePr>
          <p:nvPr>
            <p:extLst>
              <p:ext uri="{D42A27DB-BD31-4B8C-83A1-F6EECF244321}">
                <p14:modId xmlns:p14="http://schemas.microsoft.com/office/powerpoint/2010/main" val="3908889282"/>
              </p:ext>
            </p:extLst>
          </p:nvPr>
        </p:nvGraphicFramePr>
        <p:xfrm>
          <a:off x="6096000" y="1541248"/>
          <a:ext cx="5914570" cy="1870686"/>
        </p:xfrm>
        <a:graphic>
          <a:graphicData uri="http://schemas.openxmlformats.org/drawingml/2006/table">
            <a:tbl>
              <a:tblPr firstRow="1">
                <a:effectLst>
                  <a:innerShdw blurRad="114300">
                    <a:prstClr val="black"/>
                  </a:innerShdw>
                </a:effectLst>
                <a:tableStyleId>{284E427A-3D55-4303-BF80-6455036E1DE7}</a:tableStyleId>
              </a:tblPr>
              <a:tblGrid>
                <a:gridCol w="525273">
                  <a:extLst>
                    <a:ext uri="{9D8B030D-6E8A-4147-A177-3AD203B41FA5}">
                      <a16:colId xmlns:a16="http://schemas.microsoft.com/office/drawing/2014/main" val="306939249"/>
                    </a:ext>
                  </a:extLst>
                </a:gridCol>
                <a:gridCol w="525273">
                  <a:extLst>
                    <a:ext uri="{9D8B030D-6E8A-4147-A177-3AD203B41FA5}">
                      <a16:colId xmlns:a16="http://schemas.microsoft.com/office/drawing/2014/main" val="850908433"/>
                    </a:ext>
                  </a:extLst>
                </a:gridCol>
                <a:gridCol w="3288205">
                  <a:extLst>
                    <a:ext uri="{9D8B030D-6E8A-4147-A177-3AD203B41FA5}">
                      <a16:colId xmlns:a16="http://schemas.microsoft.com/office/drawing/2014/main" val="683452808"/>
                    </a:ext>
                  </a:extLst>
                </a:gridCol>
                <a:gridCol w="525273">
                  <a:extLst>
                    <a:ext uri="{9D8B030D-6E8A-4147-A177-3AD203B41FA5}">
                      <a16:colId xmlns:a16="http://schemas.microsoft.com/office/drawing/2014/main" val="2816690165"/>
                    </a:ext>
                  </a:extLst>
                </a:gridCol>
                <a:gridCol w="525273">
                  <a:extLst>
                    <a:ext uri="{9D8B030D-6E8A-4147-A177-3AD203B41FA5}">
                      <a16:colId xmlns:a16="http://schemas.microsoft.com/office/drawing/2014/main" val="2604768910"/>
                    </a:ext>
                  </a:extLst>
                </a:gridCol>
                <a:gridCol w="525273">
                  <a:extLst>
                    <a:ext uri="{9D8B030D-6E8A-4147-A177-3AD203B41FA5}">
                      <a16:colId xmlns:a16="http://schemas.microsoft.com/office/drawing/2014/main" val="4220934890"/>
                    </a:ext>
                  </a:extLst>
                </a:gridCol>
              </a:tblGrid>
              <a:tr h="337211">
                <a:tc>
                  <a:txBody>
                    <a:bodyPr/>
                    <a:lstStyle/>
                    <a:p>
                      <a:pPr algn="ctr" rtl="0" fontAlgn="b"/>
                      <a:r>
                        <a:rPr lang="en-US" sz="1000" b="1">
                          <a:effectLst/>
                        </a:rPr>
                        <a:t>Type</a:t>
                      </a:r>
                    </a:p>
                  </a:txBody>
                  <a:tcPr marL="27657" marR="27657" marT="18438" marB="18438" anchor="b"/>
                </a:tc>
                <a:tc>
                  <a:txBody>
                    <a:bodyPr/>
                    <a:lstStyle/>
                    <a:p>
                      <a:pPr algn="ctr" rtl="0" fontAlgn="b"/>
                      <a:r>
                        <a:rPr lang="en-US" sz="1000" b="1">
                          <a:effectLst/>
                        </a:rPr>
                        <a:t>Key</a:t>
                      </a:r>
                    </a:p>
                  </a:txBody>
                  <a:tcPr marL="27657" marR="27657" marT="18438" marB="18438" anchor="b"/>
                </a:tc>
                <a:tc>
                  <a:txBody>
                    <a:bodyPr/>
                    <a:lstStyle/>
                    <a:p>
                      <a:pPr algn="ctr" rtl="0" fontAlgn="b"/>
                      <a:r>
                        <a:rPr lang="en-US" sz="1000" b="1">
                          <a:effectLst/>
                        </a:rPr>
                        <a:t>Summary</a:t>
                      </a:r>
                    </a:p>
                  </a:txBody>
                  <a:tcPr marL="27657" marR="27657" marT="18438" marB="18438" anchor="b"/>
                </a:tc>
                <a:tc>
                  <a:txBody>
                    <a:bodyPr/>
                    <a:lstStyle/>
                    <a:p>
                      <a:pPr algn="ctr" rtl="0" fontAlgn="b"/>
                      <a:r>
                        <a:rPr lang="en-US" sz="1000" b="1">
                          <a:effectLst/>
                        </a:rPr>
                        <a:t>Story Points</a:t>
                      </a:r>
                    </a:p>
                  </a:txBody>
                  <a:tcPr marL="27657" marR="27657" marT="18438" marB="18438" anchor="b"/>
                </a:tc>
                <a:tc>
                  <a:txBody>
                    <a:bodyPr/>
                    <a:lstStyle/>
                    <a:p>
                      <a:pPr algn="ctr" rtl="0" fontAlgn="b"/>
                      <a:r>
                        <a:rPr lang="en-US" sz="1000" b="1">
                          <a:effectLst/>
                        </a:rPr>
                        <a:t>Priority</a:t>
                      </a:r>
                    </a:p>
                  </a:txBody>
                  <a:tcPr marL="27657" marR="27657" marT="18438" marB="18438" anchor="b"/>
                </a:tc>
                <a:tc>
                  <a:txBody>
                    <a:bodyPr/>
                    <a:lstStyle/>
                    <a:p>
                      <a:pPr algn="ctr" rtl="0" fontAlgn="b"/>
                      <a:r>
                        <a:rPr lang="en-US" sz="1000" b="1">
                          <a:effectLst/>
                        </a:rPr>
                        <a:t>Status</a:t>
                      </a:r>
                    </a:p>
                  </a:txBody>
                  <a:tcPr marL="27657" marR="27657" marT="18438" marB="18438" anchor="b"/>
                </a:tc>
                <a:extLst>
                  <a:ext uri="{0D108BD9-81ED-4DB2-BD59-A6C34878D82A}">
                    <a16:rowId xmlns:a16="http://schemas.microsoft.com/office/drawing/2014/main" val="2297059244"/>
                  </a:ext>
                </a:extLst>
              </a:tr>
              <a:tr h="305802">
                <a:tc>
                  <a:txBody>
                    <a:bodyPr/>
                    <a:lstStyle/>
                    <a:p>
                      <a:pPr rtl="0" fontAlgn="b"/>
                      <a:r>
                        <a:rPr lang="en-US" sz="800">
                          <a:solidFill>
                            <a:schemeClr val="tx1"/>
                          </a:solidFill>
                          <a:effectLst/>
                        </a:rPr>
                        <a:t>Task</a:t>
                      </a:r>
                    </a:p>
                  </a:txBody>
                  <a:tcPr marL="27657" marR="27657" marT="18438" marB="18438" anchor="b"/>
                </a:tc>
                <a:tc>
                  <a:txBody>
                    <a:bodyPr/>
                    <a:lstStyle/>
                    <a:p>
                      <a:pPr rtl="0" fontAlgn="b"/>
                      <a:r>
                        <a:rPr lang="en-US" sz="800" u="sng">
                          <a:solidFill>
                            <a:schemeClr val="tx1"/>
                          </a:solidFill>
                          <a:effectLst/>
                          <a:hlinkClick r:id="rId10">
                            <a:extLst>
                              <a:ext uri="{A12FA001-AC4F-418D-AE19-62706E023703}">
                                <ahyp:hlinkClr xmlns:ahyp="http://schemas.microsoft.com/office/drawing/2018/hyperlinkcolor" val="tx"/>
                              </a:ext>
                            </a:extLst>
                          </a:hlinkClick>
                        </a:rPr>
                        <a:t>HID-28</a:t>
                      </a:r>
                      <a:endParaRPr lang="en-US" sz="800" u="sng">
                        <a:solidFill>
                          <a:schemeClr val="tx1"/>
                        </a:solidFill>
                        <a:effectLst/>
                      </a:endParaRPr>
                    </a:p>
                  </a:txBody>
                  <a:tcPr marL="27657" marR="27657" marT="18438" marB="18438" anchor="b"/>
                </a:tc>
                <a:tc>
                  <a:txBody>
                    <a:bodyPr/>
                    <a:lstStyle/>
                    <a:p>
                      <a:pPr rtl="0" fontAlgn="b"/>
                      <a:r>
                        <a:rPr lang="en-US" sz="800">
                          <a:solidFill>
                            <a:schemeClr val="tx1"/>
                          </a:solidFill>
                          <a:effectLst/>
                        </a:rPr>
                        <a:t>Create Google API Account</a:t>
                      </a:r>
                    </a:p>
                  </a:txBody>
                  <a:tcPr marL="27657" marR="27657" marT="18438" marB="18438" anchor="b"/>
                </a:tc>
                <a:tc>
                  <a:txBody>
                    <a:bodyPr/>
                    <a:lstStyle/>
                    <a:p>
                      <a:pPr rtl="0" fontAlgn="b"/>
                      <a:r>
                        <a:rPr lang="en-US" sz="800">
                          <a:effectLst/>
                        </a:rPr>
                        <a:t>N/A</a:t>
                      </a:r>
                    </a:p>
                  </a:txBody>
                  <a:tcPr marL="27657" marR="27657" marT="18438" marB="18438" anchor="b"/>
                </a:tc>
                <a:tc>
                  <a:txBody>
                    <a:bodyPr/>
                    <a:lstStyle/>
                    <a:p>
                      <a:pPr rtl="0" fontAlgn="b"/>
                      <a:r>
                        <a:rPr lang="en-US" sz="800">
                          <a:effectLst/>
                        </a:rPr>
                        <a:t>Medium</a:t>
                      </a:r>
                    </a:p>
                  </a:txBody>
                  <a:tcPr marL="27657" marR="27657" marT="18438" marB="18438" anchor="b"/>
                </a:tc>
                <a:tc>
                  <a:txBody>
                    <a:bodyPr/>
                    <a:lstStyle/>
                    <a:p>
                      <a:pPr rtl="0" fontAlgn="b"/>
                      <a:r>
                        <a:rPr lang="en-US" sz="800">
                          <a:effectLst/>
                        </a:rPr>
                        <a:t>Done</a:t>
                      </a:r>
                    </a:p>
                  </a:txBody>
                  <a:tcPr marL="27657" marR="27657" marT="18438" marB="18438" anchor="b"/>
                </a:tc>
                <a:extLst>
                  <a:ext uri="{0D108BD9-81ED-4DB2-BD59-A6C34878D82A}">
                    <a16:rowId xmlns:a16="http://schemas.microsoft.com/office/drawing/2014/main" val="4162198297"/>
                  </a:ext>
                </a:extLst>
              </a:tr>
              <a:tr h="305802">
                <a:tc>
                  <a:txBody>
                    <a:bodyPr/>
                    <a:lstStyle/>
                    <a:p>
                      <a:pPr rtl="0" fontAlgn="b"/>
                      <a:r>
                        <a:rPr lang="en-US" sz="800">
                          <a:solidFill>
                            <a:schemeClr val="tx1"/>
                          </a:solidFill>
                          <a:effectLst/>
                        </a:rPr>
                        <a:t>Task</a:t>
                      </a:r>
                    </a:p>
                  </a:txBody>
                  <a:tcPr marL="27657" marR="27657" marT="18438" marB="18438" anchor="b"/>
                </a:tc>
                <a:tc>
                  <a:txBody>
                    <a:bodyPr/>
                    <a:lstStyle/>
                    <a:p>
                      <a:pPr rtl="0" fontAlgn="b"/>
                      <a:r>
                        <a:rPr lang="en-US" sz="800" u="sng">
                          <a:solidFill>
                            <a:schemeClr val="tx1"/>
                          </a:solidFill>
                          <a:effectLst/>
                          <a:hlinkClick r:id="rId11">
                            <a:extLst>
                              <a:ext uri="{A12FA001-AC4F-418D-AE19-62706E023703}">
                                <ahyp:hlinkClr xmlns:ahyp="http://schemas.microsoft.com/office/drawing/2018/hyperlinkcolor" val="tx"/>
                              </a:ext>
                            </a:extLst>
                          </a:hlinkClick>
                        </a:rPr>
                        <a:t>HID-24</a:t>
                      </a:r>
                      <a:endParaRPr lang="en-US" sz="800" u="sng">
                        <a:solidFill>
                          <a:schemeClr val="tx1"/>
                        </a:solidFill>
                        <a:effectLst/>
                      </a:endParaRPr>
                    </a:p>
                  </a:txBody>
                  <a:tcPr marL="27657" marR="27657" marT="18438" marB="18438" anchor="b"/>
                </a:tc>
                <a:tc>
                  <a:txBody>
                    <a:bodyPr/>
                    <a:lstStyle/>
                    <a:p>
                      <a:pPr rtl="0" fontAlgn="b"/>
                      <a:r>
                        <a:rPr lang="en-US" sz="800">
                          <a:solidFill>
                            <a:schemeClr val="tx1"/>
                          </a:solidFill>
                          <a:effectLst/>
                        </a:rPr>
                        <a:t>Develop illness result page</a:t>
                      </a:r>
                    </a:p>
                  </a:txBody>
                  <a:tcPr marL="27657" marR="27657" marT="18438" marB="18438" anchor="b"/>
                </a:tc>
                <a:tc>
                  <a:txBody>
                    <a:bodyPr/>
                    <a:lstStyle/>
                    <a:p>
                      <a:pPr rtl="0" fontAlgn="b"/>
                      <a:r>
                        <a:rPr lang="en-US" sz="800">
                          <a:effectLst/>
                        </a:rPr>
                        <a:t>N/A</a:t>
                      </a:r>
                    </a:p>
                  </a:txBody>
                  <a:tcPr marL="27657" marR="27657" marT="18438" marB="18438" anchor="b"/>
                </a:tc>
                <a:tc>
                  <a:txBody>
                    <a:bodyPr/>
                    <a:lstStyle/>
                    <a:p>
                      <a:pPr rtl="0" fontAlgn="b"/>
                      <a:r>
                        <a:rPr lang="en-US" sz="800">
                          <a:effectLst/>
                        </a:rPr>
                        <a:t>Medium</a:t>
                      </a:r>
                    </a:p>
                  </a:txBody>
                  <a:tcPr marL="27657" marR="27657" marT="18438" marB="18438" anchor="b"/>
                </a:tc>
                <a:tc>
                  <a:txBody>
                    <a:bodyPr/>
                    <a:lstStyle/>
                    <a:p>
                      <a:pPr rtl="0" fontAlgn="b"/>
                      <a:r>
                        <a:rPr lang="en-US" sz="800">
                          <a:effectLst/>
                        </a:rPr>
                        <a:t>Done</a:t>
                      </a:r>
                    </a:p>
                  </a:txBody>
                  <a:tcPr marL="27657" marR="27657" marT="18438" marB="18438" anchor="b"/>
                </a:tc>
                <a:extLst>
                  <a:ext uri="{0D108BD9-81ED-4DB2-BD59-A6C34878D82A}">
                    <a16:rowId xmlns:a16="http://schemas.microsoft.com/office/drawing/2014/main" val="442446721"/>
                  </a:ext>
                </a:extLst>
              </a:tr>
              <a:tr h="305802">
                <a:tc>
                  <a:txBody>
                    <a:bodyPr/>
                    <a:lstStyle/>
                    <a:p>
                      <a:pPr rtl="0" fontAlgn="b"/>
                      <a:r>
                        <a:rPr lang="en-US" sz="800">
                          <a:solidFill>
                            <a:schemeClr val="tx1"/>
                          </a:solidFill>
                          <a:effectLst/>
                        </a:rPr>
                        <a:t>Task</a:t>
                      </a:r>
                    </a:p>
                  </a:txBody>
                  <a:tcPr marL="27657" marR="27657" marT="18438" marB="18438" anchor="b"/>
                </a:tc>
                <a:tc>
                  <a:txBody>
                    <a:bodyPr/>
                    <a:lstStyle/>
                    <a:p>
                      <a:pPr rtl="0" fontAlgn="b"/>
                      <a:r>
                        <a:rPr lang="en-US" sz="800" u="sng">
                          <a:solidFill>
                            <a:schemeClr val="tx1"/>
                          </a:solidFill>
                          <a:effectLst/>
                          <a:hlinkClick r:id="rId12">
                            <a:extLst>
                              <a:ext uri="{A12FA001-AC4F-418D-AE19-62706E023703}">
                                <ahyp:hlinkClr xmlns:ahyp="http://schemas.microsoft.com/office/drawing/2018/hyperlinkcolor" val="tx"/>
                              </a:ext>
                            </a:extLst>
                          </a:hlinkClick>
                        </a:rPr>
                        <a:t>HID-23</a:t>
                      </a:r>
                      <a:endParaRPr lang="en-US" sz="800" u="sng">
                        <a:solidFill>
                          <a:schemeClr val="tx1"/>
                        </a:solidFill>
                        <a:effectLst/>
                      </a:endParaRPr>
                    </a:p>
                  </a:txBody>
                  <a:tcPr marL="27657" marR="27657" marT="18438" marB="18438" anchor="b"/>
                </a:tc>
                <a:tc>
                  <a:txBody>
                    <a:bodyPr/>
                    <a:lstStyle/>
                    <a:p>
                      <a:pPr rtl="0" fontAlgn="b"/>
                      <a:r>
                        <a:rPr lang="en-US" sz="800">
                          <a:solidFill>
                            <a:schemeClr val="tx1"/>
                          </a:solidFill>
                          <a:effectLst/>
                        </a:rPr>
                        <a:t>Develop illness prediction image upload page</a:t>
                      </a:r>
                    </a:p>
                  </a:txBody>
                  <a:tcPr marL="27657" marR="27657" marT="18438" marB="18438" anchor="b"/>
                </a:tc>
                <a:tc>
                  <a:txBody>
                    <a:bodyPr/>
                    <a:lstStyle/>
                    <a:p>
                      <a:pPr rtl="0" fontAlgn="b"/>
                      <a:r>
                        <a:rPr lang="en-US" sz="800">
                          <a:effectLst/>
                        </a:rPr>
                        <a:t>N/A</a:t>
                      </a:r>
                    </a:p>
                  </a:txBody>
                  <a:tcPr marL="27657" marR="27657" marT="18438" marB="18438" anchor="b"/>
                </a:tc>
                <a:tc>
                  <a:txBody>
                    <a:bodyPr/>
                    <a:lstStyle/>
                    <a:p>
                      <a:pPr rtl="0" fontAlgn="b"/>
                      <a:r>
                        <a:rPr lang="en-US" sz="800">
                          <a:effectLst/>
                        </a:rPr>
                        <a:t>Medium</a:t>
                      </a:r>
                    </a:p>
                  </a:txBody>
                  <a:tcPr marL="27657" marR="27657" marT="18438" marB="18438" anchor="b"/>
                </a:tc>
                <a:tc>
                  <a:txBody>
                    <a:bodyPr/>
                    <a:lstStyle/>
                    <a:p>
                      <a:pPr rtl="0" fontAlgn="b"/>
                      <a:r>
                        <a:rPr lang="en-US" sz="800">
                          <a:effectLst/>
                        </a:rPr>
                        <a:t>Done</a:t>
                      </a:r>
                    </a:p>
                  </a:txBody>
                  <a:tcPr marL="27657" marR="27657" marT="18438" marB="18438" anchor="b"/>
                </a:tc>
                <a:extLst>
                  <a:ext uri="{0D108BD9-81ED-4DB2-BD59-A6C34878D82A}">
                    <a16:rowId xmlns:a16="http://schemas.microsoft.com/office/drawing/2014/main" val="3381882726"/>
                  </a:ext>
                </a:extLst>
              </a:tr>
              <a:tr h="305802">
                <a:tc>
                  <a:txBody>
                    <a:bodyPr/>
                    <a:lstStyle/>
                    <a:p>
                      <a:pPr rtl="0" fontAlgn="b"/>
                      <a:r>
                        <a:rPr lang="en-US" sz="800">
                          <a:solidFill>
                            <a:schemeClr val="tx1"/>
                          </a:solidFill>
                          <a:effectLst/>
                        </a:rPr>
                        <a:t>Task</a:t>
                      </a:r>
                    </a:p>
                  </a:txBody>
                  <a:tcPr marL="27657" marR="27657" marT="18438" marB="18438" anchor="b"/>
                </a:tc>
                <a:tc>
                  <a:txBody>
                    <a:bodyPr/>
                    <a:lstStyle/>
                    <a:p>
                      <a:pPr rtl="0" fontAlgn="b"/>
                      <a:r>
                        <a:rPr lang="en-US" sz="800" u="sng">
                          <a:solidFill>
                            <a:schemeClr val="tx1"/>
                          </a:solidFill>
                          <a:effectLst/>
                          <a:hlinkClick r:id="rId13">
                            <a:extLst>
                              <a:ext uri="{A12FA001-AC4F-418D-AE19-62706E023703}">
                                <ahyp:hlinkClr xmlns:ahyp="http://schemas.microsoft.com/office/drawing/2018/hyperlinkcolor" val="tx"/>
                              </a:ext>
                            </a:extLst>
                          </a:hlinkClick>
                        </a:rPr>
                        <a:t>HID-22</a:t>
                      </a:r>
                      <a:endParaRPr lang="en-US" sz="800" u="sng">
                        <a:solidFill>
                          <a:schemeClr val="tx1"/>
                        </a:solidFill>
                        <a:effectLst/>
                      </a:endParaRPr>
                    </a:p>
                  </a:txBody>
                  <a:tcPr marL="27657" marR="27657" marT="18438" marB="18438" anchor="b"/>
                </a:tc>
                <a:tc>
                  <a:txBody>
                    <a:bodyPr/>
                    <a:lstStyle/>
                    <a:p>
                      <a:pPr rtl="0" fontAlgn="b"/>
                      <a:r>
                        <a:rPr lang="en-US" sz="800">
                          <a:solidFill>
                            <a:schemeClr val="tx1"/>
                          </a:solidFill>
                          <a:effectLst/>
                        </a:rPr>
                        <a:t>Develop Home page</a:t>
                      </a:r>
                    </a:p>
                  </a:txBody>
                  <a:tcPr marL="27657" marR="27657" marT="18438" marB="18438" anchor="b"/>
                </a:tc>
                <a:tc>
                  <a:txBody>
                    <a:bodyPr/>
                    <a:lstStyle/>
                    <a:p>
                      <a:pPr rtl="0" fontAlgn="b"/>
                      <a:r>
                        <a:rPr lang="en-US" sz="800">
                          <a:effectLst/>
                        </a:rPr>
                        <a:t>N/A</a:t>
                      </a:r>
                    </a:p>
                  </a:txBody>
                  <a:tcPr marL="27657" marR="27657" marT="18438" marB="18438" anchor="b"/>
                </a:tc>
                <a:tc>
                  <a:txBody>
                    <a:bodyPr/>
                    <a:lstStyle/>
                    <a:p>
                      <a:pPr rtl="0" fontAlgn="b"/>
                      <a:r>
                        <a:rPr lang="en-US" sz="800">
                          <a:effectLst/>
                        </a:rPr>
                        <a:t>Medium</a:t>
                      </a:r>
                    </a:p>
                  </a:txBody>
                  <a:tcPr marL="27657" marR="27657" marT="18438" marB="18438" anchor="b"/>
                </a:tc>
                <a:tc>
                  <a:txBody>
                    <a:bodyPr/>
                    <a:lstStyle/>
                    <a:p>
                      <a:pPr rtl="0" fontAlgn="b"/>
                      <a:r>
                        <a:rPr lang="en-US" sz="800">
                          <a:effectLst/>
                        </a:rPr>
                        <a:t>Done</a:t>
                      </a:r>
                    </a:p>
                  </a:txBody>
                  <a:tcPr marL="27657" marR="27657" marT="18438" marB="18438" anchor="b"/>
                </a:tc>
                <a:extLst>
                  <a:ext uri="{0D108BD9-81ED-4DB2-BD59-A6C34878D82A}">
                    <a16:rowId xmlns:a16="http://schemas.microsoft.com/office/drawing/2014/main" val="3295975376"/>
                  </a:ext>
                </a:extLst>
              </a:tr>
              <a:tr h="305802">
                <a:tc>
                  <a:txBody>
                    <a:bodyPr/>
                    <a:lstStyle/>
                    <a:p>
                      <a:pPr rtl="0" fontAlgn="b"/>
                      <a:r>
                        <a:rPr lang="en-US" sz="800">
                          <a:solidFill>
                            <a:schemeClr val="tx1"/>
                          </a:solidFill>
                          <a:effectLst/>
                        </a:rPr>
                        <a:t>Task</a:t>
                      </a:r>
                    </a:p>
                  </a:txBody>
                  <a:tcPr marL="27657" marR="27657" marT="18438" marB="18438" anchor="b"/>
                </a:tc>
                <a:tc>
                  <a:txBody>
                    <a:bodyPr/>
                    <a:lstStyle/>
                    <a:p>
                      <a:pPr rtl="0" fontAlgn="b"/>
                      <a:r>
                        <a:rPr lang="en-US" sz="800" u="sng">
                          <a:solidFill>
                            <a:schemeClr val="tx1"/>
                          </a:solidFill>
                          <a:effectLst/>
                          <a:hlinkClick r:id="rId14">
                            <a:extLst>
                              <a:ext uri="{A12FA001-AC4F-418D-AE19-62706E023703}">
                                <ahyp:hlinkClr xmlns:ahyp="http://schemas.microsoft.com/office/drawing/2018/hyperlinkcolor" val="tx"/>
                              </a:ext>
                            </a:extLst>
                          </a:hlinkClick>
                        </a:rPr>
                        <a:t>HID-17</a:t>
                      </a:r>
                      <a:endParaRPr lang="en-US" sz="800" u="sng">
                        <a:solidFill>
                          <a:schemeClr val="tx1"/>
                        </a:solidFill>
                        <a:effectLst/>
                      </a:endParaRPr>
                    </a:p>
                  </a:txBody>
                  <a:tcPr marL="27657" marR="27657" marT="18438" marB="18438" anchor="b"/>
                </a:tc>
                <a:tc>
                  <a:txBody>
                    <a:bodyPr/>
                    <a:lstStyle/>
                    <a:p>
                      <a:pPr rtl="0" fontAlgn="b"/>
                      <a:r>
                        <a:rPr lang="en-US" sz="800">
                          <a:solidFill>
                            <a:schemeClr val="tx1"/>
                          </a:solidFill>
                          <a:effectLst/>
                        </a:rPr>
                        <a:t>Complete IEEE style technical paper (Deliverable 3)</a:t>
                      </a:r>
                    </a:p>
                  </a:txBody>
                  <a:tcPr marL="27657" marR="27657" marT="18438" marB="18438" anchor="b"/>
                </a:tc>
                <a:tc>
                  <a:txBody>
                    <a:bodyPr/>
                    <a:lstStyle/>
                    <a:p>
                      <a:pPr rtl="0" fontAlgn="b"/>
                      <a:r>
                        <a:rPr lang="en-US" sz="800">
                          <a:effectLst/>
                        </a:rPr>
                        <a:t>N/A</a:t>
                      </a:r>
                    </a:p>
                  </a:txBody>
                  <a:tcPr marL="27657" marR="27657" marT="18438" marB="18438" anchor="b"/>
                </a:tc>
                <a:tc>
                  <a:txBody>
                    <a:bodyPr/>
                    <a:lstStyle/>
                    <a:p>
                      <a:pPr rtl="0" fontAlgn="b"/>
                      <a:r>
                        <a:rPr lang="en-US" sz="800">
                          <a:effectLst/>
                        </a:rPr>
                        <a:t>Medium</a:t>
                      </a:r>
                    </a:p>
                  </a:txBody>
                  <a:tcPr marL="27657" marR="27657" marT="18438" marB="18438" anchor="b"/>
                </a:tc>
                <a:tc>
                  <a:txBody>
                    <a:bodyPr/>
                    <a:lstStyle/>
                    <a:p>
                      <a:pPr rtl="0" fontAlgn="b"/>
                      <a:r>
                        <a:rPr lang="en-US" sz="800">
                          <a:effectLst/>
                        </a:rPr>
                        <a:t>Done</a:t>
                      </a:r>
                    </a:p>
                  </a:txBody>
                  <a:tcPr marL="27657" marR="27657" marT="18438" marB="18438" anchor="b"/>
                </a:tc>
                <a:extLst>
                  <a:ext uri="{0D108BD9-81ED-4DB2-BD59-A6C34878D82A}">
                    <a16:rowId xmlns:a16="http://schemas.microsoft.com/office/drawing/2014/main" val="1329804459"/>
                  </a:ext>
                </a:extLst>
              </a:tr>
            </a:tbl>
          </a:graphicData>
        </a:graphic>
      </p:graphicFrame>
      <p:graphicFrame>
        <p:nvGraphicFramePr>
          <p:cNvPr id="10" name="Diagram 9">
            <a:extLst>
              <a:ext uri="{FF2B5EF4-FFF2-40B4-BE49-F238E27FC236}">
                <a16:creationId xmlns:a16="http://schemas.microsoft.com/office/drawing/2014/main" id="{A92B3806-6CF5-48F0-8F24-38575950BA1A}"/>
              </a:ext>
            </a:extLst>
          </p:cNvPr>
          <p:cNvGraphicFramePr/>
          <p:nvPr>
            <p:extLst>
              <p:ext uri="{D42A27DB-BD31-4B8C-83A1-F6EECF244321}">
                <p14:modId xmlns:p14="http://schemas.microsoft.com/office/powerpoint/2010/main" val="612888954"/>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1244928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3</a:t>
            </a:r>
            <a:r>
              <a:rPr lang="en-US" b="1" kern="1200" spc="-70" baseline="0">
                <a:latin typeface="+mj-lt"/>
                <a:ea typeface="+mj-ea"/>
                <a:cs typeface="+mj-cs"/>
              </a:rPr>
              <a:t> Test Cases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25</a:t>
            </a:fld>
            <a:endParaRPr lang="en-US" noProof="0"/>
          </a:p>
        </p:txBody>
      </p:sp>
      <p:graphicFrame>
        <p:nvGraphicFramePr>
          <p:cNvPr id="5" name="Table 4">
            <a:extLst>
              <a:ext uri="{FF2B5EF4-FFF2-40B4-BE49-F238E27FC236}">
                <a16:creationId xmlns:a16="http://schemas.microsoft.com/office/drawing/2014/main" id="{2E07EEB1-1EBF-4510-90D4-39AD57D483F9}"/>
              </a:ext>
            </a:extLst>
          </p:cNvPr>
          <p:cNvGraphicFramePr>
            <a:graphicFrameLocks noGrp="1"/>
          </p:cNvGraphicFramePr>
          <p:nvPr>
            <p:extLst>
              <p:ext uri="{D42A27DB-BD31-4B8C-83A1-F6EECF244321}">
                <p14:modId xmlns:p14="http://schemas.microsoft.com/office/powerpoint/2010/main" val="2900572972"/>
              </p:ext>
            </p:extLst>
          </p:nvPr>
        </p:nvGraphicFramePr>
        <p:xfrm>
          <a:off x="488950" y="1705846"/>
          <a:ext cx="11214099" cy="3263935"/>
        </p:xfrm>
        <a:graphic>
          <a:graphicData uri="http://schemas.openxmlformats.org/drawingml/2006/table">
            <a:tbl>
              <a:tblPr firstRow="1">
                <a:effectLst>
                  <a:innerShdw blurRad="114300">
                    <a:prstClr val="black"/>
                  </a:innerShdw>
                </a:effectLst>
                <a:tableStyleId>{775DCB02-9BB8-47FD-8907-85C794F793BA}</a:tableStyleId>
              </a:tblPr>
              <a:tblGrid>
                <a:gridCol w="989305">
                  <a:extLst>
                    <a:ext uri="{9D8B030D-6E8A-4147-A177-3AD203B41FA5}">
                      <a16:colId xmlns:a16="http://schemas.microsoft.com/office/drawing/2014/main" val="2137527317"/>
                    </a:ext>
                  </a:extLst>
                </a:gridCol>
                <a:gridCol w="739396">
                  <a:extLst>
                    <a:ext uri="{9D8B030D-6E8A-4147-A177-3AD203B41FA5}">
                      <a16:colId xmlns:a16="http://schemas.microsoft.com/office/drawing/2014/main" val="1872367388"/>
                    </a:ext>
                  </a:extLst>
                </a:gridCol>
                <a:gridCol w="1454247">
                  <a:extLst>
                    <a:ext uri="{9D8B030D-6E8A-4147-A177-3AD203B41FA5}">
                      <a16:colId xmlns:a16="http://schemas.microsoft.com/office/drawing/2014/main" val="3938763045"/>
                    </a:ext>
                  </a:extLst>
                </a:gridCol>
                <a:gridCol w="2981213">
                  <a:extLst>
                    <a:ext uri="{9D8B030D-6E8A-4147-A177-3AD203B41FA5}">
                      <a16:colId xmlns:a16="http://schemas.microsoft.com/office/drawing/2014/main" val="1406681809"/>
                    </a:ext>
                  </a:extLst>
                </a:gridCol>
                <a:gridCol w="3257617">
                  <a:extLst>
                    <a:ext uri="{9D8B030D-6E8A-4147-A177-3AD203B41FA5}">
                      <a16:colId xmlns:a16="http://schemas.microsoft.com/office/drawing/2014/main" val="283469278"/>
                    </a:ext>
                  </a:extLst>
                </a:gridCol>
                <a:gridCol w="1792321">
                  <a:extLst>
                    <a:ext uri="{9D8B030D-6E8A-4147-A177-3AD203B41FA5}">
                      <a16:colId xmlns:a16="http://schemas.microsoft.com/office/drawing/2014/main" val="2195285459"/>
                    </a:ext>
                  </a:extLst>
                </a:gridCol>
              </a:tblGrid>
              <a:tr h="564912">
                <a:tc>
                  <a:txBody>
                    <a:bodyPr/>
                    <a:lstStyle/>
                    <a:p>
                      <a:pPr algn="ctr" fontAlgn="b"/>
                      <a:r>
                        <a:rPr lang="en-US" sz="1600" b="1" i="0" u="none" strike="noStrike">
                          <a:solidFill>
                            <a:schemeClr val="bg1"/>
                          </a:solidFill>
                          <a:effectLst/>
                          <a:latin typeface="+mn-lt"/>
                        </a:rPr>
                        <a:t>Test Case For</a:t>
                      </a:r>
                    </a:p>
                  </a:txBody>
                  <a:tcPr marL="9525" marR="9525" marT="9525" marB="0" anchor="b"/>
                </a:tc>
                <a:tc>
                  <a:txBody>
                    <a:bodyPr/>
                    <a:lstStyle/>
                    <a:p>
                      <a:pPr algn="ctr" fontAlgn="b"/>
                      <a:r>
                        <a:rPr lang="en-US" sz="1600" b="1" i="0" u="none" strike="noStrike">
                          <a:solidFill>
                            <a:schemeClr val="bg1"/>
                          </a:solidFill>
                          <a:effectLst/>
                          <a:latin typeface="+mn-lt"/>
                        </a:rPr>
                        <a:t>Key</a:t>
                      </a:r>
                    </a:p>
                  </a:txBody>
                  <a:tcPr marL="9525" marR="9525" marT="9525" marB="0" anchor="b"/>
                </a:tc>
                <a:tc>
                  <a:txBody>
                    <a:bodyPr/>
                    <a:lstStyle/>
                    <a:p>
                      <a:pPr algn="ctr" fontAlgn="b"/>
                      <a:r>
                        <a:rPr lang="en-US" sz="1600" b="1" i="0" u="none" strike="noStrike">
                          <a:solidFill>
                            <a:schemeClr val="bg1"/>
                          </a:solidFill>
                          <a:effectLst/>
                          <a:latin typeface="+mn-lt"/>
                        </a:rPr>
                        <a:t>Test Cases</a:t>
                      </a:r>
                    </a:p>
                  </a:txBody>
                  <a:tcPr marL="9525" marR="9525" marT="9525" marB="0" anchor="b"/>
                </a:tc>
                <a:tc>
                  <a:txBody>
                    <a:bodyPr/>
                    <a:lstStyle/>
                    <a:p>
                      <a:pPr algn="ctr" fontAlgn="b"/>
                      <a:r>
                        <a:rPr lang="en-US" sz="1600" b="1" i="0" u="none" strike="noStrike">
                          <a:solidFill>
                            <a:schemeClr val="bg1"/>
                          </a:solidFill>
                          <a:effectLst/>
                          <a:latin typeface="+mn-lt"/>
                        </a:rPr>
                        <a:t>Expected Results </a:t>
                      </a:r>
                    </a:p>
                  </a:txBody>
                  <a:tcPr marL="9525" marR="9525" marT="9525" marB="0" anchor="b"/>
                </a:tc>
                <a:tc>
                  <a:txBody>
                    <a:bodyPr/>
                    <a:lstStyle/>
                    <a:p>
                      <a:pPr algn="ctr" fontAlgn="b"/>
                      <a:r>
                        <a:rPr lang="en-US" sz="1600" b="1" i="0" u="none" strike="noStrike">
                          <a:solidFill>
                            <a:schemeClr val="bg1"/>
                          </a:solidFill>
                          <a:effectLst/>
                          <a:latin typeface="+mn-lt"/>
                        </a:rPr>
                        <a:t>Actual Results</a:t>
                      </a:r>
                    </a:p>
                  </a:txBody>
                  <a:tcPr marL="9525" marR="9525" marT="9525" marB="0" anchor="b"/>
                </a:tc>
                <a:tc>
                  <a:txBody>
                    <a:bodyPr/>
                    <a:lstStyle/>
                    <a:p>
                      <a:pPr algn="ctr" fontAlgn="b"/>
                      <a:r>
                        <a:rPr lang="en-US" sz="1600" b="1" i="0" u="none" strike="noStrike">
                          <a:solidFill>
                            <a:schemeClr val="bg1"/>
                          </a:solidFill>
                          <a:effectLst/>
                          <a:latin typeface="+mn-lt"/>
                        </a:rPr>
                        <a:t>Pass/Fail</a:t>
                      </a:r>
                    </a:p>
                  </a:txBody>
                  <a:tcPr marL="9525" marR="9525" marT="9525" marB="0" anchor="b"/>
                </a:tc>
                <a:extLst>
                  <a:ext uri="{0D108BD9-81ED-4DB2-BD59-A6C34878D82A}">
                    <a16:rowId xmlns:a16="http://schemas.microsoft.com/office/drawing/2014/main" val="3061499672"/>
                  </a:ext>
                </a:extLst>
              </a:tr>
              <a:tr h="980479">
                <a:tc>
                  <a:txBody>
                    <a:bodyPr/>
                    <a:lstStyle/>
                    <a:p>
                      <a:pPr rtl="0" fontAlgn="b"/>
                      <a:r>
                        <a:rPr lang="en-US" sz="1400" b="0">
                          <a:solidFill>
                            <a:schemeClr val="tx1"/>
                          </a:solidFill>
                          <a:effectLst/>
                          <a:latin typeface="+mn-lt"/>
                          <a:cs typeface="Calibri" panose="020F0502020204030204" pitchFamily="34" charset="0"/>
                        </a:rPr>
                        <a:t>Results</a:t>
                      </a:r>
                    </a:p>
                  </a:txBody>
                  <a:tcPr marL="12552" marR="12552" marT="8368" marB="8368" anchor="b"/>
                </a:tc>
                <a:tc>
                  <a:txBody>
                    <a:bodyPr/>
                    <a:lstStyle/>
                    <a:p>
                      <a:pPr algn="ctr" fontAlgn="b"/>
                      <a:r>
                        <a:rPr lang="en-US" sz="1400" b="0" i="0" u="none" strike="noStrike">
                          <a:solidFill>
                            <a:schemeClr val="tx1"/>
                          </a:solidFill>
                          <a:effectLst/>
                          <a:latin typeface="+mn-lt"/>
                          <a:cs typeface="Calibri" panose="020F0502020204030204" pitchFamily="34" charset="0"/>
                        </a:rPr>
                        <a:t>HID-44</a:t>
                      </a:r>
                    </a:p>
                  </a:txBody>
                  <a:tcPr marL="9525" marR="9525" marT="9525" marB="0" anchor="b"/>
                </a:tc>
                <a:tc>
                  <a:txBody>
                    <a:bodyPr/>
                    <a:lstStyle/>
                    <a:p>
                      <a:pPr algn="l" fontAlgn="b"/>
                      <a:r>
                        <a:rPr lang="en-US" sz="1400" b="0" i="0" u="none" strike="noStrike">
                          <a:solidFill>
                            <a:schemeClr val="tx1"/>
                          </a:solidFill>
                          <a:effectLst/>
                          <a:latin typeface="+mn-lt"/>
                          <a:cs typeface="Calibri" panose="020F0502020204030204" pitchFamily="34" charset="0"/>
                        </a:rPr>
                        <a:t>Feedback</a:t>
                      </a:r>
                    </a:p>
                  </a:txBody>
                  <a:tcPr marL="9525" marR="9525" marT="9525" marB="0" anchor="b"/>
                </a:tc>
                <a:tc>
                  <a:txBody>
                    <a:bodyPr/>
                    <a:lstStyle/>
                    <a:p>
                      <a:pPr algn="l" fontAlgn="b"/>
                      <a:r>
                        <a:rPr lang="en-US" sz="1400" b="0" i="0" u="none" strike="noStrike">
                          <a:solidFill>
                            <a:schemeClr val="tx1"/>
                          </a:solidFill>
                          <a:effectLst/>
                          <a:latin typeface="+mn-lt"/>
                          <a:cs typeface="Calibri" panose="020F0502020204030204" pitchFamily="34" charset="0"/>
                        </a:rPr>
                        <a:t>Patient can send feedback through SymCheck email or social media</a:t>
                      </a:r>
                    </a:p>
                  </a:txBody>
                  <a:tcPr marL="9525" marR="9525" marT="9525" marB="0" anchor="b"/>
                </a:tc>
                <a:tc>
                  <a:txBody>
                    <a:bodyPr/>
                    <a:lstStyle/>
                    <a:p>
                      <a:pPr algn="l" fontAlgn="b"/>
                      <a:r>
                        <a:rPr lang="en-US" sz="1400" b="0" i="0" u="none" strike="noStrike">
                          <a:solidFill>
                            <a:schemeClr val="tx1"/>
                          </a:solidFill>
                          <a:effectLst/>
                          <a:latin typeface="+mn-lt"/>
                          <a:cs typeface="Calibri" panose="020F0502020204030204" pitchFamily="34" charset="0"/>
                        </a:rPr>
                        <a:t>In the footer there is a contact us section, where you can send feedback through an email or via social media</a:t>
                      </a:r>
                    </a:p>
                  </a:txBody>
                  <a:tcPr marL="9525" marR="9525" marT="9525" marB="0" anchor="b"/>
                </a:tc>
                <a:tc>
                  <a:txBody>
                    <a:bodyPr/>
                    <a:lstStyle/>
                    <a:p>
                      <a:pPr algn="ctr" fontAlgn="b"/>
                      <a:r>
                        <a:rPr lang="en-US" sz="1400" b="0" i="0" u="none" strike="noStrike">
                          <a:solidFill>
                            <a:schemeClr val="tx1"/>
                          </a:solidFill>
                          <a:effectLst/>
                          <a:latin typeface="+mn-lt"/>
                          <a:cs typeface="Calibri" panose="020F0502020204030204" pitchFamily="34" charset="0"/>
                        </a:rPr>
                        <a:t>Pass</a:t>
                      </a:r>
                    </a:p>
                  </a:txBody>
                  <a:tcPr marL="9525" marR="9525" marT="9525" marB="0" anchor="b"/>
                </a:tc>
                <a:extLst>
                  <a:ext uri="{0D108BD9-81ED-4DB2-BD59-A6C34878D82A}">
                    <a16:rowId xmlns:a16="http://schemas.microsoft.com/office/drawing/2014/main" val="2370789460"/>
                  </a:ext>
                </a:extLst>
              </a:tr>
              <a:tr h="9804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Calibri" panose="020F0502020204030204" pitchFamily="34" charset="0"/>
                        </a:rPr>
                        <a:t>Upload page</a:t>
                      </a:r>
                    </a:p>
                  </a:txBody>
                  <a:tcPr marL="9525" marR="9525" marT="9525" marB="0" anchor="b"/>
                </a:tc>
                <a:tc>
                  <a:txBody>
                    <a:bodyPr/>
                    <a:lstStyle/>
                    <a:p>
                      <a:pPr algn="ctr" fontAlgn="b"/>
                      <a:r>
                        <a:rPr lang="en-US" sz="1400" b="0" i="0" u="none" strike="noStrike">
                          <a:solidFill>
                            <a:schemeClr val="tx1"/>
                          </a:solidFill>
                          <a:effectLst/>
                          <a:latin typeface="+mn-lt"/>
                          <a:cs typeface="Calibri" panose="020F0502020204030204" pitchFamily="34" charset="0"/>
                        </a:rPr>
                        <a:t>HID-36</a:t>
                      </a:r>
                    </a:p>
                  </a:txBody>
                  <a:tcPr marL="9525" marR="9525" marT="9525" marB="0" anchor="b"/>
                </a:tc>
                <a:tc>
                  <a:txBody>
                    <a:bodyPr/>
                    <a:lstStyle/>
                    <a:p>
                      <a:pPr algn="l" fontAlgn="b"/>
                      <a:r>
                        <a:rPr lang="en-US" sz="1400" b="0" i="0" u="none" strike="noStrike">
                          <a:solidFill>
                            <a:schemeClr val="tx1"/>
                          </a:solidFill>
                          <a:effectLst/>
                          <a:latin typeface="+mn-lt"/>
                          <a:cs typeface="Calibri" panose="020F0502020204030204" pitchFamily="34" charset="0"/>
                        </a:rPr>
                        <a:t>Return to Homepage Link</a:t>
                      </a:r>
                    </a:p>
                  </a:txBody>
                  <a:tcPr marL="9525" marR="9525" marT="9525" marB="0" anchor="b"/>
                </a:tc>
                <a:tc>
                  <a:txBody>
                    <a:bodyPr/>
                    <a:lstStyle/>
                    <a:p>
                      <a:pPr algn="l" fontAlgn="b"/>
                      <a:r>
                        <a:rPr lang="en-US" sz="1400" b="0" i="0" u="none" strike="noStrike">
                          <a:solidFill>
                            <a:schemeClr val="tx1"/>
                          </a:solidFill>
                          <a:effectLst/>
                          <a:latin typeface="+mn-lt"/>
                          <a:cs typeface="Calibri" panose="020F0502020204030204" pitchFamily="34" charset="0"/>
                        </a:rPr>
                        <a:t>Patient should be able to return to the homepage when clicking Home </a:t>
                      </a:r>
                    </a:p>
                  </a:txBody>
                  <a:tcPr marL="9525" marR="9525" marT="9525" marB="0" anchor="b"/>
                </a:tc>
                <a:tc>
                  <a:txBody>
                    <a:bodyPr/>
                    <a:lstStyle/>
                    <a:p>
                      <a:pPr algn="l" fontAlgn="b"/>
                      <a:r>
                        <a:rPr lang="en-US" sz="1400" b="0" i="0" u="none" strike="noStrike">
                          <a:solidFill>
                            <a:schemeClr val="tx1"/>
                          </a:solidFill>
                          <a:effectLst/>
                          <a:latin typeface="+mn-lt"/>
                          <a:cs typeface="Calibri" panose="020F0502020204030204" pitchFamily="34" charset="0"/>
                        </a:rPr>
                        <a:t>At the top of the page within the </a:t>
                      </a:r>
                      <a:r>
                        <a:rPr lang="en-US" sz="1400" b="0" i="0" u="none" strike="noStrike" err="1">
                          <a:solidFill>
                            <a:schemeClr val="tx1"/>
                          </a:solidFill>
                          <a:effectLst/>
                          <a:latin typeface="+mn-lt"/>
                          <a:cs typeface="Calibri" panose="020F0502020204030204" pitchFamily="34" charset="0"/>
                        </a:rPr>
                        <a:t>NavBar</a:t>
                      </a:r>
                      <a:r>
                        <a:rPr lang="en-US" sz="1400" b="0" i="0" u="none" strike="noStrike">
                          <a:solidFill>
                            <a:schemeClr val="tx1"/>
                          </a:solidFill>
                          <a:effectLst/>
                          <a:latin typeface="+mn-lt"/>
                          <a:cs typeface="Calibri" panose="020F0502020204030204" pitchFamily="34" charset="0"/>
                        </a:rPr>
                        <a:t> when selecting Home, you are redirected to the homepage of </a:t>
                      </a:r>
                      <a:r>
                        <a:rPr lang="en-US" sz="1400" b="0" i="0" u="none" strike="noStrike" err="1">
                          <a:solidFill>
                            <a:schemeClr val="tx1"/>
                          </a:solidFill>
                          <a:effectLst/>
                          <a:latin typeface="+mn-lt"/>
                          <a:cs typeface="Calibri" panose="020F0502020204030204" pitchFamily="34" charset="0"/>
                        </a:rPr>
                        <a:t>Symcheck</a:t>
                      </a:r>
                      <a:endParaRPr lang="en-US" sz="1400" b="0" i="0" u="none" strike="noStrike">
                        <a:solidFill>
                          <a:schemeClr val="tx1"/>
                        </a:solidFill>
                        <a:effectLst/>
                        <a:latin typeface="+mn-lt"/>
                        <a:cs typeface="Calibri" panose="020F0502020204030204" pitchFamily="34" charset="0"/>
                      </a:endParaRPr>
                    </a:p>
                  </a:txBody>
                  <a:tcPr marL="9525" marR="9525" marT="9525" marB="0" anchor="b"/>
                </a:tc>
                <a:tc>
                  <a:txBody>
                    <a:bodyPr/>
                    <a:lstStyle/>
                    <a:p>
                      <a:pPr algn="ctr" fontAlgn="b"/>
                      <a:r>
                        <a:rPr lang="en-US" sz="1400" b="0" i="0" u="none" strike="noStrike">
                          <a:solidFill>
                            <a:schemeClr val="tx1"/>
                          </a:solidFill>
                          <a:effectLst/>
                          <a:latin typeface="+mn-lt"/>
                          <a:cs typeface="Calibri" panose="020F0502020204030204" pitchFamily="34" charset="0"/>
                        </a:rPr>
                        <a:t>Pass</a:t>
                      </a:r>
                    </a:p>
                  </a:txBody>
                  <a:tcPr marL="9525" marR="9525" marT="9525" marB="0" anchor="b"/>
                </a:tc>
                <a:extLst>
                  <a:ext uri="{0D108BD9-81ED-4DB2-BD59-A6C34878D82A}">
                    <a16:rowId xmlns:a16="http://schemas.microsoft.com/office/drawing/2014/main" val="935441150"/>
                  </a:ext>
                </a:extLst>
              </a:tr>
              <a:tr h="738065">
                <a:tc>
                  <a:txBody>
                    <a:bodyPr/>
                    <a:lstStyle/>
                    <a:p>
                      <a:pPr algn="l" fontAlgn="b"/>
                      <a:r>
                        <a:rPr lang="en-US" sz="1400" b="0" i="0" u="none" strike="noStrike">
                          <a:solidFill>
                            <a:schemeClr val="tx1"/>
                          </a:solidFill>
                          <a:effectLst/>
                          <a:latin typeface="+mn-lt"/>
                          <a:cs typeface="Calibri" panose="020F0502020204030204" pitchFamily="34" charset="0"/>
                        </a:rPr>
                        <a:t>Homepage</a:t>
                      </a:r>
                    </a:p>
                  </a:txBody>
                  <a:tcPr marL="9525" marR="9525" marT="9525" marB="0" anchor="b"/>
                </a:tc>
                <a:tc>
                  <a:txBody>
                    <a:bodyPr/>
                    <a:lstStyle/>
                    <a:p>
                      <a:pPr algn="ctr" fontAlgn="b"/>
                      <a:r>
                        <a:rPr lang="en-US" sz="1400" b="0" i="0" u="none" strike="noStrike">
                          <a:solidFill>
                            <a:schemeClr val="tx1"/>
                          </a:solidFill>
                          <a:effectLst/>
                          <a:latin typeface="+mn-lt"/>
                          <a:cs typeface="Calibri" panose="020F0502020204030204" pitchFamily="34" charset="0"/>
                        </a:rPr>
                        <a:t>HID-29</a:t>
                      </a:r>
                    </a:p>
                  </a:txBody>
                  <a:tcPr marL="9525" marR="9525" marT="9525" marB="0" anchor="b"/>
                </a:tc>
                <a:tc>
                  <a:txBody>
                    <a:bodyPr/>
                    <a:lstStyle/>
                    <a:p>
                      <a:pPr algn="l" fontAlgn="b"/>
                      <a:r>
                        <a:rPr lang="en-US" sz="1400" b="0" i="0" u="none" strike="noStrike">
                          <a:solidFill>
                            <a:schemeClr val="tx1"/>
                          </a:solidFill>
                          <a:effectLst/>
                          <a:latin typeface="+mn-lt"/>
                          <a:cs typeface="Calibri" panose="020F0502020204030204" pitchFamily="34" charset="0"/>
                        </a:rPr>
                        <a:t>Browse the Website</a:t>
                      </a:r>
                    </a:p>
                  </a:txBody>
                  <a:tcPr marL="9525" marR="9525" marT="9525" marB="0" anchor="b"/>
                </a:tc>
                <a:tc>
                  <a:txBody>
                    <a:bodyPr/>
                    <a:lstStyle/>
                    <a:p>
                      <a:pPr algn="l" fontAlgn="b"/>
                      <a:r>
                        <a:rPr lang="en-US" sz="1400" b="0" i="0" u="none" strike="noStrike">
                          <a:solidFill>
                            <a:schemeClr val="tx1"/>
                          </a:solidFill>
                          <a:effectLst/>
                          <a:latin typeface="+mn-lt"/>
                          <a:cs typeface="Calibri" panose="020F0502020204030204" pitchFamily="34" charset="0"/>
                        </a:rPr>
                        <a:t>Patient should be able to access the homepage of the website </a:t>
                      </a:r>
                    </a:p>
                  </a:txBody>
                  <a:tcPr marL="9525" marR="9525" marT="9525" marB="0" anchor="b"/>
                </a:tc>
                <a:tc>
                  <a:txBody>
                    <a:bodyPr/>
                    <a:lstStyle/>
                    <a:p>
                      <a:pPr algn="l" fontAlgn="b"/>
                      <a:r>
                        <a:rPr lang="en-US" sz="1400" b="0" i="0" u="none" strike="noStrike">
                          <a:solidFill>
                            <a:schemeClr val="tx1"/>
                          </a:solidFill>
                          <a:effectLst/>
                          <a:latin typeface="+mn-lt"/>
                          <a:cs typeface="Calibri" panose="020F0502020204030204" pitchFamily="34" charset="0"/>
                        </a:rPr>
                        <a:t>Once directed to site, you will first be directed to the homepage of SymCheck</a:t>
                      </a:r>
                    </a:p>
                  </a:txBody>
                  <a:tcPr marL="9525" marR="9525" marT="9525" marB="0" anchor="b"/>
                </a:tc>
                <a:tc>
                  <a:txBody>
                    <a:bodyPr/>
                    <a:lstStyle/>
                    <a:p>
                      <a:pPr algn="ctr" fontAlgn="b"/>
                      <a:r>
                        <a:rPr lang="en-US" sz="1400" b="0" i="0" u="none" strike="noStrike">
                          <a:solidFill>
                            <a:schemeClr val="tx1"/>
                          </a:solidFill>
                          <a:effectLst/>
                          <a:latin typeface="+mn-lt"/>
                          <a:cs typeface="Calibri" panose="020F0502020204030204" pitchFamily="34" charset="0"/>
                        </a:rPr>
                        <a:t>Pass</a:t>
                      </a:r>
                    </a:p>
                  </a:txBody>
                  <a:tcPr marL="9525" marR="9525" marT="9525" marB="0" anchor="b"/>
                </a:tc>
                <a:extLst>
                  <a:ext uri="{0D108BD9-81ED-4DB2-BD59-A6C34878D82A}">
                    <a16:rowId xmlns:a16="http://schemas.microsoft.com/office/drawing/2014/main" val="1653626226"/>
                  </a:ext>
                </a:extLst>
              </a:tr>
            </a:tbl>
          </a:graphicData>
        </a:graphic>
      </p:graphicFrame>
      <p:graphicFrame>
        <p:nvGraphicFramePr>
          <p:cNvPr id="10" name="Diagram 9">
            <a:extLst>
              <a:ext uri="{FF2B5EF4-FFF2-40B4-BE49-F238E27FC236}">
                <a16:creationId xmlns:a16="http://schemas.microsoft.com/office/drawing/2014/main" id="{A92B3806-6CF5-48F0-8F24-38575950BA1A}"/>
              </a:ext>
            </a:extLst>
          </p:cNvPr>
          <p:cNvGraphicFramePr/>
          <p:nvPr>
            <p:extLst>
              <p:ext uri="{D42A27DB-BD31-4B8C-83A1-F6EECF244321}">
                <p14:modId xmlns:p14="http://schemas.microsoft.com/office/powerpoint/2010/main" val="1295327674"/>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938070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3</a:t>
            </a:r>
            <a:r>
              <a:rPr lang="en-US" b="1" kern="1200" spc="-70" baseline="0">
                <a:latin typeface="+mj-lt"/>
                <a:ea typeface="+mj-ea"/>
                <a:cs typeface="+mj-cs"/>
              </a:rPr>
              <a:t> Burndown Chart</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26</a:t>
            </a:fld>
            <a:endParaRPr lang="en-US" noProof="0"/>
          </a:p>
        </p:txBody>
      </p:sp>
      <p:sp>
        <p:nvSpPr>
          <p:cNvPr id="5" name="TextBox 4">
            <a:extLst>
              <a:ext uri="{FF2B5EF4-FFF2-40B4-BE49-F238E27FC236}">
                <a16:creationId xmlns:a16="http://schemas.microsoft.com/office/drawing/2014/main" id="{70BECD6D-5766-424E-846E-BB7A05055BF4}"/>
              </a:ext>
            </a:extLst>
          </p:cNvPr>
          <p:cNvSpPr txBox="1"/>
          <p:nvPr/>
        </p:nvSpPr>
        <p:spPr>
          <a:xfrm>
            <a:off x="943102" y="5576266"/>
            <a:ext cx="31877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completed our work towards the end of the Sprint.</a:t>
            </a:r>
          </a:p>
        </p:txBody>
      </p:sp>
      <p:pic>
        <p:nvPicPr>
          <p:cNvPr id="6" name="Picture 5">
            <a:extLst>
              <a:ext uri="{FF2B5EF4-FFF2-40B4-BE49-F238E27FC236}">
                <a16:creationId xmlns:a16="http://schemas.microsoft.com/office/drawing/2014/main" id="{28B39385-222B-4A36-996B-3FE9BF8B9D09}"/>
              </a:ext>
            </a:extLst>
          </p:cNvPr>
          <p:cNvPicPr>
            <a:picLocks noChangeAspect="1"/>
          </p:cNvPicPr>
          <p:nvPr/>
        </p:nvPicPr>
        <p:blipFill>
          <a:blip r:embed="rId3"/>
          <a:stretch>
            <a:fillRect/>
          </a:stretch>
        </p:blipFill>
        <p:spPr>
          <a:xfrm>
            <a:off x="556559" y="1490752"/>
            <a:ext cx="11102041" cy="37421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4380368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3</a:t>
            </a:r>
            <a:r>
              <a:rPr lang="en-US" b="1" kern="1200" spc="-70" baseline="0">
                <a:latin typeface="+mj-lt"/>
                <a:ea typeface="+mj-ea"/>
                <a:cs typeface="+mj-cs"/>
              </a:rPr>
              <a:t> Deliverable</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27</a:t>
            </a:fld>
            <a:endParaRPr lang="en-US" noProof="0"/>
          </a:p>
        </p:txBody>
      </p:sp>
      <p:pic>
        <p:nvPicPr>
          <p:cNvPr id="6" name="Picture 5" descr="Graphical user interface, application&#10;&#10;Description automatically generated">
            <a:extLst>
              <a:ext uri="{FF2B5EF4-FFF2-40B4-BE49-F238E27FC236}">
                <a16:creationId xmlns:a16="http://schemas.microsoft.com/office/drawing/2014/main" id="{FBF72B66-93D9-9E4B-BA7E-F677D2CEE1F2}"/>
              </a:ext>
            </a:extLst>
          </p:cNvPr>
          <p:cNvPicPr/>
          <p:nvPr/>
        </p:nvPicPr>
        <p:blipFill>
          <a:blip r:embed="rId3" cstate="hqprint">
            <a:extLst>
              <a:ext uri="{28A0092B-C50C-407E-A947-70E740481C1C}">
                <a14:useLocalDpi xmlns:a14="http://schemas.microsoft.com/office/drawing/2010/main"/>
              </a:ext>
            </a:extLst>
          </a:blip>
          <a:stretch>
            <a:fillRect/>
          </a:stretch>
        </p:blipFill>
        <p:spPr>
          <a:xfrm>
            <a:off x="202095" y="1564791"/>
            <a:ext cx="3972339" cy="2420801"/>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096D043E-5FB3-AA4E-86F6-68687EE6E489}"/>
              </a:ext>
            </a:extLst>
          </p:cNvPr>
          <p:cNvPicPr/>
          <p:nvPr/>
        </p:nvPicPr>
        <p:blipFill>
          <a:blip r:embed="rId4" cstate="hqprint">
            <a:extLst>
              <a:ext uri="{28A0092B-C50C-407E-A947-70E740481C1C}">
                <a14:useLocalDpi xmlns:a14="http://schemas.microsoft.com/office/drawing/2010/main"/>
              </a:ext>
            </a:extLst>
          </a:blip>
          <a:stretch>
            <a:fillRect/>
          </a:stretch>
        </p:blipFill>
        <p:spPr>
          <a:xfrm>
            <a:off x="4355271" y="1564791"/>
            <a:ext cx="3972339" cy="2420801"/>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C8EF1BE-F1D3-5241-84B1-5CE1F7C28BFE}"/>
              </a:ext>
            </a:extLst>
          </p:cNvPr>
          <p:cNvPicPr/>
          <p:nvPr/>
        </p:nvPicPr>
        <p:blipFill>
          <a:blip r:embed="rId5" cstate="hqprint">
            <a:extLst>
              <a:ext uri="{28A0092B-C50C-407E-A947-70E740481C1C}">
                <a14:useLocalDpi xmlns:a14="http://schemas.microsoft.com/office/drawing/2010/main"/>
              </a:ext>
            </a:extLst>
          </a:blip>
          <a:stretch>
            <a:fillRect/>
          </a:stretch>
        </p:blipFill>
        <p:spPr>
          <a:xfrm>
            <a:off x="2259496" y="4076836"/>
            <a:ext cx="3972339" cy="2420801"/>
          </a:xfrm>
          <a:prstGeom prst="rect">
            <a:avLst/>
          </a:prstGeom>
        </p:spPr>
      </p:pic>
      <p:sp>
        <p:nvSpPr>
          <p:cNvPr id="10" name="TextBox 9">
            <a:extLst>
              <a:ext uri="{FF2B5EF4-FFF2-40B4-BE49-F238E27FC236}">
                <a16:creationId xmlns:a16="http://schemas.microsoft.com/office/drawing/2014/main" id="{E0E65CBF-D1CF-2941-8D86-CB95F4221E7B}"/>
              </a:ext>
            </a:extLst>
          </p:cNvPr>
          <p:cNvSpPr txBox="1"/>
          <p:nvPr/>
        </p:nvSpPr>
        <p:spPr>
          <a:xfrm>
            <a:off x="8827591" y="1654556"/>
            <a:ext cx="2960218" cy="4801314"/>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Completed </a:t>
            </a:r>
            <a:r>
              <a:rPr lang="en-US" err="1">
                <a:solidFill>
                  <a:schemeClr val="bg1"/>
                </a:solidFill>
              </a:rPr>
              <a:t>SymCheck</a:t>
            </a:r>
            <a:r>
              <a:rPr lang="en-US">
                <a:solidFill>
                  <a:schemeClr val="bg1"/>
                </a:solidFill>
              </a:rPr>
              <a:t> welcome page (top-left)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Progress on image upload page (top-right)</a:t>
            </a:r>
          </a:p>
          <a:p>
            <a:endParaRPr lang="en-US">
              <a:solidFill>
                <a:schemeClr val="bg1"/>
              </a:solidFill>
            </a:endParaRPr>
          </a:p>
          <a:p>
            <a:pPr marL="285750" indent="-285750">
              <a:buFont typeface="Arial" panose="020B0604020202020204" pitchFamily="34" charset="0"/>
              <a:buChar char="•"/>
            </a:pPr>
            <a:r>
              <a:rPr lang="en-US">
                <a:solidFill>
                  <a:schemeClr val="bg1"/>
                </a:solidFill>
              </a:rPr>
              <a:t>Established framework for final results page, and completed </a:t>
            </a:r>
            <a:r>
              <a:rPr lang="en-US" err="1">
                <a:solidFill>
                  <a:schemeClr val="bg1"/>
                </a:solidFill>
              </a:rPr>
              <a:t>SymCheck</a:t>
            </a:r>
            <a:r>
              <a:rPr lang="en-US">
                <a:solidFill>
                  <a:schemeClr val="bg1"/>
                </a:solidFill>
              </a:rPr>
              <a:t> feedback form link (bottom)</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This Sprint also saw the delivery of our first complete Technical Paper draft</a:t>
            </a:r>
          </a:p>
        </p:txBody>
      </p:sp>
    </p:spTree>
    <p:extLst>
      <p:ext uri="{BB962C8B-B14F-4D97-AF65-F5344CB8AC3E}">
        <p14:creationId xmlns:p14="http://schemas.microsoft.com/office/powerpoint/2010/main" val="160844570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32104" y="3506680"/>
            <a:ext cx="7781544" cy="1238575"/>
          </a:xfrm>
        </p:spPr>
        <p:txBody>
          <a:bodyPr>
            <a:normAutofit fontScale="90000"/>
          </a:bodyPr>
          <a:lstStyle/>
          <a:p>
            <a:r>
              <a:rPr lang="en-US"/>
              <a:t>Sprint 4-7 Recap</a:t>
            </a:r>
            <a:br>
              <a:rPr lang="en-US"/>
            </a:br>
            <a:endParaRPr lang="en-US" sz="4000"/>
          </a:p>
        </p:txBody>
      </p:sp>
      <p:sp>
        <p:nvSpPr>
          <p:cNvPr id="5" name="Rectangle 4">
            <a:extLst>
              <a:ext uri="{FF2B5EF4-FFF2-40B4-BE49-F238E27FC236}">
                <a16:creationId xmlns:a16="http://schemas.microsoft.com/office/drawing/2014/main" id="{E4D6FB08-0F11-D046-BA9D-B9333EC7BD8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0B92CFEE-877B-4DAE-B741-DD84F76F80CA}"/>
              </a:ext>
            </a:extLst>
          </p:cNvPr>
          <p:cNvSpPr>
            <a:spLocks noGrp="1"/>
          </p:cNvSpPr>
          <p:nvPr>
            <p:ph type="sldNum" sz="quarter" idx="12"/>
          </p:nvPr>
        </p:nvSpPr>
        <p:spPr/>
        <p:txBody>
          <a:bodyPr/>
          <a:lstStyle/>
          <a:p>
            <a:fld id="{C263D6C4-4840-40CC-AC84-17E24B3B7BDE}" type="slidenum">
              <a:rPr lang="en-US" noProof="0" smtClean="0"/>
              <a:pPr/>
              <a:t>28</a:t>
            </a:fld>
            <a:endParaRPr lang="en-US" noProof="0"/>
          </a:p>
        </p:txBody>
      </p:sp>
    </p:spTree>
    <p:extLst>
      <p:ext uri="{BB962C8B-B14F-4D97-AF65-F5344CB8AC3E}">
        <p14:creationId xmlns:p14="http://schemas.microsoft.com/office/powerpoint/2010/main" val="2599359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4</a:t>
            </a:r>
            <a:r>
              <a:rPr lang="en-US" b="1" kern="1200" spc="-70" baseline="0">
                <a:latin typeface="+mj-lt"/>
                <a:ea typeface="+mj-ea"/>
                <a:cs typeface="+mj-cs"/>
              </a:rPr>
              <a:t> User Stories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29</a:t>
            </a:fld>
            <a:endParaRPr lang="en-US" noProof="0"/>
          </a:p>
        </p:txBody>
      </p:sp>
      <p:graphicFrame>
        <p:nvGraphicFramePr>
          <p:cNvPr id="5" name="Table 4">
            <a:extLst>
              <a:ext uri="{FF2B5EF4-FFF2-40B4-BE49-F238E27FC236}">
                <a16:creationId xmlns:a16="http://schemas.microsoft.com/office/drawing/2014/main" id="{081475D0-43CF-4FD4-9A31-D2B22363F125}"/>
              </a:ext>
            </a:extLst>
          </p:cNvPr>
          <p:cNvGraphicFramePr>
            <a:graphicFrameLocks noGrp="1"/>
          </p:cNvGraphicFramePr>
          <p:nvPr>
            <p:extLst>
              <p:ext uri="{D42A27DB-BD31-4B8C-83A1-F6EECF244321}">
                <p14:modId xmlns:p14="http://schemas.microsoft.com/office/powerpoint/2010/main" val="2575729544"/>
              </p:ext>
            </p:extLst>
          </p:nvPr>
        </p:nvGraphicFramePr>
        <p:xfrm>
          <a:off x="160598" y="1347717"/>
          <a:ext cx="10919779" cy="5149920"/>
        </p:xfrm>
        <a:graphic>
          <a:graphicData uri="http://schemas.openxmlformats.org/drawingml/2006/table">
            <a:tbl>
              <a:tblPr firstRow="1" bandRow="1">
                <a:tableStyleId>{327F97BB-C833-4FB7-BDE5-3F7075034690}</a:tableStyleId>
              </a:tblPr>
              <a:tblGrid>
                <a:gridCol w="475896">
                  <a:extLst>
                    <a:ext uri="{9D8B030D-6E8A-4147-A177-3AD203B41FA5}">
                      <a16:colId xmlns:a16="http://schemas.microsoft.com/office/drawing/2014/main" val="951112521"/>
                    </a:ext>
                  </a:extLst>
                </a:gridCol>
                <a:gridCol w="448235">
                  <a:extLst>
                    <a:ext uri="{9D8B030D-6E8A-4147-A177-3AD203B41FA5}">
                      <a16:colId xmlns:a16="http://schemas.microsoft.com/office/drawing/2014/main" val="1226133989"/>
                    </a:ext>
                  </a:extLst>
                </a:gridCol>
                <a:gridCol w="7485356">
                  <a:extLst>
                    <a:ext uri="{9D8B030D-6E8A-4147-A177-3AD203B41FA5}">
                      <a16:colId xmlns:a16="http://schemas.microsoft.com/office/drawing/2014/main" val="2256853353"/>
                    </a:ext>
                  </a:extLst>
                </a:gridCol>
                <a:gridCol w="836764">
                  <a:extLst>
                    <a:ext uri="{9D8B030D-6E8A-4147-A177-3AD203B41FA5}">
                      <a16:colId xmlns:a16="http://schemas.microsoft.com/office/drawing/2014/main" val="1134484606"/>
                    </a:ext>
                  </a:extLst>
                </a:gridCol>
                <a:gridCol w="836764">
                  <a:extLst>
                    <a:ext uri="{9D8B030D-6E8A-4147-A177-3AD203B41FA5}">
                      <a16:colId xmlns:a16="http://schemas.microsoft.com/office/drawing/2014/main" val="39947101"/>
                    </a:ext>
                  </a:extLst>
                </a:gridCol>
                <a:gridCol w="836764">
                  <a:extLst>
                    <a:ext uri="{9D8B030D-6E8A-4147-A177-3AD203B41FA5}">
                      <a16:colId xmlns:a16="http://schemas.microsoft.com/office/drawing/2014/main" val="4104743141"/>
                    </a:ext>
                  </a:extLst>
                </a:gridCol>
              </a:tblGrid>
              <a:tr h="183691">
                <a:tc>
                  <a:txBody>
                    <a:bodyPr/>
                    <a:lstStyle/>
                    <a:p>
                      <a:pPr algn="ctr" rtl="0" fontAlgn="b"/>
                      <a:r>
                        <a:rPr lang="en-US" sz="1400">
                          <a:solidFill>
                            <a:schemeClr val="bg1"/>
                          </a:solidFill>
                          <a:effectLst/>
                        </a:rPr>
                        <a:t>Type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1400">
                          <a:solidFill>
                            <a:schemeClr val="bg1"/>
                          </a:solidFill>
                          <a:effectLst/>
                        </a:rPr>
                        <a:t>Key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1400">
                          <a:solidFill>
                            <a:schemeClr val="bg1"/>
                          </a:solidFill>
                          <a:effectLst/>
                        </a:rPr>
                        <a:t>Summary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1400">
                          <a:solidFill>
                            <a:schemeClr val="bg1"/>
                          </a:solidFill>
                          <a:effectLst/>
                        </a:rPr>
                        <a:t>Story Points</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1400">
                          <a:solidFill>
                            <a:schemeClr val="bg1"/>
                          </a:solidFill>
                          <a:effectLst/>
                        </a:rPr>
                        <a:t>Priority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1400">
                          <a:solidFill>
                            <a:schemeClr val="bg1"/>
                          </a:solidFill>
                          <a:effectLst/>
                        </a:rPr>
                        <a:t>Status</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3894775404"/>
                  </a:ext>
                </a:extLst>
              </a:tr>
              <a:tr h="441336">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3">
                            <a:extLst>
                              <a:ext uri="{A12FA001-AC4F-418D-AE19-62706E023703}">
                                <ahyp:hlinkClr xmlns:ahyp="http://schemas.microsoft.com/office/drawing/2018/hyperlinkcolor" val="tx"/>
                              </a:ext>
                            </a:extLst>
                          </a:hlinkClick>
                        </a:rPr>
                        <a:t>HID-43</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be aware of the quality/accuracy of the results given relative to those from a medical facility/medical professional so that I do not forget that all results are simply cursory recommendations based on past data</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1</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3435930787"/>
                  </a:ext>
                </a:extLst>
              </a:tr>
              <a:tr h="441336">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4">
                            <a:extLst>
                              <a:ext uri="{A12FA001-AC4F-418D-AE19-62706E023703}">
                                <ahyp:hlinkClr xmlns:ahyp="http://schemas.microsoft.com/office/drawing/2018/hyperlinkcolor" val="tx"/>
                              </a:ext>
                            </a:extLst>
                          </a:hlinkClick>
                        </a:rPr>
                        <a:t>HID-41</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receive another diagnosis for another affliction/repeat the diagnosis for this one so that so that I can upload another photo/set of symptoms for a different or the same illness (i.e. for confirmation of the latter)</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1</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553600748"/>
                  </a:ext>
                </a:extLst>
              </a:tr>
              <a:tr h="355455">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5">
                            <a:extLst>
                              <a:ext uri="{A12FA001-AC4F-418D-AE19-62706E023703}">
                                <ahyp:hlinkClr xmlns:ahyp="http://schemas.microsoft.com/office/drawing/2018/hyperlinkcolor" val="tx"/>
                              </a:ext>
                            </a:extLst>
                          </a:hlinkClick>
                        </a:rPr>
                        <a:t>HID-39</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know whether or not I should see a doctor so that I can gauge how much of a PRIORITY a visit to a doctor/medical facility is based on the general nature of my symptoms/illness/affliction</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5</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3813289632"/>
                  </a:ext>
                </a:extLst>
              </a:tr>
              <a:tr h="441336">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6">
                            <a:extLst>
                              <a:ext uri="{A12FA001-AC4F-418D-AE19-62706E023703}">
                                <ahyp:hlinkClr xmlns:ahyp="http://schemas.microsoft.com/office/drawing/2018/hyperlinkcolor" val="tx"/>
                              </a:ext>
                            </a:extLst>
                          </a:hlinkClick>
                        </a:rPr>
                        <a:t>HID-38</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know what information I can obtain about this/any illness I might potentially have so that I can gain an understanding of what might be causing my symptoms, and thus make an informed decision on how best to go forth with my care</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5</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424565832"/>
                  </a:ext>
                </a:extLst>
              </a:tr>
              <a:tr h="355455">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7">
                            <a:extLst>
                              <a:ext uri="{A12FA001-AC4F-418D-AE19-62706E023703}">
                                <ahyp:hlinkClr xmlns:ahyp="http://schemas.microsoft.com/office/drawing/2018/hyperlinkcolor" val="tx"/>
                              </a:ext>
                            </a:extLst>
                          </a:hlinkClick>
                        </a:rPr>
                        <a:t>HID-37</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know what my symptoms indicate/what my affliction might be so that I can gain an understanding of what might be causing my symptoms, and thus make an informed decision</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5</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3185560718"/>
                  </a:ext>
                </a:extLst>
              </a:tr>
              <a:tr h="355455">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8">
                            <a:extLst>
                              <a:ext uri="{A12FA001-AC4F-418D-AE19-62706E023703}">
                                <ahyp:hlinkClr xmlns:ahyp="http://schemas.microsoft.com/office/drawing/2018/hyperlinkcolor" val="tx"/>
                              </a:ext>
                            </a:extLst>
                          </a:hlinkClick>
                        </a:rPr>
                        <a:t>HID-35</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find the nearest emergency room so that I can seek immediate medical condition for what I deem to be an extremely critical/dire/time-sensitive condition</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3</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877882801"/>
                  </a:ext>
                </a:extLst>
              </a:tr>
              <a:tr h="355455">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9">
                            <a:extLst>
                              <a:ext uri="{A12FA001-AC4F-418D-AE19-62706E023703}">
                                <ahyp:hlinkClr xmlns:ahyp="http://schemas.microsoft.com/office/drawing/2018/hyperlinkcolor" val="tx"/>
                              </a:ext>
                            </a:extLst>
                          </a:hlinkClick>
                        </a:rPr>
                        <a:t>HID-34</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know if I am in a critical condition or in need of immediate medical attention so that I am able to seek medical care as soon as possible if there is no time to waste!</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1</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360288879"/>
                  </a:ext>
                </a:extLst>
              </a:tr>
              <a:tr h="355455">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10">
                            <a:extLst>
                              <a:ext uri="{A12FA001-AC4F-418D-AE19-62706E023703}">
                                <ahyp:hlinkClr xmlns:ahyp="http://schemas.microsoft.com/office/drawing/2018/hyperlinkcolor" val="tx"/>
                              </a:ext>
                            </a:extLst>
                          </a:hlinkClick>
                        </a:rPr>
                        <a:t>HID-33</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submit my image for assessment so that I may receive a[n accurate] determination of my affliction as well as recommendations for care</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8</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2548696380"/>
                  </a:ext>
                </a:extLst>
              </a:tr>
              <a:tr h="355455">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11">
                            <a:extLst>
                              <a:ext uri="{A12FA001-AC4F-418D-AE19-62706E023703}">
                                <ahyp:hlinkClr xmlns:ahyp="http://schemas.microsoft.com/office/drawing/2018/hyperlinkcolor" val="tx"/>
                              </a:ext>
                            </a:extLst>
                          </a:hlinkClick>
                        </a:rPr>
                        <a:t>HID-32</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be sure that my image has been uploaded successfully so that I can be sure that the image will be processed by the application so that I can receive recommendations for my care</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3</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1117239964"/>
                  </a:ext>
                </a:extLst>
              </a:tr>
              <a:tr h="355455">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12">
                            <a:extLst>
                              <a:ext uri="{A12FA001-AC4F-418D-AE19-62706E023703}">
                                <ahyp:hlinkClr xmlns:ahyp="http://schemas.microsoft.com/office/drawing/2018/hyperlinkcolor" val="tx"/>
                              </a:ext>
                            </a:extLst>
                          </a:hlinkClick>
                        </a:rPr>
                        <a:t>HID-31</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upload a photo/image of my symptom/affected area/illness so that the </a:t>
                      </a:r>
                      <a:r>
                        <a:rPr lang="en-US" sz="900" err="1">
                          <a:effectLst/>
                        </a:rPr>
                        <a:t>SYMCheck</a:t>
                      </a:r>
                      <a:r>
                        <a:rPr lang="en-US" sz="900">
                          <a:effectLst/>
                        </a:rPr>
                        <a:t> application can diagnose me and I can gain insights as to what I might be afflicted with</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3</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2240194387"/>
                  </a:ext>
                </a:extLst>
              </a:tr>
              <a:tr h="355455">
                <a:tc>
                  <a:txBody>
                    <a:bodyPr/>
                    <a:lstStyle/>
                    <a:p>
                      <a:pPr rtl="0" fontAlgn="b"/>
                      <a:r>
                        <a:rPr lang="en-US" sz="900">
                          <a:effectLst/>
                        </a:rPr>
                        <a:t>Story</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u="sng">
                          <a:solidFill>
                            <a:schemeClr val="bg1"/>
                          </a:solidFill>
                          <a:effectLst/>
                          <a:hlinkClick r:id="rId13">
                            <a:extLst>
                              <a:ext uri="{A12FA001-AC4F-418D-AE19-62706E023703}">
                                <ahyp:hlinkClr xmlns:ahyp="http://schemas.microsoft.com/office/drawing/2018/hyperlinkcolor" val="tx"/>
                              </a:ext>
                            </a:extLst>
                          </a:hlinkClick>
                        </a:rPr>
                        <a:t>HID-30</a:t>
                      </a:r>
                      <a:endParaRPr lang="en-US" sz="900" u="sng">
                        <a:solidFill>
                          <a:schemeClr val="bg1"/>
                        </a:solidFill>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As a patient, I want to be diagnosed by the </a:t>
                      </a:r>
                      <a:r>
                        <a:rPr lang="en-US" sz="900" err="1">
                          <a:effectLst/>
                        </a:rPr>
                        <a:t>SYMCheck</a:t>
                      </a:r>
                      <a:r>
                        <a:rPr lang="en-US" sz="900">
                          <a:effectLst/>
                        </a:rPr>
                        <a:t> web application so that I can gain a cursory understanding of what might be causing my symptoms/what the potential recommendations might be</a:t>
                      </a:r>
                      <a:br>
                        <a:rPr lang="en-US" sz="900">
                          <a:effectLst/>
                        </a:rPr>
                      </a:br>
                      <a:endParaRPr lang="en-US" sz="900">
                        <a:effectLst/>
                      </a:endParaRP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algn="ctr" rtl="0" fontAlgn="b"/>
                      <a:r>
                        <a:rPr lang="en-US" sz="900">
                          <a:effectLst/>
                        </a:rPr>
                        <a:t>1</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Medium</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tc>
                  <a:txBody>
                    <a:bodyPr/>
                    <a:lstStyle/>
                    <a:p>
                      <a:pPr rtl="0" fontAlgn="b"/>
                      <a:r>
                        <a:rPr lang="en-US" sz="900">
                          <a:effectLst/>
                        </a:rPr>
                        <a:t>Done</a:t>
                      </a:r>
                    </a:p>
                  </a:txBody>
                  <a:tcPr marL="8946" marR="8946" marT="5964" marB="596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w="25400" h="25400" prst="angle"/>
                      <a:lightRig rig="flood" dir="t"/>
                    </a:cell3D>
                  </a:tcPr>
                </a:tc>
                <a:extLst>
                  <a:ext uri="{0D108BD9-81ED-4DB2-BD59-A6C34878D82A}">
                    <a16:rowId xmlns:a16="http://schemas.microsoft.com/office/drawing/2014/main" val="307478014"/>
                  </a:ext>
                </a:extLst>
              </a:tr>
            </a:tbl>
          </a:graphicData>
        </a:graphic>
      </p:graphicFrame>
      <p:graphicFrame>
        <p:nvGraphicFramePr>
          <p:cNvPr id="10" name="Diagram 9">
            <a:extLst>
              <a:ext uri="{FF2B5EF4-FFF2-40B4-BE49-F238E27FC236}">
                <a16:creationId xmlns:a16="http://schemas.microsoft.com/office/drawing/2014/main" id="{99094B47-F31E-4A74-8DE1-8544BF81B1FE}"/>
              </a:ext>
            </a:extLst>
          </p:cNvPr>
          <p:cNvGraphicFramePr/>
          <p:nvPr>
            <p:extLst>
              <p:ext uri="{D42A27DB-BD31-4B8C-83A1-F6EECF244321}">
                <p14:modId xmlns:p14="http://schemas.microsoft.com/office/powerpoint/2010/main" val="3961528065"/>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2602088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8288F10-A0E2-4C84-9012-415239006988}"/>
              </a:ext>
            </a:extLst>
          </p:cNvPr>
          <p:cNvSpPr>
            <a:spLocks noGrp="1"/>
          </p:cNvSpPr>
          <p:nvPr>
            <p:ph type="title"/>
          </p:nvPr>
        </p:nvSpPr>
        <p:spPr>
          <a:xfrm>
            <a:off x="444500" y="542925"/>
            <a:ext cx="11214100" cy="535531"/>
          </a:xfrm>
        </p:spPr>
        <p:txBody>
          <a:bodyPr wrap="square" anchor="t">
            <a:normAutofit/>
          </a:bodyPr>
          <a:lstStyle/>
          <a:p>
            <a:r>
              <a:rPr lang="en-US"/>
              <a:t>Agenda</a:t>
            </a:r>
          </a:p>
        </p:txBody>
      </p:sp>
      <p:graphicFrame>
        <p:nvGraphicFramePr>
          <p:cNvPr id="17" name="Text Placeholder 1">
            <a:extLst>
              <a:ext uri="{FF2B5EF4-FFF2-40B4-BE49-F238E27FC236}">
                <a16:creationId xmlns:a16="http://schemas.microsoft.com/office/drawing/2014/main" id="{11A72CEF-3BF3-4EEF-AF4F-5A6ADF4533FD}"/>
              </a:ext>
            </a:extLst>
          </p:cNvPr>
          <p:cNvGraphicFramePr/>
          <p:nvPr>
            <p:extLst>
              <p:ext uri="{D42A27DB-BD31-4B8C-83A1-F6EECF244321}">
                <p14:modId xmlns:p14="http://schemas.microsoft.com/office/powerpoint/2010/main" val="3085477503"/>
              </p:ext>
            </p:extLst>
          </p:nvPr>
        </p:nvGraphicFramePr>
        <p:xfrm>
          <a:off x="443365" y="1825625"/>
          <a:ext cx="1121523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B0B79DC3-4D11-7D4F-9FA6-D9351C5F650C}"/>
              </a:ext>
            </a:extLst>
          </p:cNvPr>
          <p:cNvSpPr/>
          <p:nvPr/>
        </p:nvSpPr>
        <p:spPr>
          <a:xfrm>
            <a:off x="-89105"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5" name="Slide Number Placeholder 4">
            <a:extLst>
              <a:ext uri="{FF2B5EF4-FFF2-40B4-BE49-F238E27FC236}">
                <a16:creationId xmlns:a16="http://schemas.microsoft.com/office/drawing/2014/main" id="{CEB8BD1E-356C-4986-B688-086ECA6A70AA}"/>
              </a:ext>
            </a:extLst>
          </p:cNvPr>
          <p:cNvSpPr>
            <a:spLocks noGrp="1"/>
          </p:cNvSpPr>
          <p:nvPr>
            <p:ph type="sldNum" sz="quarter" idx="12"/>
          </p:nvPr>
        </p:nvSpPr>
        <p:spPr/>
        <p:txBody>
          <a:bodyPr/>
          <a:lstStyle/>
          <a:p>
            <a:fld id="{C263D6C4-4840-40CC-AC84-17E24B3B7BDE}" type="slidenum">
              <a:rPr lang="en-US" noProof="0" smtClean="0"/>
              <a:pPr/>
              <a:t>3</a:t>
            </a:fld>
            <a:endParaRPr lang="en-US" noProof="0"/>
          </a:p>
        </p:txBody>
      </p:sp>
    </p:spTree>
    <p:extLst>
      <p:ext uri="{BB962C8B-B14F-4D97-AF65-F5344CB8AC3E}">
        <p14:creationId xmlns:p14="http://schemas.microsoft.com/office/powerpoint/2010/main" val="360293351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4</a:t>
            </a:r>
            <a:r>
              <a:rPr lang="en-US" b="1" kern="1200" spc="-70" baseline="0">
                <a:latin typeface="+mj-lt"/>
                <a:ea typeface="+mj-ea"/>
                <a:cs typeface="+mj-cs"/>
              </a:rPr>
              <a:t> Tasks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30</a:t>
            </a:fld>
            <a:endParaRPr lang="en-US" noProof="0"/>
          </a:p>
        </p:txBody>
      </p:sp>
      <p:graphicFrame>
        <p:nvGraphicFramePr>
          <p:cNvPr id="2" name="Table 1">
            <a:extLst>
              <a:ext uri="{FF2B5EF4-FFF2-40B4-BE49-F238E27FC236}">
                <a16:creationId xmlns:a16="http://schemas.microsoft.com/office/drawing/2014/main" id="{7880E89A-E340-4FF2-AAF1-2D27DA941666}"/>
              </a:ext>
            </a:extLst>
          </p:cNvPr>
          <p:cNvGraphicFramePr>
            <a:graphicFrameLocks noGrp="1"/>
          </p:cNvGraphicFramePr>
          <p:nvPr>
            <p:extLst>
              <p:ext uri="{D42A27DB-BD31-4B8C-83A1-F6EECF244321}">
                <p14:modId xmlns:p14="http://schemas.microsoft.com/office/powerpoint/2010/main" val="531407885"/>
              </p:ext>
            </p:extLst>
          </p:nvPr>
        </p:nvGraphicFramePr>
        <p:xfrm>
          <a:off x="661145" y="1774306"/>
          <a:ext cx="10591055" cy="3784378"/>
        </p:xfrm>
        <a:graphic>
          <a:graphicData uri="http://schemas.openxmlformats.org/drawingml/2006/table">
            <a:tbl>
              <a:tblPr firstRow="1" bandRow="1">
                <a:tableStyleId>{327F97BB-C833-4FB7-BDE5-3F7075034690}</a:tableStyleId>
              </a:tblPr>
              <a:tblGrid>
                <a:gridCol w="811574">
                  <a:extLst>
                    <a:ext uri="{9D8B030D-6E8A-4147-A177-3AD203B41FA5}">
                      <a16:colId xmlns:a16="http://schemas.microsoft.com/office/drawing/2014/main" val="2674445422"/>
                    </a:ext>
                  </a:extLst>
                </a:gridCol>
                <a:gridCol w="811574">
                  <a:extLst>
                    <a:ext uri="{9D8B030D-6E8A-4147-A177-3AD203B41FA5}">
                      <a16:colId xmlns:a16="http://schemas.microsoft.com/office/drawing/2014/main" val="3069282705"/>
                    </a:ext>
                  </a:extLst>
                </a:gridCol>
                <a:gridCol w="6533185">
                  <a:extLst>
                    <a:ext uri="{9D8B030D-6E8A-4147-A177-3AD203B41FA5}">
                      <a16:colId xmlns:a16="http://schemas.microsoft.com/office/drawing/2014/main" val="2340265645"/>
                    </a:ext>
                  </a:extLst>
                </a:gridCol>
                <a:gridCol w="811574">
                  <a:extLst>
                    <a:ext uri="{9D8B030D-6E8A-4147-A177-3AD203B41FA5}">
                      <a16:colId xmlns:a16="http://schemas.microsoft.com/office/drawing/2014/main" val="2810854098"/>
                    </a:ext>
                  </a:extLst>
                </a:gridCol>
                <a:gridCol w="811574">
                  <a:extLst>
                    <a:ext uri="{9D8B030D-6E8A-4147-A177-3AD203B41FA5}">
                      <a16:colId xmlns:a16="http://schemas.microsoft.com/office/drawing/2014/main" val="2053150642"/>
                    </a:ext>
                  </a:extLst>
                </a:gridCol>
                <a:gridCol w="811574">
                  <a:extLst>
                    <a:ext uri="{9D8B030D-6E8A-4147-A177-3AD203B41FA5}">
                      <a16:colId xmlns:a16="http://schemas.microsoft.com/office/drawing/2014/main" val="2086149916"/>
                    </a:ext>
                  </a:extLst>
                </a:gridCol>
              </a:tblGrid>
              <a:tr h="502262">
                <a:tc>
                  <a:txBody>
                    <a:bodyPr/>
                    <a:lstStyle/>
                    <a:p>
                      <a:pPr algn="ctr" rtl="0" fontAlgn="b"/>
                      <a:r>
                        <a:rPr lang="en-US" sz="1600">
                          <a:effectLst/>
                        </a:rPr>
                        <a:t>Type</a:t>
                      </a:r>
                      <a:endParaRPr lang="en-US" sz="1600">
                        <a:solidFill>
                          <a:schemeClr val="bg1"/>
                        </a:solidFill>
                        <a:effectLst/>
                      </a:endParaRPr>
                    </a:p>
                  </a:txBody>
                  <a:tcPr marL="24874" marR="24874" marT="16583" marB="16583" anchor="b">
                    <a:cell3D prstMaterial="dkEdge">
                      <a:bevel w="25400" h="25400" prst="angle"/>
                      <a:lightRig rig="flood" dir="t"/>
                    </a:cell3D>
                  </a:tcPr>
                </a:tc>
                <a:tc>
                  <a:txBody>
                    <a:bodyPr/>
                    <a:lstStyle/>
                    <a:p>
                      <a:pPr algn="ctr" rtl="0" fontAlgn="b"/>
                      <a:r>
                        <a:rPr lang="en-US" sz="1600">
                          <a:effectLst/>
                        </a:rPr>
                        <a:t>Key</a:t>
                      </a:r>
                      <a:endParaRPr lang="en-US" sz="1600">
                        <a:solidFill>
                          <a:schemeClr val="bg1"/>
                        </a:solidFill>
                        <a:effectLst/>
                      </a:endParaRPr>
                    </a:p>
                  </a:txBody>
                  <a:tcPr marL="24874" marR="24874" marT="16583" marB="16583" anchor="b">
                    <a:cell3D prstMaterial="dkEdge">
                      <a:bevel w="25400" h="25400" prst="angle"/>
                      <a:lightRig rig="flood" dir="t"/>
                    </a:cell3D>
                  </a:tcPr>
                </a:tc>
                <a:tc>
                  <a:txBody>
                    <a:bodyPr/>
                    <a:lstStyle/>
                    <a:p>
                      <a:pPr algn="ctr" rtl="0" fontAlgn="b"/>
                      <a:r>
                        <a:rPr lang="en-US" sz="1600">
                          <a:effectLst/>
                        </a:rPr>
                        <a:t>Summary</a:t>
                      </a:r>
                      <a:endParaRPr lang="en-US" sz="1600">
                        <a:solidFill>
                          <a:schemeClr val="bg1"/>
                        </a:solidFill>
                        <a:effectLst/>
                      </a:endParaRPr>
                    </a:p>
                  </a:txBody>
                  <a:tcPr marL="24874" marR="24874" marT="16583" marB="16583" anchor="b">
                    <a:cell3D prstMaterial="dkEdge">
                      <a:bevel w="25400" h="25400" prst="angle"/>
                      <a:lightRig rig="flood" dir="t"/>
                    </a:cell3D>
                  </a:tcPr>
                </a:tc>
                <a:tc>
                  <a:txBody>
                    <a:bodyPr/>
                    <a:lstStyle/>
                    <a:p>
                      <a:pPr algn="ctr" rtl="0" fontAlgn="b"/>
                      <a:r>
                        <a:rPr lang="en-US" sz="1600">
                          <a:effectLst/>
                        </a:rPr>
                        <a:t>Story Points</a:t>
                      </a:r>
                      <a:endParaRPr lang="en-US" sz="1600">
                        <a:solidFill>
                          <a:schemeClr val="bg1"/>
                        </a:solidFill>
                        <a:effectLst/>
                      </a:endParaRPr>
                    </a:p>
                  </a:txBody>
                  <a:tcPr marL="24874" marR="24874" marT="16583" marB="16583" anchor="b">
                    <a:cell3D prstMaterial="dkEdge">
                      <a:bevel w="25400" h="25400" prst="angle"/>
                      <a:lightRig rig="flood" dir="t"/>
                    </a:cell3D>
                  </a:tcPr>
                </a:tc>
                <a:tc>
                  <a:txBody>
                    <a:bodyPr/>
                    <a:lstStyle/>
                    <a:p>
                      <a:pPr algn="ctr" rtl="0" fontAlgn="b"/>
                      <a:r>
                        <a:rPr lang="en-US" sz="1600">
                          <a:effectLst/>
                        </a:rPr>
                        <a:t>Priority</a:t>
                      </a:r>
                      <a:endParaRPr lang="en-US" sz="1600">
                        <a:solidFill>
                          <a:schemeClr val="bg1"/>
                        </a:solidFill>
                        <a:effectLst/>
                      </a:endParaRPr>
                    </a:p>
                  </a:txBody>
                  <a:tcPr marL="24874" marR="24874" marT="16583" marB="16583" anchor="b">
                    <a:cell3D prstMaterial="dkEdge">
                      <a:bevel w="25400" h="25400" prst="angle"/>
                      <a:lightRig rig="flood" dir="t"/>
                    </a:cell3D>
                  </a:tcPr>
                </a:tc>
                <a:tc>
                  <a:txBody>
                    <a:bodyPr/>
                    <a:lstStyle/>
                    <a:p>
                      <a:pPr algn="ctr" rtl="0" fontAlgn="b"/>
                      <a:r>
                        <a:rPr lang="en-US" sz="1600">
                          <a:effectLst/>
                        </a:rPr>
                        <a:t>Status</a:t>
                      </a:r>
                      <a:endParaRPr lang="en-US" sz="16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769179073"/>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3">
                            <a:extLst>
                              <a:ext uri="{A12FA001-AC4F-418D-AE19-62706E023703}">
                                <ahyp:hlinkClr xmlns:ahyp="http://schemas.microsoft.com/office/drawing/2018/hyperlinkcolor" val="tx"/>
                              </a:ext>
                            </a:extLst>
                          </a:hlinkClick>
                        </a:rPr>
                        <a:t>HID-7</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pt-BR" sz="1400">
                          <a:effectLst/>
                        </a:rPr>
                        <a:t>Upload ML algorithm code onto Jira Documents Page</a:t>
                      </a:r>
                      <a:endParaRPr lang="pt-BR"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Highest</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670113181"/>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4">
                            <a:extLst>
                              <a:ext uri="{A12FA001-AC4F-418D-AE19-62706E023703}">
                                <ahyp:hlinkClr xmlns:ahyp="http://schemas.microsoft.com/office/drawing/2018/hyperlinkcolor" val="tx"/>
                              </a:ext>
                            </a:extLst>
                          </a:hlinkClick>
                        </a:rPr>
                        <a:t>HID-55</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Finish draft technical paper</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1116385635"/>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5">
                            <a:extLst>
                              <a:ext uri="{A12FA001-AC4F-418D-AE19-62706E023703}">
                                <ahyp:hlinkClr xmlns:ahyp="http://schemas.microsoft.com/office/drawing/2018/hyperlinkcolor" val="tx"/>
                              </a:ext>
                            </a:extLst>
                          </a:hlinkClick>
                        </a:rPr>
                        <a:t>HID-54</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Update GitHub page</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2033175743"/>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6">
                            <a:extLst>
                              <a:ext uri="{A12FA001-AC4F-418D-AE19-62706E023703}">
                                <ahyp:hlinkClr xmlns:ahyp="http://schemas.microsoft.com/office/drawing/2018/hyperlinkcolor" val="tx"/>
                              </a:ext>
                            </a:extLst>
                          </a:hlinkClick>
                        </a:rPr>
                        <a:t>HID-53</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Complete test cases with actual results</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4110951281"/>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7">
                            <a:extLst>
                              <a:ext uri="{A12FA001-AC4F-418D-AE19-62706E023703}">
                                <ahyp:hlinkClr xmlns:ahyp="http://schemas.microsoft.com/office/drawing/2018/hyperlinkcolor" val="tx"/>
                              </a:ext>
                            </a:extLst>
                          </a:hlinkClick>
                        </a:rPr>
                        <a:t>HID-52</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Create installation guide for running our project on localhost</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1065307876"/>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8">
                            <a:extLst>
                              <a:ext uri="{A12FA001-AC4F-418D-AE19-62706E023703}">
                                <ahyp:hlinkClr xmlns:ahyp="http://schemas.microsoft.com/office/drawing/2018/hyperlinkcolor" val="tx"/>
                              </a:ext>
                            </a:extLst>
                          </a:hlinkClick>
                        </a:rPr>
                        <a:t>HID-51</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Create a user manual for using SymCheck application</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1516265955"/>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9">
                            <a:extLst>
                              <a:ext uri="{A12FA001-AC4F-418D-AE19-62706E023703}">
                                <ahyp:hlinkClr xmlns:ahyp="http://schemas.microsoft.com/office/drawing/2018/hyperlinkcolor" val="tx"/>
                              </a:ext>
                            </a:extLst>
                          </a:hlinkClick>
                        </a:rPr>
                        <a:t>HID-50</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Create Deliverable 4 PowerPoint Presentation</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4187537440"/>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10">
                            <a:extLst>
                              <a:ext uri="{A12FA001-AC4F-418D-AE19-62706E023703}">
                                <ahyp:hlinkClr xmlns:ahyp="http://schemas.microsoft.com/office/drawing/2018/hyperlinkcolor" val="tx"/>
                              </a:ext>
                            </a:extLst>
                          </a:hlinkClick>
                        </a:rPr>
                        <a:t>HID-27</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Research Database options (AWS3)</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2090831232"/>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11">
                            <a:extLst>
                              <a:ext uri="{A12FA001-AC4F-418D-AE19-62706E023703}">
                                <ahyp:hlinkClr xmlns:ahyp="http://schemas.microsoft.com/office/drawing/2018/hyperlinkcolor" val="tx"/>
                              </a:ext>
                            </a:extLst>
                          </a:hlinkClick>
                        </a:rPr>
                        <a:t>HID-24</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Develop illness result page</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765180005"/>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12">
                            <a:extLst>
                              <a:ext uri="{A12FA001-AC4F-418D-AE19-62706E023703}">
                                <ahyp:hlinkClr xmlns:ahyp="http://schemas.microsoft.com/office/drawing/2018/hyperlinkcolor" val="tx"/>
                              </a:ext>
                            </a:extLst>
                          </a:hlinkClick>
                        </a:rPr>
                        <a:t>HID-23</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Develop illness prediction image upload page</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2740912722"/>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13">
                            <a:extLst>
                              <a:ext uri="{A12FA001-AC4F-418D-AE19-62706E023703}">
                                <ahyp:hlinkClr xmlns:ahyp="http://schemas.microsoft.com/office/drawing/2018/hyperlinkcolor" val="tx"/>
                              </a:ext>
                            </a:extLst>
                          </a:hlinkClick>
                        </a:rPr>
                        <a:t>HID-21</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Create a video showing our MVP demo</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3508226964"/>
                  </a:ext>
                </a:extLst>
              </a:tr>
              <a:tr h="271961">
                <a:tc>
                  <a:txBody>
                    <a:bodyPr/>
                    <a:lstStyle/>
                    <a:p>
                      <a:pPr rtl="0" fontAlgn="b"/>
                      <a:r>
                        <a:rPr lang="en-US" sz="1400">
                          <a:effectLst/>
                        </a:rPr>
                        <a:t>Task</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u="sng">
                          <a:effectLst/>
                          <a:hlinkClick r:id="rId14">
                            <a:extLst>
                              <a:ext uri="{A12FA001-AC4F-418D-AE19-62706E023703}">
                                <ahyp:hlinkClr xmlns:ahyp="http://schemas.microsoft.com/office/drawing/2018/hyperlinkcolor" val="tx"/>
                              </a:ext>
                            </a:extLst>
                          </a:hlinkClick>
                        </a:rPr>
                        <a:t>HID-16</a:t>
                      </a:r>
                      <a:endParaRPr lang="en-US" sz="1400" u="sng">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fr-FR" sz="1400" err="1">
                          <a:effectLst/>
                        </a:rPr>
                        <a:t>Develop</a:t>
                      </a:r>
                      <a:r>
                        <a:rPr lang="fr-FR" sz="1400">
                          <a:effectLst/>
                        </a:rPr>
                        <a:t> Image Classification ML </a:t>
                      </a:r>
                      <a:r>
                        <a:rPr lang="fr-FR" sz="1400" err="1">
                          <a:effectLst/>
                        </a:rPr>
                        <a:t>Algorithm</a:t>
                      </a:r>
                      <a:endParaRPr lang="fr-FR"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N/A</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Medium</a:t>
                      </a:r>
                      <a:endParaRPr lang="en-US" sz="1400">
                        <a:solidFill>
                          <a:schemeClr val="bg1"/>
                        </a:solidFill>
                        <a:effectLst/>
                      </a:endParaRPr>
                    </a:p>
                  </a:txBody>
                  <a:tcPr marL="24874" marR="24874" marT="16583" marB="16583" anchor="b">
                    <a:cell3D prstMaterial="dkEdge">
                      <a:bevel w="25400" h="25400" prst="angle"/>
                      <a:lightRig rig="flood" dir="t"/>
                    </a:cell3D>
                  </a:tcPr>
                </a:tc>
                <a:tc>
                  <a:txBody>
                    <a:bodyPr/>
                    <a:lstStyle/>
                    <a:p>
                      <a:pPr rtl="0" fontAlgn="b"/>
                      <a:r>
                        <a:rPr lang="en-US" sz="1400">
                          <a:effectLst/>
                        </a:rPr>
                        <a:t>Done</a:t>
                      </a:r>
                      <a:endParaRPr lang="en-US" sz="1400">
                        <a:solidFill>
                          <a:schemeClr val="bg1"/>
                        </a:solidFill>
                        <a:effectLst/>
                      </a:endParaRPr>
                    </a:p>
                  </a:txBody>
                  <a:tcPr marL="24874" marR="24874" marT="16583" marB="16583" anchor="b">
                    <a:cell3D prstMaterial="dkEdge">
                      <a:bevel w="25400" h="25400" prst="angle"/>
                      <a:lightRig rig="flood" dir="t"/>
                    </a:cell3D>
                  </a:tcPr>
                </a:tc>
                <a:extLst>
                  <a:ext uri="{0D108BD9-81ED-4DB2-BD59-A6C34878D82A}">
                    <a16:rowId xmlns:a16="http://schemas.microsoft.com/office/drawing/2014/main" val="3849987199"/>
                  </a:ext>
                </a:extLst>
              </a:tr>
            </a:tbl>
          </a:graphicData>
        </a:graphic>
      </p:graphicFrame>
      <p:graphicFrame>
        <p:nvGraphicFramePr>
          <p:cNvPr id="7" name="Diagram 6">
            <a:extLst>
              <a:ext uri="{FF2B5EF4-FFF2-40B4-BE49-F238E27FC236}">
                <a16:creationId xmlns:a16="http://schemas.microsoft.com/office/drawing/2014/main" id="{11BEEEBB-2623-4C06-AEA7-AECC9A19CAAA}"/>
              </a:ext>
            </a:extLst>
          </p:cNvPr>
          <p:cNvGraphicFramePr/>
          <p:nvPr>
            <p:extLst>
              <p:ext uri="{D42A27DB-BD31-4B8C-83A1-F6EECF244321}">
                <p14:modId xmlns:p14="http://schemas.microsoft.com/office/powerpoint/2010/main" val="3689472047"/>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1551210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4</a:t>
            </a:r>
            <a:r>
              <a:rPr lang="en-US" b="1" kern="1200" spc="-70" baseline="0">
                <a:latin typeface="+mj-lt"/>
                <a:ea typeface="+mj-ea"/>
                <a:cs typeface="+mj-cs"/>
              </a:rPr>
              <a:t> Test Cases (Homepage and Upload page)</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31</a:t>
            </a:fld>
            <a:endParaRPr lang="en-US" noProof="0"/>
          </a:p>
        </p:txBody>
      </p:sp>
      <p:graphicFrame>
        <p:nvGraphicFramePr>
          <p:cNvPr id="2" name="Table 1">
            <a:extLst>
              <a:ext uri="{FF2B5EF4-FFF2-40B4-BE49-F238E27FC236}">
                <a16:creationId xmlns:a16="http://schemas.microsoft.com/office/drawing/2014/main" id="{7880E89A-E340-4FF2-AAF1-2D27DA941666}"/>
              </a:ext>
            </a:extLst>
          </p:cNvPr>
          <p:cNvGraphicFramePr>
            <a:graphicFrameLocks noGrp="1"/>
          </p:cNvGraphicFramePr>
          <p:nvPr>
            <p:extLst>
              <p:ext uri="{D42A27DB-BD31-4B8C-83A1-F6EECF244321}">
                <p14:modId xmlns:p14="http://schemas.microsoft.com/office/powerpoint/2010/main" val="3508965579"/>
              </p:ext>
            </p:extLst>
          </p:nvPr>
        </p:nvGraphicFramePr>
        <p:xfrm>
          <a:off x="190786" y="1349398"/>
          <a:ext cx="11810428" cy="4276067"/>
        </p:xfrm>
        <a:graphic>
          <a:graphicData uri="http://schemas.openxmlformats.org/drawingml/2006/table">
            <a:tbl>
              <a:tblPr firstRow="1" bandRow="1">
                <a:tableStyleId>{327F97BB-C833-4FB7-BDE5-3F7075034690}</a:tableStyleId>
              </a:tblPr>
              <a:tblGrid>
                <a:gridCol w="819937">
                  <a:extLst>
                    <a:ext uri="{9D8B030D-6E8A-4147-A177-3AD203B41FA5}">
                      <a16:colId xmlns:a16="http://schemas.microsoft.com/office/drawing/2014/main" val="2674445422"/>
                    </a:ext>
                  </a:extLst>
                </a:gridCol>
                <a:gridCol w="819937">
                  <a:extLst>
                    <a:ext uri="{9D8B030D-6E8A-4147-A177-3AD203B41FA5}">
                      <a16:colId xmlns:a16="http://schemas.microsoft.com/office/drawing/2014/main" val="3069282705"/>
                    </a:ext>
                  </a:extLst>
                </a:gridCol>
                <a:gridCol w="1767857">
                  <a:extLst>
                    <a:ext uri="{9D8B030D-6E8A-4147-A177-3AD203B41FA5}">
                      <a16:colId xmlns:a16="http://schemas.microsoft.com/office/drawing/2014/main" val="2340265645"/>
                    </a:ext>
                  </a:extLst>
                </a:gridCol>
                <a:gridCol w="835014">
                  <a:extLst>
                    <a:ext uri="{9D8B030D-6E8A-4147-A177-3AD203B41FA5}">
                      <a16:colId xmlns:a16="http://schemas.microsoft.com/office/drawing/2014/main" val="2810854098"/>
                    </a:ext>
                  </a:extLst>
                </a:gridCol>
                <a:gridCol w="3005190">
                  <a:extLst>
                    <a:ext uri="{9D8B030D-6E8A-4147-A177-3AD203B41FA5}">
                      <a16:colId xmlns:a16="http://schemas.microsoft.com/office/drawing/2014/main" val="2053150642"/>
                    </a:ext>
                  </a:extLst>
                </a:gridCol>
                <a:gridCol w="3452260">
                  <a:extLst>
                    <a:ext uri="{9D8B030D-6E8A-4147-A177-3AD203B41FA5}">
                      <a16:colId xmlns:a16="http://schemas.microsoft.com/office/drawing/2014/main" val="2086149916"/>
                    </a:ext>
                  </a:extLst>
                </a:gridCol>
                <a:gridCol w="1110233">
                  <a:extLst>
                    <a:ext uri="{9D8B030D-6E8A-4147-A177-3AD203B41FA5}">
                      <a16:colId xmlns:a16="http://schemas.microsoft.com/office/drawing/2014/main" val="3103089358"/>
                    </a:ext>
                  </a:extLst>
                </a:gridCol>
              </a:tblGrid>
              <a:tr h="502262">
                <a:tc>
                  <a:txBody>
                    <a:bodyPr/>
                    <a:lstStyle/>
                    <a:p>
                      <a:pPr algn="ctr" fontAlgn="b"/>
                      <a:r>
                        <a:rPr lang="en-US" sz="1600" b="1" i="0" u="none" strike="noStrike">
                          <a:solidFill>
                            <a:schemeClr val="bg1"/>
                          </a:solidFill>
                          <a:effectLst/>
                          <a:latin typeface="Calibri" panose="020F0502020204030204" pitchFamily="34" charset="0"/>
                        </a:rPr>
                        <a:t>Test Case For</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Key</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Test Cases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Test Data</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Expected Results </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Actual Results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Pass/Fail</a:t>
                      </a:r>
                    </a:p>
                  </a:txBody>
                  <a:tcPr marL="9525" marR="9525" marT="9525" marB="0" anchor="b">
                    <a:cell3D prstMaterial="dkEdge">
                      <a:bevel w="25400" h="25400" prst="angle"/>
                      <a:lightRig rig="flood" dir="t"/>
                    </a:cell3D>
                  </a:tcPr>
                </a:tc>
                <a:extLst>
                  <a:ext uri="{0D108BD9-81ED-4DB2-BD59-A6C34878D82A}">
                    <a16:rowId xmlns:a16="http://schemas.microsoft.com/office/drawing/2014/main" val="769179073"/>
                  </a:ext>
                </a:extLst>
              </a:tr>
              <a:tr h="271961">
                <a:tc>
                  <a:txBody>
                    <a:bodyPr/>
                    <a:lstStyle/>
                    <a:p>
                      <a:pPr algn="l" fontAlgn="b"/>
                      <a:r>
                        <a:rPr lang="en-US" sz="1100" b="0" i="0" u="none" strike="noStrike">
                          <a:solidFill>
                            <a:schemeClr val="bg1"/>
                          </a:solidFill>
                          <a:effectLst/>
                          <a:latin typeface="Calibri" panose="020F0502020204030204" pitchFamily="34" charset="0"/>
                        </a:rPr>
                        <a:t>Homepage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HID-30</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Locate the Upload Image Link</a:t>
                      </a:r>
                    </a:p>
                  </a:txBody>
                  <a:tcPr marL="9525" marR="9525" marT="9525" marB="0" anchor="b">
                    <a:cell3D prstMaterial="dkEdge">
                      <a:bevel w="25400" h="25400" prst="angle"/>
                      <a:lightRig rig="flood" dir="t"/>
                    </a:cell3D>
                  </a:tcPr>
                </a:tc>
                <a:tc>
                  <a:txBody>
                    <a:bodyPr/>
                    <a:lstStyle/>
                    <a:p>
                      <a:pPr algn="l" fontAlgn="b"/>
                      <a:endParaRPr lang="en-US" sz="11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should be able to locate the link to access the upload page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Click link Upload Images or the Upload in </a:t>
                      </a:r>
                      <a:r>
                        <a:rPr lang="en-US" sz="1100" b="0" i="0" u="none" strike="noStrike" err="1">
                          <a:solidFill>
                            <a:schemeClr val="bg1"/>
                          </a:solidFill>
                          <a:effectLst/>
                          <a:latin typeface="Calibri" panose="020F0502020204030204" pitchFamily="34" charset="0"/>
                        </a:rPr>
                        <a:t>NavBar</a:t>
                      </a:r>
                      <a:r>
                        <a:rPr lang="en-US" sz="1100" b="0" i="0" u="none" strike="noStrike">
                          <a:solidFill>
                            <a:schemeClr val="bg1"/>
                          </a:solidFill>
                          <a:effectLst/>
                          <a:latin typeface="Calibri" panose="020F0502020204030204" pitchFamily="34" charset="0"/>
                        </a:rPr>
                        <a:t> to be redirected to upload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116385635"/>
                  </a:ext>
                </a:extLst>
              </a:tr>
              <a:tr h="271961">
                <a:tc>
                  <a:txBody>
                    <a:bodyPr/>
                    <a:lstStyle/>
                    <a:p>
                      <a:pPr algn="l" fontAlgn="b"/>
                      <a:r>
                        <a:rPr lang="en-US" sz="1100" b="0" i="0" u="none" strike="noStrike">
                          <a:solidFill>
                            <a:schemeClr val="bg1"/>
                          </a:solidFill>
                          <a:effectLst/>
                          <a:latin typeface="Calibri" panose="020F0502020204030204" pitchFamily="34" charset="0"/>
                        </a:rPr>
                        <a:t>Upload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HID-30</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Locate the Upload Image Link</a:t>
                      </a:r>
                    </a:p>
                  </a:txBody>
                  <a:tcPr marL="9525" marR="9525" marT="9525" marB="0" anchor="b">
                    <a:cell3D prstMaterial="dkEdge">
                      <a:bevel w="25400" h="25400" prst="angle"/>
                      <a:lightRig rig="flood" dir="t"/>
                    </a:cell3D>
                  </a:tcPr>
                </a:tc>
                <a:tc>
                  <a:txBody>
                    <a:bodyPr/>
                    <a:lstStyle/>
                    <a:p>
                      <a:pPr algn="l" fontAlgn="b"/>
                      <a:endParaRPr lang="en-US" sz="11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should be able to locate the link to upload image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Once redirected to Upload Page the patient can easily find the Upload Image button where they can upload an image for diagnosis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2033175743"/>
                  </a:ext>
                </a:extLst>
              </a:tr>
              <a:tr h="2719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Upload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HID-31</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Locate the Submit Photo Link</a:t>
                      </a:r>
                    </a:p>
                  </a:txBody>
                  <a:tcPr marL="9525" marR="9525" marT="9525" marB="0" anchor="b">
                    <a:cell3D prstMaterial="dkEdge">
                      <a:bevel w="25400" h="25400" prst="angle"/>
                      <a:lightRig rig="flood" dir="t"/>
                    </a:cell3D>
                  </a:tcPr>
                </a:tc>
                <a:tc>
                  <a:txBody>
                    <a:bodyPr/>
                    <a:lstStyle/>
                    <a:p>
                      <a:pPr algn="l" fontAlgn="b"/>
                      <a:endParaRPr lang="en-US" sz="11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should be able to locate the link to submit photo</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Once redirected to the Upload Page beside to the upload image button there is a button to submit the photo</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4110951281"/>
                  </a:ext>
                </a:extLst>
              </a:tr>
              <a:tr h="2719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Upload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HID-31</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Choose file shows up</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chickenpox image file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should see choose file option, to upload photo to website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Once you click the choose file button you will be redirected to upload a file from your computer</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065307876"/>
                  </a:ext>
                </a:extLst>
              </a:tr>
              <a:tr h="2719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Upload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HID-32</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Ability to cancel uploading file</a:t>
                      </a:r>
                    </a:p>
                  </a:txBody>
                  <a:tcPr marL="9525" marR="9525" marT="9525" marB="0" anchor="b">
                    <a:cell3D prstMaterial="dkEdge">
                      <a:bevel w="25400" h="25400" prst="angle"/>
                      <a:lightRig rig="flood" dir="t"/>
                    </a:cell3D>
                  </a:tcPr>
                </a:tc>
                <a:tc>
                  <a:txBody>
                    <a:bodyPr/>
                    <a:lstStyle/>
                    <a:p>
                      <a:pPr algn="l" fontAlgn="b"/>
                      <a:endParaRPr lang="en-US" sz="11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should be able to cancel the file from being uploaded</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When selecting the file to upload you are prompted with the option to cancel. If you click cancel the file won't upload to the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516265955"/>
                  </a:ext>
                </a:extLst>
              </a:tr>
              <a:tr h="2719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Upload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HID-32</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Verify file is uploaded</a:t>
                      </a:r>
                    </a:p>
                  </a:txBody>
                  <a:tcPr marL="9525" marR="9525" marT="9525" marB="0" anchor="b">
                    <a:cell3D prstMaterial="dkEdge">
                      <a:bevel w="25400" h="25400" prst="angle"/>
                      <a:lightRig rig="flood" dir="t"/>
                    </a:cell3D>
                  </a:tcPr>
                </a:tc>
                <a:tc>
                  <a:txBody>
                    <a:bodyPr/>
                    <a:lstStyle/>
                    <a:p>
                      <a:pPr algn="l" fontAlgn="b"/>
                      <a:endParaRPr lang="en-US" sz="11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should not be able to click on the submit button without submitting a file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If you try to select the submit button with uploading an image, you are prompted to please select a file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4187537440"/>
                  </a:ext>
                </a:extLst>
              </a:tr>
              <a:tr h="2719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Upload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HID-32</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Verify file is correct</a:t>
                      </a:r>
                    </a:p>
                  </a:txBody>
                  <a:tcPr marL="9525" marR="9525" marT="9525" marB="0" anchor="b">
                    <a:cell3D prstMaterial="dkEdge">
                      <a:bevel w="25400" h="25400" prst="angle"/>
                      <a:lightRig rig="flood" dir="t"/>
                    </a:cell3D>
                  </a:tcPr>
                </a:tc>
                <a:tc>
                  <a:txBody>
                    <a:bodyPr/>
                    <a:lstStyle/>
                    <a:p>
                      <a:pPr algn="l" fontAlgn="b"/>
                      <a:endParaRPr lang="en-US" sz="11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should be promoted to verify uploaded file is correct</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When uploading the file, the patient can see what image they are uploading and cancel the process if it is not the right image.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2090831232"/>
                  </a:ext>
                </a:extLst>
              </a:tr>
              <a:tr h="2719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Upload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HID-33</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Submit to website for analysis</a:t>
                      </a:r>
                    </a:p>
                  </a:txBody>
                  <a:tcPr marL="9525" marR="9525" marT="9525" marB="0" anchor="b">
                    <a:cell3D prstMaterial="dkEdge">
                      <a:bevel w="25400" h="25400" prst="angle"/>
                      <a:lightRig rig="flood" dir="t"/>
                    </a:cell3D>
                  </a:tcPr>
                </a:tc>
                <a:tc>
                  <a:txBody>
                    <a:bodyPr/>
                    <a:lstStyle/>
                    <a:p>
                      <a:pPr algn="l" fontAlgn="b"/>
                      <a:endParaRPr lang="en-US" sz="11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should be able to click submit to send correct photo to be analyzed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Once uploading the image click the submit button and the algorithm begins analyzing the photo for 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765180005"/>
                  </a:ext>
                </a:extLst>
              </a:tr>
              <a:tr h="2719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Upload page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HID-35</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Locate the Nearest ER Link</a:t>
                      </a:r>
                    </a:p>
                  </a:txBody>
                  <a:tcPr marL="9525" marR="9525" marT="9525" marB="0" anchor="b">
                    <a:cell3D prstMaterial="dkEdge">
                      <a:bevel w="25400" h="25400" prst="angle"/>
                      <a:lightRig rig="flood" dir="t"/>
                    </a:cell3D>
                  </a:tcPr>
                </a:tc>
                <a:tc>
                  <a:txBody>
                    <a:bodyPr/>
                    <a:lstStyle/>
                    <a:p>
                      <a:pPr algn="l" fontAlgn="b"/>
                      <a:endParaRPr lang="en-US" sz="11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should be able to locate and click the Nearest ER link to access an interactive map</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Under the </a:t>
                      </a:r>
                      <a:r>
                        <a:rPr lang="en-US" sz="1100" b="0" i="0" u="none" strike="noStrike" err="1">
                          <a:solidFill>
                            <a:schemeClr val="bg1"/>
                          </a:solidFill>
                          <a:effectLst/>
                          <a:latin typeface="Calibri" panose="020F0502020204030204" pitchFamily="34" charset="0"/>
                        </a:rPr>
                        <a:t>NavBar</a:t>
                      </a:r>
                      <a:r>
                        <a:rPr lang="en-US" sz="1100" b="0" i="0" u="none" strike="noStrike">
                          <a:solidFill>
                            <a:schemeClr val="bg1"/>
                          </a:solidFill>
                          <a:effectLst/>
                          <a:latin typeface="Calibri" panose="020F0502020204030204" pitchFamily="34" charset="0"/>
                        </a:rPr>
                        <a:t>, there is the Nearest ER link. Clicking this button, you can access google maps to show hospitals nearby.</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2740912722"/>
                  </a:ext>
                </a:extLst>
              </a:tr>
            </a:tbl>
          </a:graphicData>
        </a:graphic>
      </p:graphicFrame>
      <p:graphicFrame>
        <p:nvGraphicFramePr>
          <p:cNvPr id="7" name="Diagram 6">
            <a:extLst>
              <a:ext uri="{FF2B5EF4-FFF2-40B4-BE49-F238E27FC236}">
                <a16:creationId xmlns:a16="http://schemas.microsoft.com/office/drawing/2014/main" id="{11BEEEBB-2623-4C06-AEA7-AECC9A19CAAA}"/>
              </a:ext>
            </a:extLst>
          </p:cNvPr>
          <p:cNvGraphicFramePr/>
          <p:nvPr>
            <p:extLst>
              <p:ext uri="{D42A27DB-BD31-4B8C-83A1-F6EECF244321}">
                <p14:modId xmlns:p14="http://schemas.microsoft.com/office/powerpoint/2010/main" val="3883937322"/>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040910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4</a:t>
            </a:r>
            <a:r>
              <a:rPr lang="en-US" b="1" kern="1200" spc="-70" baseline="0">
                <a:latin typeface="+mj-lt"/>
                <a:ea typeface="+mj-ea"/>
                <a:cs typeface="+mj-cs"/>
              </a:rPr>
              <a:t> Test Cases (Image functionality and Results)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32</a:t>
            </a:fld>
            <a:endParaRPr lang="en-US" noProof="0"/>
          </a:p>
        </p:txBody>
      </p:sp>
      <p:graphicFrame>
        <p:nvGraphicFramePr>
          <p:cNvPr id="2" name="Table 1">
            <a:extLst>
              <a:ext uri="{FF2B5EF4-FFF2-40B4-BE49-F238E27FC236}">
                <a16:creationId xmlns:a16="http://schemas.microsoft.com/office/drawing/2014/main" id="{7880E89A-E340-4FF2-AAF1-2D27DA941666}"/>
              </a:ext>
            </a:extLst>
          </p:cNvPr>
          <p:cNvGraphicFramePr>
            <a:graphicFrameLocks noGrp="1"/>
          </p:cNvGraphicFramePr>
          <p:nvPr>
            <p:extLst>
              <p:ext uri="{D42A27DB-BD31-4B8C-83A1-F6EECF244321}">
                <p14:modId xmlns:p14="http://schemas.microsoft.com/office/powerpoint/2010/main" val="3204808315"/>
              </p:ext>
            </p:extLst>
          </p:nvPr>
        </p:nvGraphicFramePr>
        <p:xfrm>
          <a:off x="108179" y="1565809"/>
          <a:ext cx="11886741" cy="4453232"/>
        </p:xfrm>
        <a:graphic>
          <a:graphicData uri="http://schemas.openxmlformats.org/drawingml/2006/table">
            <a:tbl>
              <a:tblPr firstRow="1" bandRow="1">
                <a:tableStyleId>{327F97BB-C833-4FB7-BDE5-3F7075034690}</a:tableStyleId>
              </a:tblPr>
              <a:tblGrid>
                <a:gridCol w="915475">
                  <a:extLst>
                    <a:ext uri="{9D8B030D-6E8A-4147-A177-3AD203B41FA5}">
                      <a16:colId xmlns:a16="http://schemas.microsoft.com/office/drawing/2014/main" val="2674445422"/>
                    </a:ext>
                  </a:extLst>
                </a:gridCol>
                <a:gridCol w="561175">
                  <a:extLst>
                    <a:ext uri="{9D8B030D-6E8A-4147-A177-3AD203B41FA5}">
                      <a16:colId xmlns:a16="http://schemas.microsoft.com/office/drawing/2014/main" val="3069282705"/>
                    </a:ext>
                  </a:extLst>
                </a:gridCol>
                <a:gridCol w="1649506">
                  <a:extLst>
                    <a:ext uri="{9D8B030D-6E8A-4147-A177-3AD203B41FA5}">
                      <a16:colId xmlns:a16="http://schemas.microsoft.com/office/drawing/2014/main" val="2340265645"/>
                    </a:ext>
                  </a:extLst>
                </a:gridCol>
                <a:gridCol w="2985247">
                  <a:extLst>
                    <a:ext uri="{9D8B030D-6E8A-4147-A177-3AD203B41FA5}">
                      <a16:colId xmlns:a16="http://schemas.microsoft.com/office/drawing/2014/main" val="2053150642"/>
                    </a:ext>
                  </a:extLst>
                </a:gridCol>
                <a:gridCol w="4903262">
                  <a:extLst>
                    <a:ext uri="{9D8B030D-6E8A-4147-A177-3AD203B41FA5}">
                      <a16:colId xmlns:a16="http://schemas.microsoft.com/office/drawing/2014/main" val="2086149916"/>
                    </a:ext>
                  </a:extLst>
                </a:gridCol>
                <a:gridCol w="872076">
                  <a:extLst>
                    <a:ext uri="{9D8B030D-6E8A-4147-A177-3AD203B41FA5}">
                      <a16:colId xmlns:a16="http://schemas.microsoft.com/office/drawing/2014/main" val="3103089358"/>
                    </a:ext>
                  </a:extLst>
                </a:gridCol>
              </a:tblGrid>
              <a:tr h="502262">
                <a:tc>
                  <a:txBody>
                    <a:bodyPr/>
                    <a:lstStyle/>
                    <a:p>
                      <a:pPr algn="ctr" fontAlgn="b"/>
                      <a:r>
                        <a:rPr lang="en-US" sz="1600" b="1" i="0" u="none" strike="noStrike">
                          <a:solidFill>
                            <a:schemeClr val="bg1"/>
                          </a:solidFill>
                          <a:effectLst/>
                          <a:latin typeface="Calibri" panose="020F0502020204030204" pitchFamily="34" charset="0"/>
                        </a:rPr>
                        <a:t>Test Case For</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Key</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Test Cases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Expected Results </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Actual Results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bg1"/>
                          </a:solidFill>
                          <a:effectLst/>
                          <a:latin typeface="Calibri" panose="020F0502020204030204" pitchFamily="34" charset="0"/>
                        </a:rPr>
                        <a:t>Pass/Fail</a:t>
                      </a:r>
                    </a:p>
                  </a:txBody>
                  <a:tcPr marL="9525" marR="9525" marT="9525" marB="0" anchor="b">
                    <a:cell3D prstMaterial="dkEdge">
                      <a:bevel w="25400" h="25400" prst="angle"/>
                      <a:lightRig rig="flood" dir="t"/>
                    </a:cell3D>
                  </a:tcPr>
                </a:tc>
                <a:extLst>
                  <a:ext uri="{0D108BD9-81ED-4DB2-BD59-A6C34878D82A}">
                    <a16:rowId xmlns:a16="http://schemas.microsoft.com/office/drawing/2014/main" val="769179073"/>
                  </a:ext>
                </a:extLst>
              </a:tr>
              <a:tr h="271961">
                <a:tc>
                  <a:txBody>
                    <a:bodyPr/>
                    <a:lstStyle/>
                    <a:p>
                      <a:pPr algn="l" fontAlgn="b"/>
                      <a:r>
                        <a:rPr lang="en-US" sz="1100" b="0" i="0" u="none" strike="noStrike">
                          <a:solidFill>
                            <a:schemeClr val="bg1"/>
                          </a:solidFill>
                          <a:effectLst/>
                          <a:latin typeface="Calibri" panose="020F0502020204030204" pitchFamily="34" charset="0"/>
                        </a:rPr>
                        <a:t>Image functionality </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HID-32</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Check for image file extension</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Patient can only upload certain types of file extensions (Verify if incorrect)</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When uploading a file you can only open a jpg or png. No other extensions will be allowed to be uploaded</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670113181"/>
                  </a:ext>
                </a:extLst>
              </a:tr>
              <a:tr h="271961">
                <a:tc>
                  <a:txBody>
                    <a:bodyPr/>
                    <a:lstStyle/>
                    <a:p>
                      <a:pPr algn="l" fontAlgn="b"/>
                      <a:r>
                        <a:rPr lang="en-US" sz="1100" b="0" i="0" u="none" strike="noStrike">
                          <a:solidFill>
                            <a:schemeClr val="bg1"/>
                          </a:solidFill>
                          <a:effectLst/>
                          <a:latin typeface="Calibri" panose="020F0502020204030204" pitchFamily="34" charset="0"/>
                        </a:rPr>
                        <a:t>Image functionality </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HID-32</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Check for size of the image file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If file is too large to upload, the patient must be notified</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If file is too large, it will be resized to fit a specific measurement before being processed in the Machine Learning</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116385635"/>
                  </a:ext>
                </a:extLst>
              </a:tr>
              <a:tr h="271961">
                <a:tc>
                  <a:txBody>
                    <a:bodyPr/>
                    <a:lstStyle/>
                    <a:p>
                      <a:pPr algn="l" fontAlgn="b"/>
                      <a:r>
                        <a:rPr lang="en-US" sz="1100" b="0" i="0" u="none" strike="noStrike">
                          <a:solidFill>
                            <a:schemeClr val="bg1"/>
                          </a:solidFill>
                          <a:effectLst/>
                          <a:latin typeface="Calibri" panose="020F0502020204030204" pitchFamily="34" charset="0"/>
                        </a:rPr>
                        <a:t>Image functionality </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HID-32</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Check for height and width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Image should be measuring a certain height</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rPr>
                        <a:t>Before preprocessing is done, the image is resized to be 200 length and 200 width. That way the images are processed at the same size.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2033175743"/>
                  </a:ext>
                </a:extLst>
              </a:tr>
              <a:tr h="271961">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HID-37</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Results Page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Patient will see results based on Advanced Page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Either after answering advanced prediction questions or skipping to results page you will see the results of the image you uploaded</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4110951281"/>
                  </a:ext>
                </a:extLst>
              </a:tr>
              <a:tr h="271961">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HID-37</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Results appear after analysis complete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Patient will see percentage that they have the illness</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In the Results section it displays the likely hood of the uploaded image being an illness.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065307876"/>
                  </a:ext>
                </a:extLst>
              </a:tr>
              <a:tr h="271961">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HID-38</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About the disease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Patient will see facts about the disease they have been diagnosed with</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If the image is likely to be Chickenpox or Pink Eye, then the About box will give information about the illness and a link to the CDC website. If the image is not likely to be chickenpox or Pink Eye, then the section will say that the algorithm isn't detecting an illness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516265955"/>
                  </a:ext>
                </a:extLst>
              </a:tr>
              <a:tr h="271961">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HID-39</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When to see a Doctor</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Patient will see when it is best advised to see a doctor</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In the When To See A Doctor section, it will state when it is best advised to seek medical attention and includes the symptoms that can occur or become worse</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4187537440"/>
                  </a:ext>
                </a:extLst>
              </a:tr>
              <a:tr h="271961">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HID-40</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Nearest ER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If selected, patient will be able to access an interactive map</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At the top of the page, under the NavBar there is a Nearest Emergency Room section. Where you can click the Nearest Emergency Room button and google maps pops up with Emergency Rooms nearby your location.</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2090831232"/>
                  </a:ext>
                </a:extLst>
              </a:tr>
              <a:tr h="271961">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HID-42</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Return to Homepage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Patient should be able to return to the homepage when clicking Home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At the top of the page within the </a:t>
                      </a:r>
                      <a:r>
                        <a:rPr lang="en-US" sz="1100" b="0" i="0" u="none" strike="noStrike" err="1">
                          <a:solidFill>
                            <a:schemeClr val="bg1"/>
                          </a:solidFill>
                          <a:effectLst/>
                          <a:latin typeface="Calibri" panose="020F0502020204030204" pitchFamily="34" charset="0"/>
                          <a:cs typeface="Calibri" panose="020F0502020204030204" pitchFamily="34" charset="0"/>
                        </a:rPr>
                        <a:t>NavBar</a:t>
                      </a:r>
                      <a:r>
                        <a:rPr lang="en-US" sz="1100" b="0" i="0" u="none" strike="noStrike">
                          <a:solidFill>
                            <a:schemeClr val="bg1"/>
                          </a:solidFill>
                          <a:effectLst/>
                          <a:latin typeface="Calibri" panose="020F0502020204030204" pitchFamily="34" charset="0"/>
                          <a:cs typeface="Calibri" panose="020F0502020204030204" pitchFamily="34" charset="0"/>
                        </a:rPr>
                        <a:t> when selecting Home, you are redirected to the homepage of </a:t>
                      </a:r>
                      <a:r>
                        <a:rPr lang="en-US" sz="1100" b="0" i="0" u="none" strike="noStrike" err="1">
                          <a:solidFill>
                            <a:schemeClr val="bg1"/>
                          </a:solidFill>
                          <a:effectLst/>
                          <a:latin typeface="Calibri" panose="020F0502020204030204" pitchFamily="34" charset="0"/>
                          <a:cs typeface="Calibri" panose="020F0502020204030204" pitchFamily="34" charset="0"/>
                        </a:rPr>
                        <a:t>Symcheck</a:t>
                      </a:r>
                      <a:endParaRPr lang="en-US" sz="1100" b="0" i="0" u="none" strike="noStrike">
                        <a:solidFill>
                          <a:schemeClr val="bg1"/>
                        </a:solidFill>
                        <a:effectLst/>
                        <a:latin typeface="Calibri" panose="020F0502020204030204" pitchFamily="34" charset="0"/>
                        <a:cs typeface="Calibri" panose="020F0502020204030204" pitchFamily="34" charset="0"/>
                      </a:endParaRP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765180005"/>
                  </a:ext>
                </a:extLst>
              </a:tr>
              <a:tr h="271961">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HID-37</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Error Message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Patient should see an error message if there is any issue with their uploaded image.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Calibri" panose="020F0502020204030204" pitchFamily="34" charset="0"/>
                          <a:cs typeface="Calibri" panose="020F0502020204030204" pitchFamily="34" charset="0"/>
                        </a:rPr>
                        <a:t>If the patient deletes their browser history and tries to refresh the page, the results won't exist anymore and this will cause the patient to submit photo again.</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Calibri" panose="020F0502020204030204" pitchFamily="34" charset="0"/>
                          <a:cs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2740912722"/>
                  </a:ext>
                </a:extLst>
              </a:tr>
            </a:tbl>
          </a:graphicData>
        </a:graphic>
      </p:graphicFrame>
      <p:graphicFrame>
        <p:nvGraphicFramePr>
          <p:cNvPr id="7" name="Diagram 6">
            <a:extLst>
              <a:ext uri="{FF2B5EF4-FFF2-40B4-BE49-F238E27FC236}">
                <a16:creationId xmlns:a16="http://schemas.microsoft.com/office/drawing/2014/main" id="{11BEEEBB-2623-4C06-AEA7-AECC9A19CAAA}"/>
              </a:ext>
            </a:extLst>
          </p:cNvPr>
          <p:cNvGraphicFramePr/>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667298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4</a:t>
            </a:r>
            <a:r>
              <a:rPr lang="en-US" b="1" kern="1200" spc="-70" baseline="0">
                <a:latin typeface="+mj-lt"/>
                <a:ea typeface="+mj-ea"/>
                <a:cs typeface="+mj-cs"/>
              </a:rPr>
              <a:t> Burndown Chart</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33</a:t>
            </a:fld>
            <a:endParaRPr lang="en-US" noProof="0"/>
          </a:p>
        </p:txBody>
      </p:sp>
      <p:pic>
        <p:nvPicPr>
          <p:cNvPr id="6" name="Picture 5">
            <a:extLst>
              <a:ext uri="{FF2B5EF4-FFF2-40B4-BE49-F238E27FC236}">
                <a16:creationId xmlns:a16="http://schemas.microsoft.com/office/drawing/2014/main" id="{04826155-C36F-4067-8D25-E3488906D6FA}"/>
              </a:ext>
            </a:extLst>
          </p:cNvPr>
          <p:cNvPicPr>
            <a:picLocks noChangeAspect="1"/>
          </p:cNvPicPr>
          <p:nvPr/>
        </p:nvPicPr>
        <p:blipFill>
          <a:blip r:embed="rId3"/>
          <a:stretch>
            <a:fillRect/>
          </a:stretch>
        </p:blipFill>
        <p:spPr>
          <a:xfrm>
            <a:off x="790173" y="1446754"/>
            <a:ext cx="10360058" cy="3569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70BECD6D-5766-424E-846E-BB7A05055BF4}"/>
              </a:ext>
            </a:extLst>
          </p:cNvPr>
          <p:cNvSpPr txBox="1"/>
          <p:nvPr/>
        </p:nvSpPr>
        <p:spPr>
          <a:xfrm>
            <a:off x="869950" y="5150533"/>
            <a:ext cx="31877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consistently completed stories and finished ahead of schedule</a:t>
            </a:r>
          </a:p>
        </p:txBody>
      </p:sp>
    </p:spTree>
    <p:extLst>
      <p:ext uri="{BB962C8B-B14F-4D97-AF65-F5344CB8AC3E}">
        <p14:creationId xmlns:p14="http://schemas.microsoft.com/office/powerpoint/2010/main" val="413512992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4 Deliverable</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34</a:t>
            </a:fld>
            <a:endParaRPr lang="en-US" noProof="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24F3291E-F2A6-D74C-8A95-7355CBC5E38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6061" y="1481559"/>
            <a:ext cx="3568861" cy="2230538"/>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467DCA50-A395-964C-B6F6-28ECD7A68A1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15734" y="1481559"/>
            <a:ext cx="3568861" cy="2230538"/>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4CBA8CF5-3885-364A-8BE1-DDB43C88674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16061" y="3835468"/>
            <a:ext cx="3568861" cy="2230538"/>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B016F779-1A3C-B941-B1B1-B6D24A2A19A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915734" y="3835468"/>
            <a:ext cx="3568861" cy="2230538"/>
          </a:xfrm>
          <a:prstGeom prst="rect">
            <a:avLst/>
          </a:prstGeom>
        </p:spPr>
      </p:pic>
      <p:sp>
        <p:nvSpPr>
          <p:cNvPr id="13" name="TextBox 12">
            <a:extLst>
              <a:ext uri="{FF2B5EF4-FFF2-40B4-BE49-F238E27FC236}">
                <a16:creationId xmlns:a16="http://schemas.microsoft.com/office/drawing/2014/main" id="{B595863D-BAB1-EB47-BDFF-66B7F28ED3CE}"/>
              </a:ext>
            </a:extLst>
          </p:cNvPr>
          <p:cNvSpPr txBox="1"/>
          <p:nvPr/>
        </p:nvSpPr>
        <p:spPr>
          <a:xfrm>
            <a:off x="7697165" y="1481560"/>
            <a:ext cx="4090644" cy="5355312"/>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Completed </a:t>
            </a:r>
            <a:r>
              <a:rPr lang="en-US" err="1">
                <a:solidFill>
                  <a:schemeClr val="bg1"/>
                </a:solidFill>
              </a:rPr>
              <a:t>SymCheck</a:t>
            </a:r>
            <a:r>
              <a:rPr lang="en-US">
                <a:solidFill>
                  <a:schemeClr val="bg1"/>
                </a:solidFill>
              </a:rPr>
              <a:t> welcome page (top-left)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Completed image upload page (top-right)</a:t>
            </a:r>
          </a:p>
          <a:p>
            <a:endParaRPr lang="en-US">
              <a:solidFill>
                <a:schemeClr val="bg1"/>
              </a:solidFill>
            </a:endParaRPr>
          </a:p>
          <a:p>
            <a:pPr marL="285750" indent="-285750">
              <a:buFont typeface="Arial" panose="020B0604020202020204" pitchFamily="34" charset="0"/>
              <a:buChar char="•"/>
            </a:pPr>
            <a:r>
              <a:rPr lang="en-US">
                <a:solidFill>
                  <a:schemeClr val="bg1"/>
                </a:solidFill>
              </a:rPr>
              <a:t>Completed results page with backend integration (bottom-left)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Completed Google Maps API integration (image upload, and results pages)</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This Sprint also saw the delivery of our final Technical Paper for semester 1, as well as our completed Installation and User manuals, and GitHub Wiki</a:t>
            </a:r>
          </a:p>
        </p:txBody>
      </p:sp>
    </p:spTree>
    <p:extLst>
      <p:ext uri="{BB962C8B-B14F-4D97-AF65-F5344CB8AC3E}">
        <p14:creationId xmlns:p14="http://schemas.microsoft.com/office/powerpoint/2010/main" val="98529367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5</a:t>
            </a:r>
            <a:r>
              <a:rPr lang="en-US" b="1" kern="1200" spc="-70" baseline="0">
                <a:latin typeface="+mj-lt"/>
                <a:ea typeface="+mj-ea"/>
                <a:cs typeface="+mj-cs"/>
              </a:rPr>
              <a:t> Artifacts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35</a:t>
            </a:fld>
            <a:endParaRPr lang="en-US" noProof="0"/>
          </a:p>
        </p:txBody>
      </p:sp>
      <p:sp>
        <p:nvSpPr>
          <p:cNvPr id="17" name="TextBox 16">
            <a:extLst>
              <a:ext uri="{FF2B5EF4-FFF2-40B4-BE49-F238E27FC236}">
                <a16:creationId xmlns:a16="http://schemas.microsoft.com/office/drawing/2014/main" id="{7127C13B-086F-1F44-BA99-C5C3DE3861C9}"/>
              </a:ext>
            </a:extLst>
          </p:cNvPr>
          <p:cNvSpPr txBox="1"/>
          <p:nvPr/>
        </p:nvSpPr>
        <p:spPr>
          <a:xfrm>
            <a:off x="9862612" y="1641288"/>
            <a:ext cx="2223245" cy="369331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hosted our application on Repl.it</a:t>
            </a:r>
          </a:p>
          <a:p>
            <a:endParaRPr lang="en-US">
              <a:solidFill>
                <a:schemeClr val="bg1"/>
              </a:solidFill>
            </a:endParaRPr>
          </a:p>
          <a:p>
            <a:pPr marL="285750" indent="-285750">
              <a:buFont typeface="Arial" panose="020B0604020202020204" pitchFamily="34" charset="0"/>
              <a:buChar char="•"/>
            </a:pPr>
            <a:r>
              <a:rPr lang="en-US">
                <a:solidFill>
                  <a:schemeClr val="bg1"/>
                </a:solidFill>
              </a:rPr>
              <a:t>We incorporated </a:t>
            </a:r>
            <a:r>
              <a:rPr lang="en-US" err="1">
                <a:solidFill>
                  <a:schemeClr val="bg1"/>
                </a:solidFill>
              </a:rPr>
              <a:t>Dialogflow</a:t>
            </a:r>
            <a:r>
              <a:rPr lang="en-US">
                <a:solidFill>
                  <a:schemeClr val="bg1"/>
                </a:solidFill>
              </a:rPr>
              <a:t> into our application as a </a:t>
            </a:r>
            <a:r>
              <a:rPr lang="en-US" err="1">
                <a:solidFill>
                  <a:schemeClr val="bg1"/>
                </a:solidFill>
              </a:rPr>
              <a:t>ChatBot</a:t>
            </a:r>
            <a:endParaRPr lang="en-US">
              <a:solidFill>
                <a:schemeClr val="bg1"/>
              </a:solidFill>
            </a:endParaRPr>
          </a:p>
          <a:p>
            <a:endParaRPr lang="en-US">
              <a:solidFill>
                <a:schemeClr val="bg1"/>
              </a:solidFill>
            </a:endParaRPr>
          </a:p>
          <a:p>
            <a:pPr marL="285750" indent="-285750">
              <a:buFont typeface="Arial" panose="020B0604020202020204" pitchFamily="34" charset="0"/>
              <a:buChar char="•"/>
            </a:pPr>
            <a:r>
              <a:rPr lang="en-US">
                <a:solidFill>
                  <a:schemeClr val="bg1"/>
                </a:solidFill>
              </a:rPr>
              <a:t>We drafted advance prediction questions</a:t>
            </a:r>
          </a:p>
        </p:txBody>
      </p:sp>
      <p:graphicFrame>
        <p:nvGraphicFramePr>
          <p:cNvPr id="2" name="Table 1">
            <a:extLst>
              <a:ext uri="{FF2B5EF4-FFF2-40B4-BE49-F238E27FC236}">
                <a16:creationId xmlns:a16="http://schemas.microsoft.com/office/drawing/2014/main" id="{034AC860-7FC4-472D-BCD7-F97A447310A2}"/>
              </a:ext>
            </a:extLst>
          </p:cNvPr>
          <p:cNvGraphicFramePr>
            <a:graphicFrameLocks noGrp="1"/>
          </p:cNvGraphicFramePr>
          <p:nvPr>
            <p:extLst>
              <p:ext uri="{D42A27DB-BD31-4B8C-83A1-F6EECF244321}">
                <p14:modId xmlns:p14="http://schemas.microsoft.com/office/powerpoint/2010/main" val="593868305"/>
              </p:ext>
            </p:extLst>
          </p:nvPr>
        </p:nvGraphicFramePr>
        <p:xfrm>
          <a:off x="106143" y="1533684"/>
          <a:ext cx="9756468" cy="4455228"/>
        </p:xfrm>
        <a:graphic>
          <a:graphicData uri="http://schemas.openxmlformats.org/drawingml/2006/table">
            <a:tbl>
              <a:tblPr firstRow="1" bandRow="1">
                <a:tableStyleId>{306799F8-075E-4A3A-A7F6-7FBC6576F1A4}</a:tableStyleId>
              </a:tblPr>
              <a:tblGrid>
                <a:gridCol w="773709">
                  <a:extLst>
                    <a:ext uri="{9D8B030D-6E8A-4147-A177-3AD203B41FA5}">
                      <a16:colId xmlns:a16="http://schemas.microsoft.com/office/drawing/2014/main" val="1256785687"/>
                    </a:ext>
                  </a:extLst>
                </a:gridCol>
                <a:gridCol w="773709">
                  <a:extLst>
                    <a:ext uri="{9D8B030D-6E8A-4147-A177-3AD203B41FA5}">
                      <a16:colId xmlns:a16="http://schemas.microsoft.com/office/drawing/2014/main" val="533226932"/>
                    </a:ext>
                  </a:extLst>
                </a:gridCol>
                <a:gridCol w="5655811">
                  <a:extLst>
                    <a:ext uri="{9D8B030D-6E8A-4147-A177-3AD203B41FA5}">
                      <a16:colId xmlns:a16="http://schemas.microsoft.com/office/drawing/2014/main" val="4277176261"/>
                    </a:ext>
                  </a:extLst>
                </a:gridCol>
                <a:gridCol w="773709">
                  <a:extLst>
                    <a:ext uri="{9D8B030D-6E8A-4147-A177-3AD203B41FA5}">
                      <a16:colId xmlns:a16="http://schemas.microsoft.com/office/drawing/2014/main" val="1780132405"/>
                    </a:ext>
                  </a:extLst>
                </a:gridCol>
                <a:gridCol w="773709">
                  <a:extLst>
                    <a:ext uri="{9D8B030D-6E8A-4147-A177-3AD203B41FA5}">
                      <a16:colId xmlns:a16="http://schemas.microsoft.com/office/drawing/2014/main" val="3016693018"/>
                    </a:ext>
                  </a:extLst>
                </a:gridCol>
                <a:gridCol w="1005821">
                  <a:extLst>
                    <a:ext uri="{9D8B030D-6E8A-4147-A177-3AD203B41FA5}">
                      <a16:colId xmlns:a16="http://schemas.microsoft.com/office/drawing/2014/main" val="4189129744"/>
                    </a:ext>
                  </a:extLst>
                </a:gridCol>
              </a:tblGrid>
              <a:tr h="476605">
                <a:tc>
                  <a:txBody>
                    <a:bodyPr/>
                    <a:lstStyle/>
                    <a:p>
                      <a:pPr algn="ctr" rtl="0" fontAlgn="b"/>
                      <a:r>
                        <a:rPr lang="en-US" sz="1500">
                          <a:effectLst/>
                        </a:rPr>
                        <a:t>Type</a:t>
                      </a:r>
                    </a:p>
                  </a:txBody>
                  <a:tcPr marL="23211" marR="23211" marT="15474" marB="15474" anchor="b">
                    <a:cell3D prstMaterial="dkEdge">
                      <a:bevel w="25400" h="25400" prst="angle"/>
                      <a:lightRig rig="flood" dir="t"/>
                    </a:cell3D>
                  </a:tcPr>
                </a:tc>
                <a:tc>
                  <a:txBody>
                    <a:bodyPr/>
                    <a:lstStyle/>
                    <a:p>
                      <a:pPr algn="ctr" rtl="0" fontAlgn="b"/>
                      <a:r>
                        <a:rPr lang="en-US" sz="1500">
                          <a:effectLst/>
                        </a:rPr>
                        <a:t>Key</a:t>
                      </a:r>
                    </a:p>
                  </a:txBody>
                  <a:tcPr marL="23211" marR="23211" marT="15474" marB="15474" anchor="b">
                    <a:cell3D prstMaterial="dkEdge">
                      <a:bevel w="25400" h="25400" prst="angle"/>
                      <a:lightRig rig="flood" dir="t"/>
                    </a:cell3D>
                  </a:tcPr>
                </a:tc>
                <a:tc>
                  <a:txBody>
                    <a:bodyPr/>
                    <a:lstStyle/>
                    <a:p>
                      <a:pPr algn="ctr" rtl="0" fontAlgn="b"/>
                      <a:r>
                        <a:rPr lang="en-US" sz="1500">
                          <a:effectLst/>
                        </a:rPr>
                        <a:t>Summary</a:t>
                      </a:r>
                    </a:p>
                  </a:txBody>
                  <a:tcPr marL="23211" marR="23211" marT="15474" marB="15474" anchor="b">
                    <a:cell3D prstMaterial="dkEdge">
                      <a:bevel w="25400" h="25400" prst="angle"/>
                      <a:lightRig rig="flood" dir="t"/>
                    </a:cell3D>
                  </a:tcPr>
                </a:tc>
                <a:tc>
                  <a:txBody>
                    <a:bodyPr/>
                    <a:lstStyle/>
                    <a:p>
                      <a:pPr algn="ctr" rtl="0" fontAlgn="b"/>
                      <a:r>
                        <a:rPr lang="en-US" sz="1500">
                          <a:effectLst/>
                        </a:rPr>
                        <a:t>Story Points</a:t>
                      </a:r>
                    </a:p>
                  </a:txBody>
                  <a:tcPr marL="23211" marR="23211" marT="15474" marB="15474" anchor="b">
                    <a:cell3D prstMaterial="dkEdge">
                      <a:bevel w="25400" h="25400" prst="angle"/>
                      <a:lightRig rig="flood" dir="t"/>
                    </a:cell3D>
                  </a:tcPr>
                </a:tc>
                <a:tc>
                  <a:txBody>
                    <a:bodyPr/>
                    <a:lstStyle/>
                    <a:p>
                      <a:pPr algn="ctr" rtl="0" fontAlgn="b"/>
                      <a:r>
                        <a:rPr lang="en-US" sz="1500">
                          <a:effectLst/>
                        </a:rPr>
                        <a:t>Priority</a:t>
                      </a:r>
                    </a:p>
                  </a:txBody>
                  <a:tcPr marL="23211" marR="23211" marT="15474" marB="15474" anchor="b">
                    <a:cell3D prstMaterial="dkEdge">
                      <a:bevel w="25400" h="25400" prst="angle"/>
                      <a:lightRig rig="flood" dir="t"/>
                    </a:cell3D>
                  </a:tcPr>
                </a:tc>
                <a:tc>
                  <a:txBody>
                    <a:bodyPr/>
                    <a:lstStyle/>
                    <a:p>
                      <a:pPr algn="ctr" rtl="0" fontAlgn="b"/>
                      <a:r>
                        <a:rPr lang="en-US" sz="1500">
                          <a:effectLst/>
                        </a:rPr>
                        <a:t>Status</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3825738187"/>
                  </a:ext>
                </a:extLst>
              </a:tr>
              <a:tr h="476605">
                <a:tc>
                  <a:txBody>
                    <a:bodyPr/>
                    <a:lstStyle/>
                    <a:p>
                      <a:pPr rtl="0" fontAlgn="b"/>
                      <a:r>
                        <a:rPr lang="en-US" sz="1500">
                          <a:effectLst/>
                        </a:rPr>
                        <a:t>Story</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3">
                            <a:extLst>
                              <a:ext uri="{A12FA001-AC4F-418D-AE19-62706E023703}">
                                <ahyp:hlinkClr xmlns:ahyp="http://schemas.microsoft.com/office/drawing/2018/hyperlinkcolor" val="tx"/>
                              </a:ext>
                            </a:extLst>
                          </a:hlinkClick>
                        </a:rPr>
                        <a:t>HID-62</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As a patient, I want to access the SymCheck application on the web so that I don't have to download and run an instance myself</a:t>
                      </a:r>
                    </a:p>
                  </a:txBody>
                  <a:tcPr marL="23211" marR="23211" marT="15474" marB="15474" anchor="b">
                    <a:cell3D prstMaterial="dkEdge">
                      <a:bevel w="25400" h="25400" prst="angle"/>
                      <a:lightRig rig="flood" dir="t"/>
                    </a:cell3D>
                  </a:tcPr>
                </a:tc>
                <a:tc>
                  <a:txBody>
                    <a:bodyPr/>
                    <a:lstStyle/>
                    <a:p>
                      <a:pPr algn="ctr" rtl="0" fontAlgn="b"/>
                      <a:r>
                        <a:rPr lang="en-US" sz="1500">
                          <a:effectLst/>
                        </a:rPr>
                        <a:t>8</a:t>
                      </a:r>
                    </a:p>
                  </a:txBody>
                  <a:tcPr marL="23211" marR="23211" marT="15474" marB="15474" anchor="b">
                    <a:cell3D prstMaterial="dkEdge">
                      <a:bevel w="25400" h="25400" prst="angle"/>
                      <a:lightRig rig="flood" dir="t"/>
                    </a:cell3D>
                  </a:tcPr>
                </a:tc>
                <a:tc>
                  <a:txBody>
                    <a:bodyPr/>
                    <a:lstStyle/>
                    <a:p>
                      <a:pPr rtl="0" fontAlgn="b"/>
                      <a:r>
                        <a:rPr lang="en-US" sz="1500">
                          <a:effectLst/>
                        </a:rPr>
                        <a:t>Highest</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2406085130"/>
                  </a:ext>
                </a:extLst>
              </a:tr>
              <a:tr h="476605">
                <a:tc>
                  <a:txBody>
                    <a:bodyPr/>
                    <a:lstStyle/>
                    <a:p>
                      <a:pPr rtl="0" fontAlgn="b"/>
                      <a:r>
                        <a:rPr lang="en-US" sz="1500">
                          <a:effectLst/>
                        </a:rPr>
                        <a:t>Story</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4">
                            <a:extLst>
                              <a:ext uri="{A12FA001-AC4F-418D-AE19-62706E023703}">
                                <ahyp:hlinkClr xmlns:ahyp="http://schemas.microsoft.com/office/drawing/2018/hyperlinkcolor" val="tx"/>
                              </a:ext>
                            </a:extLst>
                          </a:hlinkClick>
                        </a:rPr>
                        <a:t>HID-58</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As a patient, I want to interact with the SymCheck Chat Bot so that I could have my questions answered quickly</a:t>
                      </a:r>
                    </a:p>
                  </a:txBody>
                  <a:tcPr marL="23211" marR="23211" marT="15474" marB="15474" anchor="b">
                    <a:cell3D prstMaterial="dkEdge">
                      <a:bevel w="25400" h="25400" prst="angle"/>
                      <a:lightRig rig="flood" dir="t"/>
                    </a:cell3D>
                  </a:tcPr>
                </a:tc>
                <a:tc>
                  <a:txBody>
                    <a:bodyPr/>
                    <a:lstStyle/>
                    <a:p>
                      <a:pPr algn="ctr" rtl="0" fontAlgn="b"/>
                      <a:r>
                        <a:rPr lang="en-US" sz="1500">
                          <a:effectLst/>
                        </a:rPr>
                        <a:t>5</a:t>
                      </a:r>
                    </a:p>
                  </a:txBody>
                  <a:tcPr marL="23211" marR="23211" marT="15474" marB="15474" anchor="b">
                    <a:cell3D prstMaterial="dkEdge">
                      <a:bevel w="25400" h="25400" prst="angle"/>
                      <a:lightRig rig="flood" dir="t"/>
                    </a:cell3D>
                  </a:tcPr>
                </a:tc>
                <a:tc>
                  <a:txBody>
                    <a:bodyPr/>
                    <a:lstStyle/>
                    <a:p>
                      <a:pPr rtl="0" fontAlgn="b"/>
                      <a:r>
                        <a:rPr lang="en-US" sz="1500">
                          <a:effectLst/>
                        </a:rPr>
                        <a:t>Highest</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1933019176"/>
                  </a:ext>
                </a:extLst>
              </a:tr>
              <a:tr h="476605">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5">
                            <a:extLst>
                              <a:ext uri="{A12FA001-AC4F-418D-AE19-62706E023703}">
                                <ahyp:hlinkClr xmlns:ahyp="http://schemas.microsoft.com/office/drawing/2018/hyperlinkcolor" val="tx"/>
                              </a:ext>
                            </a:extLst>
                          </a:hlinkClick>
                        </a:rPr>
                        <a:t>HID-56</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Find more images of Chickenpox, Pink Eye, Normal skin and Normal eye for the ML algorithm</a:t>
                      </a:r>
                    </a:p>
                  </a:txBody>
                  <a:tcPr marL="23211" marR="23211" marT="15474" marB="15474" anchor="b">
                    <a:cell3D prstMaterial="dkEdge">
                      <a:bevel w="25400" h="25400" prst="angle"/>
                      <a:lightRig rig="flood" dir="t"/>
                    </a:cell3D>
                  </a:tcPr>
                </a:tc>
                <a:tc>
                  <a:txBody>
                    <a:bodyPr/>
                    <a:lstStyle/>
                    <a:p>
                      <a:pPr algn="ctr" rtl="0" fontAlgn="b"/>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High</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3865261241"/>
                  </a:ext>
                </a:extLst>
              </a:tr>
              <a:tr h="476605">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6">
                            <a:extLst>
                              <a:ext uri="{A12FA001-AC4F-418D-AE19-62706E023703}">
                                <ahyp:hlinkClr xmlns:ahyp="http://schemas.microsoft.com/office/drawing/2018/hyperlinkcolor" val="tx"/>
                              </a:ext>
                            </a:extLst>
                          </a:hlinkClick>
                        </a:rPr>
                        <a:t>HID-74</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Find a coding collaboration tool for easier integration and editing of SymCheck</a:t>
                      </a:r>
                    </a:p>
                  </a:txBody>
                  <a:tcPr marL="23211" marR="23211" marT="15474" marB="15474" anchor="b">
                    <a:cell3D prstMaterial="dkEdge">
                      <a:bevel w="25400" h="25400" prst="angle"/>
                      <a:lightRig rig="flood" dir="t"/>
                    </a:cell3D>
                  </a:tcPr>
                </a:tc>
                <a:tc>
                  <a:txBody>
                    <a:bodyPr/>
                    <a:lstStyle/>
                    <a:p>
                      <a:pPr algn="ctr" rtl="0" fontAlgn="b"/>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Medium</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4032838126"/>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7">
                            <a:extLst>
                              <a:ext uri="{A12FA001-AC4F-418D-AE19-62706E023703}">
                                <ahyp:hlinkClr xmlns:ahyp="http://schemas.microsoft.com/office/drawing/2018/hyperlinkcolor" val="tx"/>
                              </a:ext>
                            </a:extLst>
                          </a:hlinkClick>
                        </a:rPr>
                        <a:t>HID-65</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Create questions for textual diagnosis and weight priority</a:t>
                      </a:r>
                    </a:p>
                  </a:txBody>
                  <a:tcPr marL="23211" marR="23211" marT="15474" marB="15474" anchor="b">
                    <a:cell3D prstMaterial="dkEdge">
                      <a:bevel w="25400" h="25400" prst="angle"/>
                      <a:lightRig rig="flood" dir="t"/>
                    </a:cell3D>
                  </a:tcPr>
                </a:tc>
                <a:tc>
                  <a:txBody>
                    <a:bodyPr/>
                    <a:lstStyle/>
                    <a:p>
                      <a:pPr algn="ctr" rtl="0" fontAlgn="b"/>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Medium</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862554879"/>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8">
                            <a:extLst>
                              <a:ext uri="{A12FA001-AC4F-418D-AE19-62706E023703}">
                                <ahyp:hlinkClr xmlns:ahyp="http://schemas.microsoft.com/office/drawing/2018/hyperlinkcolor" val="tx"/>
                              </a:ext>
                            </a:extLst>
                          </a:hlinkClick>
                        </a:rPr>
                        <a:t>HID-63</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Enhance the SymCheck application by cleaning up code</a:t>
                      </a:r>
                    </a:p>
                  </a:txBody>
                  <a:tcPr marL="23211" marR="23211" marT="15474" marB="15474" anchor="b">
                    <a:cell3D prstMaterial="dkEdge">
                      <a:bevel w="25400" h="25400" prst="angle"/>
                      <a:lightRig rig="flood" dir="t"/>
                    </a:cell3D>
                  </a:tcPr>
                </a:tc>
                <a:tc>
                  <a:txBody>
                    <a:bodyPr/>
                    <a:lstStyle/>
                    <a:p>
                      <a:pPr algn="ctr" rtl="0" fontAlgn="b"/>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Medium</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2371420391"/>
                  </a:ext>
                </a:extLst>
              </a:tr>
              <a:tr h="476605">
                <a:tc>
                  <a:txBody>
                    <a:bodyPr/>
                    <a:lstStyle/>
                    <a:p>
                      <a:pPr rtl="0" fontAlgn="b"/>
                      <a:r>
                        <a:rPr lang="en-US" sz="1500">
                          <a:effectLst/>
                        </a:rPr>
                        <a:t>Story</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9">
                            <a:extLst>
                              <a:ext uri="{A12FA001-AC4F-418D-AE19-62706E023703}">
                                <ahyp:hlinkClr xmlns:ahyp="http://schemas.microsoft.com/office/drawing/2018/hyperlinkcolor" val="tx"/>
                              </a:ext>
                            </a:extLst>
                          </a:hlinkClick>
                        </a:rPr>
                        <a:t>HID-57</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As a patient, I want to see the image I uploaded so that I know I chose the intended file</a:t>
                      </a:r>
                    </a:p>
                  </a:txBody>
                  <a:tcPr marL="23211" marR="23211" marT="15474" marB="15474" anchor="b">
                    <a:cell3D prstMaterial="dkEdge">
                      <a:bevel w="25400" h="25400" prst="angle"/>
                      <a:lightRig rig="flood" dir="t"/>
                    </a:cell3D>
                  </a:tcPr>
                </a:tc>
                <a:tc>
                  <a:txBody>
                    <a:bodyPr/>
                    <a:lstStyle/>
                    <a:p>
                      <a:pPr algn="ctr" rtl="0" fontAlgn="b"/>
                      <a:r>
                        <a:rPr lang="en-US" sz="1500">
                          <a:effectLst/>
                        </a:rPr>
                        <a:t>1</a:t>
                      </a:r>
                    </a:p>
                  </a:txBody>
                  <a:tcPr marL="23211" marR="23211" marT="15474" marB="15474" anchor="b">
                    <a:cell3D prstMaterial="dkEdge">
                      <a:bevel w="25400" h="25400" prst="angle"/>
                      <a:lightRig rig="flood" dir="t"/>
                    </a:cell3D>
                  </a:tcPr>
                </a:tc>
                <a:tc>
                  <a:txBody>
                    <a:bodyPr/>
                    <a:lstStyle/>
                    <a:p>
                      <a:pPr rtl="0" fontAlgn="b"/>
                      <a:r>
                        <a:rPr lang="en-US" sz="1500">
                          <a:effectLst/>
                        </a:rPr>
                        <a:t>Medium</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900889461"/>
                  </a:ext>
                </a:extLst>
              </a:tr>
              <a:tr h="476605">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0">
                            <a:extLst>
                              <a:ext uri="{A12FA001-AC4F-418D-AE19-62706E023703}">
                                <ahyp:hlinkClr xmlns:ahyp="http://schemas.microsoft.com/office/drawing/2018/hyperlinkcolor" val="tx"/>
                              </a:ext>
                            </a:extLst>
                          </a:hlinkClick>
                        </a:rPr>
                        <a:t>HID-61</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Redo all stories, test cases, and acceptance criteria's to reflect proper type of user and verbiage</a:t>
                      </a:r>
                    </a:p>
                  </a:txBody>
                  <a:tcPr marL="23211" marR="23211" marT="15474" marB="15474" anchor="b">
                    <a:cell3D prstMaterial="dkEdge">
                      <a:bevel w="25400" h="25400" prst="angle"/>
                      <a:lightRig rig="flood" dir="t"/>
                    </a:cell3D>
                  </a:tcPr>
                </a:tc>
                <a:tc>
                  <a:txBody>
                    <a:bodyPr/>
                    <a:lstStyle/>
                    <a:p>
                      <a:pPr algn="ctr" rtl="0" fontAlgn="b"/>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Low</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263917056"/>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1">
                            <a:extLst>
                              <a:ext uri="{A12FA001-AC4F-418D-AE19-62706E023703}">
                                <ahyp:hlinkClr xmlns:ahyp="http://schemas.microsoft.com/office/drawing/2018/hyperlinkcolor" val="tx"/>
                              </a:ext>
                            </a:extLst>
                          </a:hlinkClick>
                        </a:rPr>
                        <a:t>HID-60</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Link all user stories, test cases, and acceptance criteria together</a:t>
                      </a:r>
                    </a:p>
                  </a:txBody>
                  <a:tcPr marL="23211" marR="23211" marT="15474" marB="15474" anchor="b">
                    <a:cell3D prstMaterial="dkEdge">
                      <a:bevel w="25400" h="25400" prst="angle"/>
                      <a:lightRig rig="flood" dir="t"/>
                    </a:cell3D>
                  </a:tcPr>
                </a:tc>
                <a:tc>
                  <a:txBody>
                    <a:bodyPr/>
                    <a:lstStyle/>
                    <a:p>
                      <a:pPr algn="ctr" rtl="0" fontAlgn="b"/>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Low</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3517461520"/>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2">
                            <a:extLst>
                              <a:ext uri="{A12FA001-AC4F-418D-AE19-62706E023703}">
                                <ahyp:hlinkClr xmlns:ahyp="http://schemas.microsoft.com/office/drawing/2018/hyperlinkcolor" val="tx"/>
                              </a:ext>
                            </a:extLst>
                          </a:hlinkClick>
                        </a:rPr>
                        <a:t>HID-66</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Create a presentation for Sprint 5</a:t>
                      </a:r>
                    </a:p>
                  </a:txBody>
                  <a:tcPr marL="23211" marR="23211" marT="15474" marB="15474" anchor="b">
                    <a:cell3D prstMaterial="dkEdge">
                      <a:bevel w="25400" h="25400" prst="angle"/>
                      <a:lightRig rig="flood" dir="t"/>
                    </a:cell3D>
                  </a:tcPr>
                </a:tc>
                <a:tc>
                  <a:txBody>
                    <a:bodyPr/>
                    <a:lstStyle/>
                    <a:p>
                      <a:pPr algn="ctr" rtl="0" fontAlgn="b"/>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Lowest</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402165221"/>
                  </a:ext>
                </a:extLst>
              </a:tr>
            </a:tbl>
          </a:graphicData>
        </a:graphic>
      </p:graphicFrame>
      <p:graphicFrame>
        <p:nvGraphicFramePr>
          <p:cNvPr id="10" name="Diagram 9">
            <a:extLst>
              <a:ext uri="{FF2B5EF4-FFF2-40B4-BE49-F238E27FC236}">
                <a16:creationId xmlns:a16="http://schemas.microsoft.com/office/drawing/2014/main" id="{2E42FFB9-42D5-4BC2-8654-7F16341C2A18}"/>
              </a:ext>
            </a:extLst>
          </p:cNvPr>
          <p:cNvGraphicFramePr/>
          <p:nvPr>
            <p:extLst>
              <p:ext uri="{D42A27DB-BD31-4B8C-83A1-F6EECF244321}">
                <p14:modId xmlns:p14="http://schemas.microsoft.com/office/powerpoint/2010/main" val="120095354"/>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1858275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5</a:t>
            </a:r>
            <a:r>
              <a:rPr lang="en-US" b="1" kern="1200" spc="-70" baseline="0">
                <a:latin typeface="+mj-lt"/>
                <a:ea typeface="+mj-ea"/>
                <a:cs typeface="+mj-cs"/>
              </a:rPr>
              <a:t> Test Cases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36</a:t>
            </a:fld>
            <a:endParaRPr lang="en-US" noProof="0"/>
          </a:p>
        </p:txBody>
      </p:sp>
      <p:graphicFrame>
        <p:nvGraphicFramePr>
          <p:cNvPr id="2" name="Table 1">
            <a:extLst>
              <a:ext uri="{FF2B5EF4-FFF2-40B4-BE49-F238E27FC236}">
                <a16:creationId xmlns:a16="http://schemas.microsoft.com/office/drawing/2014/main" id="{034AC860-7FC4-472D-BCD7-F97A447310A2}"/>
              </a:ext>
            </a:extLst>
          </p:cNvPr>
          <p:cNvGraphicFramePr>
            <a:graphicFrameLocks noGrp="1"/>
          </p:cNvGraphicFramePr>
          <p:nvPr>
            <p:extLst>
              <p:ext uri="{D42A27DB-BD31-4B8C-83A1-F6EECF244321}">
                <p14:modId xmlns:p14="http://schemas.microsoft.com/office/powerpoint/2010/main" val="2272683181"/>
              </p:ext>
            </p:extLst>
          </p:nvPr>
        </p:nvGraphicFramePr>
        <p:xfrm>
          <a:off x="1048871" y="1705846"/>
          <a:ext cx="9926342" cy="4385310"/>
        </p:xfrm>
        <a:graphic>
          <a:graphicData uri="http://schemas.openxmlformats.org/drawingml/2006/table">
            <a:tbl>
              <a:tblPr firstRow="1" bandRow="1">
                <a:tableStyleId>{306799F8-075E-4A3A-A7F6-7FBC6576F1A4}</a:tableStyleId>
              </a:tblPr>
              <a:tblGrid>
                <a:gridCol w="941265">
                  <a:extLst>
                    <a:ext uri="{9D8B030D-6E8A-4147-A177-3AD203B41FA5}">
                      <a16:colId xmlns:a16="http://schemas.microsoft.com/office/drawing/2014/main" val="1256785687"/>
                    </a:ext>
                  </a:extLst>
                </a:gridCol>
                <a:gridCol w="644341">
                  <a:extLst>
                    <a:ext uri="{9D8B030D-6E8A-4147-A177-3AD203B41FA5}">
                      <a16:colId xmlns:a16="http://schemas.microsoft.com/office/drawing/2014/main" val="533226932"/>
                    </a:ext>
                  </a:extLst>
                </a:gridCol>
                <a:gridCol w="825899">
                  <a:extLst>
                    <a:ext uri="{9D8B030D-6E8A-4147-A177-3AD203B41FA5}">
                      <a16:colId xmlns:a16="http://schemas.microsoft.com/office/drawing/2014/main" val="4277176261"/>
                    </a:ext>
                  </a:extLst>
                </a:gridCol>
                <a:gridCol w="2689412">
                  <a:extLst>
                    <a:ext uri="{9D8B030D-6E8A-4147-A177-3AD203B41FA5}">
                      <a16:colId xmlns:a16="http://schemas.microsoft.com/office/drawing/2014/main" val="1780132405"/>
                    </a:ext>
                  </a:extLst>
                </a:gridCol>
                <a:gridCol w="1721224">
                  <a:extLst>
                    <a:ext uri="{9D8B030D-6E8A-4147-A177-3AD203B41FA5}">
                      <a16:colId xmlns:a16="http://schemas.microsoft.com/office/drawing/2014/main" val="3016693018"/>
                    </a:ext>
                  </a:extLst>
                </a:gridCol>
                <a:gridCol w="2284306">
                  <a:extLst>
                    <a:ext uri="{9D8B030D-6E8A-4147-A177-3AD203B41FA5}">
                      <a16:colId xmlns:a16="http://schemas.microsoft.com/office/drawing/2014/main" val="4189129744"/>
                    </a:ext>
                  </a:extLst>
                </a:gridCol>
                <a:gridCol w="819895">
                  <a:extLst>
                    <a:ext uri="{9D8B030D-6E8A-4147-A177-3AD203B41FA5}">
                      <a16:colId xmlns:a16="http://schemas.microsoft.com/office/drawing/2014/main" val="2396883580"/>
                    </a:ext>
                  </a:extLst>
                </a:gridCol>
              </a:tblGrid>
              <a:tr h="476605">
                <a:tc>
                  <a:txBody>
                    <a:bodyPr/>
                    <a:lstStyle/>
                    <a:p>
                      <a:pPr marL="0" algn="ctr" defTabSz="914400" rtl="0" eaLnBrk="1" fontAlgn="b" latinLnBrk="0" hangingPunct="1"/>
                      <a:r>
                        <a:rPr lang="en-US" sz="1600" b="1" kern="1200">
                          <a:solidFill>
                            <a:schemeClr val="lt1"/>
                          </a:solidFill>
                          <a:latin typeface="Calibri"/>
                          <a:ea typeface="+mn-ea"/>
                          <a:cs typeface="Calibri"/>
                        </a:rPr>
                        <a:t>Test Case For</a:t>
                      </a: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a:ea typeface="+mn-ea"/>
                          <a:cs typeface="Calibri"/>
                        </a:rPr>
                        <a:t>Key</a:t>
                      </a: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a:ea typeface="+mn-ea"/>
                          <a:cs typeface="Calibri"/>
                        </a:rPr>
                        <a:t>Test Cases</a:t>
                      </a: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a:ea typeface="+mn-ea"/>
                          <a:cs typeface="Calibri"/>
                        </a:rPr>
                        <a:t>Test Data</a:t>
                      </a:r>
                    </a:p>
                  </a:txBody>
                  <a:tcPr marL="9525" marR="9525" marT="9525" marB="0" anchor="b">
                    <a:cell3D prstMaterial="dkEdge">
                      <a:bevel w="25400" h="25400" prst="angle"/>
                      <a:lightRig rig="flood" dir="t"/>
                    </a:cell3D>
                  </a:tcPr>
                </a:tc>
                <a:tc>
                  <a:txBody>
                    <a:bodyPr/>
                    <a:lstStyle/>
                    <a:p>
                      <a:pPr marL="0" algn="ctr" rtl="0" eaLnBrk="1" fontAlgn="b" latinLnBrk="0" hangingPunct="1"/>
                      <a:r>
                        <a:rPr lang="en-US" sz="1600" b="1" kern="1200">
                          <a:solidFill>
                            <a:schemeClr val="lt1"/>
                          </a:solidFill>
                          <a:latin typeface="Calibri"/>
                          <a:ea typeface="+mn-ea"/>
                          <a:cs typeface="Calibri"/>
                        </a:rPr>
                        <a:t>Expected Results </a:t>
                      </a:r>
                      <a:endParaRPr lang="en-US" sz="1600" b="1" kern="1200">
                        <a:solidFill>
                          <a:schemeClr val="lt1"/>
                        </a:solidFill>
                        <a:latin typeface="Calibri" panose="020F0502020204030204" pitchFamily="34" charset="0"/>
                        <a:ea typeface="+mn-ea"/>
                        <a:cs typeface="Calibri" panose="020F0502020204030204" pitchFamily="34" charset="0"/>
                      </a:endParaRP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a:ea typeface="+mn-ea"/>
                          <a:cs typeface="Calibri"/>
                        </a:rPr>
                        <a:t>Actual Results</a:t>
                      </a: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a:ea typeface="+mn-ea"/>
                          <a:cs typeface="Calibri"/>
                        </a:rPr>
                        <a:t>Pass/Fail</a:t>
                      </a:r>
                    </a:p>
                  </a:txBody>
                  <a:tcPr marL="9525" marR="9525" marT="9525" marB="0" anchor="b">
                    <a:cell3D prstMaterial="dkEdge">
                      <a:bevel w="25400" h="25400" prst="angle"/>
                      <a:lightRig rig="flood" dir="t"/>
                    </a:cell3D>
                  </a:tcPr>
                </a:tc>
                <a:extLst>
                  <a:ext uri="{0D108BD9-81ED-4DB2-BD59-A6C34878D82A}">
                    <a16:rowId xmlns:a16="http://schemas.microsoft.com/office/drawing/2014/main" val="3825738187"/>
                  </a:ext>
                </a:extLst>
              </a:tr>
              <a:tr h="476605">
                <a:tc>
                  <a:txBody>
                    <a:bodyPr/>
                    <a:lstStyle/>
                    <a:p>
                      <a:pPr algn="l" fontAlgn="b"/>
                      <a:r>
                        <a:rPr lang="en-US" sz="1400" b="0" i="0" u="none" strike="noStrike">
                          <a:solidFill>
                            <a:schemeClr val="bg1"/>
                          </a:solidFill>
                          <a:effectLst/>
                          <a:latin typeface="Calibri"/>
                        </a:rPr>
                        <a:t>Homepage</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a:rPr>
                        <a:t>HID-58</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Chatbot </a:t>
                      </a:r>
                      <a:endParaRPr lang="en-US" sz="14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Hi, chicken pox, pink eye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Patient can interact with SymBot and receive  a response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SymBot responds on all patient inputs such as hello, what is chickenpox, how can I speak to creaters of symcheck, etc.</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2406085130"/>
                  </a:ext>
                </a:extLst>
              </a:tr>
              <a:tr h="476605">
                <a:tc>
                  <a:txBody>
                    <a:bodyPr/>
                    <a:lstStyle/>
                    <a:p>
                      <a:pPr algn="l" fontAlgn="b"/>
                      <a:r>
                        <a:rPr lang="en-US" sz="1400" b="0" i="0" u="none" strike="noStrike">
                          <a:solidFill>
                            <a:schemeClr val="bg1"/>
                          </a:solidFill>
                          <a:effectLst/>
                          <a:latin typeface="Calibri"/>
                        </a:rPr>
                        <a:t>Image Upload Page</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a:rPr>
                        <a:t>HID-57</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Image reflection</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pinkeye image file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Patient can see their uploaded image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After you select an image to upload, the page shows you the uploaded image</a:t>
                      </a:r>
                    </a:p>
                  </a:txBody>
                  <a:tcPr marL="9525" marR="9525" marT="9525" marB="0" anchor="b">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chemeClr val="bg1"/>
                          </a:solidFill>
                          <a:effectLst/>
                          <a:latin typeface="Calibri"/>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933019176"/>
                  </a:ext>
                </a:extLst>
              </a:tr>
              <a:tr h="476605">
                <a:tc>
                  <a:txBody>
                    <a:bodyPr/>
                    <a:lstStyle/>
                    <a:p>
                      <a:pPr algn="l" fontAlgn="b"/>
                      <a:r>
                        <a:rPr lang="en-US" sz="1400" b="0" i="0" u="none" strike="noStrike">
                          <a:solidFill>
                            <a:schemeClr val="bg1"/>
                          </a:solidFill>
                          <a:effectLst/>
                          <a:latin typeface="Calibri"/>
                        </a:rPr>
                        <a:t>Image Upload Page</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a:rPr>
                        <a:t>HID-58</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Chatbot </a:t>
                      </a:r>
                      <a:endParaRPr lang="en-US" sz="14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How do I upload an image?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Patient can interact with SymBot and receive  a response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SymBot responds on all patient inputs such as hello, what is chickenpox, how can I speak to creators of symcheck, etc.</a:t>
                      </a:r>
                    </a:p>
                  </a:txBody>
                  <a:tcPr marL="9525" marR="9525" marT="9525" marB="0" anchor="b">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a:solidFill>
                            <a:schemeClr val="bg1"/>
                          </a:solidFill>
                          <a:effectLst/>
                          <a:latin typeface="Calibri"/>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3865261241"/>
                  </a:ext>
                </a:extLst>
              </a:tr>
              <a:tr h="476605">
                <a:tc>
                  <a:txBody>
                    <a:bodyPr/>
                    <a:lstStyle/>
                    <a:p>
                      <a:pPr algn="l" fontAlgn="b"/>
                      <a:r>
                        <a:rPr lang="en-US" sz="1400" b="0" i="0" u="none" strike="noStrike">
                          <a:solidFill>
                            <a:schemeClr val="bg1"/>
                          </a:solidFill>
                          <a:effectLst/>
                          <a:latin typeface="Calibri"/>
                        </a:rPr>
                        <a:t>Results</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a:rPr>
                        <a:t>HID-58</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Chatbot </a:t>
                      </a:r>
                      <a:endParaRPr lang="en-US" sz="14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How can I get in touch with developers?</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Patient can interact with SymBot and receive  a response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SymBot responds on all patient inputs such as hello, what is chickenpox, how can I speak to creators of symcheck, etc.</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4032838126"/>
                  </a:ext>
                </a:extLst>
              </a:tr>
              <a:tr h="253776">
                <a:tc>
                  <a:txBody>
                    <a:bodyPr/>
                    <a:lstStyle/>
                    <a:p>
                      <a:pPr algn="l" fontAlgn="b"/>
                      <a:r>
                        <a:rPr lang="en-US" sz="1400" b="0" i="0" u="none" strike="noStrike">
                          <a:solidFill>
                            <a:schemeClr val="bg1"/>
                          </a:solidFill>
                          <a:effectLst/>
                          <a:latin typeface="Calibri"/>
                        </a:rPr>
                        <a:t>Cloud Access</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a:rPr>
                        <a:t>HID-62</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Access via URL</a:t>
                      </a:r>
                    </a:p>
                  </a:txBody>
                  <a:tcPr marL="9525" marR="9525" marT="9525" marB="0" anchor="b">
                    <a:cell3D prstMaterial="dkEdge">
                      <a:bevel w="25400" h="25400" prst="angle"/>
                      <a:lightRig rig="flood" dir="t"/>
                    </a:cell3D>
                  </a:tcPr>
                </a:tc>
                <a:tc>
                  <a:txBody>
                    <a:bodyPr/>
                    <a:lstStyle/>
                    <a:p>
                      <a:pPr algn="ctr" fontAlgn="b"/>
                      <a:r>
                        <a:rPr lang="en-US" sz="1400" b="0" i="0" u="sng" strike="noStrike">
                          <a:solidFill>
                            <a:schemeClr val="bg1"/>
                          </a:solidFill>
                          <a:effectLst/>
                          <a:latin typeface="Calibri"/>
                          <a:hlinkClick r:id="rId3">
                            <a:extLst>
                              <a:ext uri="{A12FA001-AC4F-418D-AE19-62706E023703}">
                                <ahyp:hlinkClr xmlns:ahyp="http://schemas.microsoft.com/office/drawing/2018/hyperlinkcolor" val="tx"/>
                              </a:ext>
                            </a:extLst>
                          </a:hlinkClick>
                        </a:rPr>
                        <a:t>https://symcheck.jazzymaya.repl.co/</a:t>
                      </a:r>
                      <a:endParaRPr lang="en-US" sz="1400" b="0" i="0" u="sng" strike="noStrike">
                        <a:solidFill>
                          <a:schemeClr val="bg1"/>
                        </a:solidFill>
                        <a:effectLst/>
                        <a:latin typeface="Calibri"/>
                      </a:endParaRP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Patients can use SymCheck without any issues</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a:rPr>
                        <a:t>Patients can use SymCheck without any issues</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862554879"/>
                  </a:ext>
                </a:extLst>
              </a:tr>
            </a:tbl>
          </a:graphicData>
        </a:graphic>
      </p:graphicFrame>
      <p:graphicFrame>
        <p:nvGraphicFramePr>
          <p:cNvPr id="10" name="Diagram 9">
            <a:extLst>
              <a:ext uri="{FF2B5EF4-FFF2-40B4-BE49-F238E27FC236}">
                <a16:creationId xmlns:a16="http://schemas.microsoft.com/office/drawing/2014/main" id="{2E42FFB9-42D5-4BC2-8654-7F16341C2A18}"/>
              </a:ext>
            </a:extLst>
          </p:cNvPr>
          <p:cNvGraphicFramePr/>
          <p:nvPr>
            <p:extLst>
              <p:ext uri="{D42A27DB-BD31-4B8C-83A1-F6EECF244321}">
                <p14:modId xmlns:p14="http://schemas.microsoft.com/office/powerpoint/2010/main" val="1257118637"/>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303198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title"/>
          </p:nvPr>
        </p:nvSpPr>
        <p:spPr>
          <a:xfrm>
            <a:off x="444500" y="542925"/>
            <a:ext cx="11214100" cy="535531"/>
          </a:xfrm>
        </p:spPr>
        <p:txBody>
          <a:bodyPr wrap="square" anchor="t">
            <a:normAutofit/>
          </a:bodyPr>
          <a:lstStyle/>
          <a:p>
            <a:r>
              <a:rPr lang="en-US"/>
              <a:t>Sprint 5 Deliverables</a:t>
            </a:r>
            <a:endParaRPr lang="en-GB"/>
          </a:p>
        </p:txBody>
      </p:sp>
      <p:sp>
        <p:nvSpPr>
          <p:cNvPr id="7" name="Slide Number Placeholder 2">
            <a:extLst>
              <a:ext uri="{FF2B5EF4-FFF2-40B4-BE49-F238E27FC236}">
                <a16:creationId xmlns:a16="http://schemas.microsoft.com/office/drawing/2014/main" id="{EF98A239-C857-4C6D-B35F-76E0185629E7}"/>
              </a:ext>
            </a:extLst>
          </p:cNvPr>
          <p:cNvSpPr>
            <a:spLocks noGrp="1"/>
          </p:cNvSpPr>
          <p:nvPr>
            <p:ph type="sldNum" sz="quarter" idx="12"/>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37</a:t>
            </a:fld>
            <a:endParaRPr lang="en-US" noProof="0"/>
          </a:p>
        </p:txBody>
      </p:sp>
      <p:sp>
        <p:nvSpPr>
          <p:cNvPr id="9" name="Text Placeholder 3">
            <a:extLst>
              <a:ext uri="{FF2B5EF4-FFF2-40B4-BE49-F238E27FC236}">
                <a16:creationId xmlns:a16="http://schemas.microsoft.com/office/drawing/2014/main" id="{B5AFF969-D738-4D35-AAA9-0F134923F319}"/>
              </a:ext>
            </a:extLst>
          </p:cNvPr>
          <p:cNvSpPr>
            <a:spLocks noGrp="1"/>
          </p:cNvSpPr>
          <p:nvPr>
            <p:ph type="body" idx="1"/>
          </p:nvPr>
        </p:nvSpPr>
        <p:spPr>
          <a:xfrm>
            <a:off x="444500" y="1681163"/>
            <a:ext cx="5157787" cy="823912"/>
          </a:xfrm>
        </p:spPr>
        <p:txBody>
          <a:bodyPr/>
          <a:lstStyle/>
          <a:p>
            <a:r>
              <a:rPr lang="en-US"/>
              <a:t>New Image Page Capability</a:t>
            </a:r>
          </a:p>
        </p:txBody>
      </p:sp>
      <p:sp>
        <p:nvSpPr>
          <p:cNvPr id="11" name="Text Placeholder 4">
            <a:extLst>
              <a:ext uri="{FF2B5EF4-FFF2-40B4-BE49-F238E27FC236}">
                <a16:creationId xmlns:a16="http://schemas.microsoft.com/office/drawing/2014/main" id="{8E9B1A70-3799-422E-919A-F41E28C28C56}"/>
              </a:ext>
            </a:extLst>
          </p:cNvPr>
          <p:cNvSpPr>
            <a:spLocks noGrp="1"/>
          </p:cNvSpPr>
          <p:nvPr>
            <p:ph type="body" sz="quarter" idx="3"/>
          </p:nvPr>
        </p:nvSpPr>
        <p:spPr>
          <a:xfrm>
            <a:off x="6500812" y="1681163"/>
            <a:ext cx="5157788" cy="823912"/>
          </a:xfrm>
        </p:spPr>
        <p:txBody>
          <a:bodyPr/>
          <a:lstStyle/>
          <a:p>
            <a:r>
              <a:rPr lang="en-US"/>
              <a:t>Chatbot Capability</a:t>
            </a:r>
          </a:p>
        </p:txBody>
      </p:sp>
      <p:pic>
        <p:nvPicPr>
          <p:cNvPr id="5" name="Content Placeholder 4">
            <a:extLst>
              <a:ext uri="{FF2B5EF4-FFF2-40B4-BE49-F238E27FC236}">
                <a16:creationId xmlns:a16="http://schemas.microsoft.com/office/drawing/2014/main" id="{75DD10ED-696C-1749-8ABB-3B45C3C5F526}"/>
              </a:ext>
            </a:extLst>
          </p:cNvPr>
          <p:cNvPicPr>
            <a:picLocks noGrp="1" noChangeAspect="1"/>
          </p:cNvPicPr>
          <p:nvPr>
            <p:ph sz="half" idx="2"/>
          </p:nvPr>
        </p:nvPicPr>
        <p:blipFill>
          <a:blip r:embed="rId3" cstate="hqprint">
            <a:extLst>
              <a:ext uri="{28A0092B-C50C-407E-A947-70E740481C1C}">
                <a14:useLocalDpi xmlns:a14="http://schemas.microsoft.com/office/drawing/2010/main"/>
              </a:ext>
            </a:extLst>
          </a:blip>
          <a:stretch>
            <a:fillRect/>
          </a:stretch>
        </p:blipFill>
        <p:spPr>
          <a:xfrm>
            <a:off x="967782" y="2505075"/>
            <a:ext cx="4111224" cy="3684588"/>
          </a:xfrm>
          <a:prstGeom prst="rect">
            <a:avLst/>
          </a:prstGeom>
        </p:spPr>
      </p:pic>
      <p:pic>
        <p:nvPicPr>
          <p:cNvPr id="3" name="Content Placeholder 2">
            <a:extLst>
              <a:ext uri="{FF2B5EF4-FFF2-40B4-BE49-F238E27FC236}">
                <a16:creationId xmlns:a16="http://schemas.microsoft.com/office/drawing/2014/main" id="{049EA599-CA60-7044-959C-5CE502C1DA6F}"/>
              </a:ext>
            </a:extLst>
          </p:cNvPr>
          <p:cNvPicPr>
            <a:picLocks noGrp="1" noChangeAspect="1"/>
          </p:cNvPicPr>
          <p:nvPr>
            <p:ph sz="quarter" idx="4"/>
          </p:nvPr>
        </p:nvPicPr>
        <p:blipFill>
          <a:blip r:embed="rId4" cstate="hqprint">
            <a:extLst>
              <a:ext uri="{28A0092B-C50C-407E-A947-70E740481C1C}">
                <a14:useLocalDpi xmlns:a14="http://schemas.microsoft.com/office/drawing/2010/main"/>
              </a:ext>
            </a:extLst>
          </a:blip>
          <a:stretch>
            <a:fillRect/>
          </a:stretch>
        </p:blipFill>
        <p:spPr>
          <a:xfrm>
            <a:off x="6475413" y="2636542"/>
            <a:ext cx="5183187" cy="3421654"/>
          </a:xfrm>
          <a:prstGeom prst="rect">
            <a:avLst/>
          </a:prstGeom>
        </p:spPr>
      </p:pic>
      <p:sp>
        <p:nvSpPr>
          <p:cNvPr id="8" name="Rectangle 7">
            <a:extLst>
              <a:ext uri="{FF2B5EF4-FFF2-40B4-BE49-F238E27FC236}">
                <a16:creationId xmlns:a16="http://schemas.microsoft.com/office/drawing/2014/main" id="{2DA73E71-A0E3-46D6-9A64-7075BF0C67F5}"/>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C882E5-796B-4BE7-B6BC-418DC0E8756B}"/>
              </a:ext>
            </a:extLst>
          </p:cNvPr>
          <p:cNvPicPr>
            <a:picLocks noChangeAspect="1"/>
          </p:cNvPicPr>
          <p:nvPr/>
        </p:nvPicPr>
        <p:blipFill>
          <a:blip r:embed="rId3"/>
          <a:stretch>
            <a:fillRect/>
          </a:stretch>
        </p:blipFill>
        <p:spPr>
          <a:xfrm>
            <a:off x="657225" y="1408412"/>
            <a:ext cx="10788650" cy="3674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5</a:t>
            </a:r>
            <a:r>
              <a:rPr lang="en-US" b="1" kern="1200" spc="-70" baseline="0">
                <a:latin typeface="+mj-lt"/>
                <a:ea typeface="+mj-ea"/>
                <a:cs typeface="+mj-cs"/>
              </a:rPr>
              <a:t> Burndown Chart</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38</a:t>
            </a:fld>
            <a:endParaRPr lang="en-US" noProof="0"/>
          </a:p>
        </p:txBody>
      </p:sp>
      <p:sp>
        <p:nvSpPr>
          <p:cNvPr id="5" name="TextBox 4">
            <a:extLst>
              <a:ext uri="{FF2B5EF4-FFF2-40B4-BE49-F238E27FC236}">
                <a16:creationId xmlns:a16="http://schemas.microsoft.com/office/drawing/2014/main" id="{70BECD6D-5766-424E-846E-BB7A05055BF4}"/>
              </a:ext>
            </a:extLst>
          </p:cNvPr>
          <p:cNvSpPr txBox="1"/>
          <p:nvPr/>
        </p:nvSpPr>
        <p:spPr>
          <a:xfrm>
            <a:off x="4502150" y="5251141"/>
            <a:ext cx="31877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added the 8 story point mid sprint which caused the spike</a:t>
            </a:r>
          </a:p>
        </p:txBody>
      </p:sp>
      <p:sp>
        <p:nvSpPr>
          <p:cNvPr id="9" name="TextBox 8">
            <a:extLst>
              <a:ext uri="{FF2B5EF4-FFF2-40B4-BE49-F238E27FC236}">
                <a16:creationId xmlns:a16="http://schemas.microsoft.com/office/drawing/2014/main" id="{E1752E57-57FC-4808-98C6-4754852D7907}"/>
              </a:ext>
            </a:extLst>
          </p:cNvPr>
          <p:cNvSpPr txBox="1"/>
          <p:nvPr/>
        </p:nvSpPr>
        <p:spPr>
          <a:xfrm>
            <a:off x="8396568" y="5251141"/>
            <a:ext cx="3187700"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finished our work ahead of schedule</a:t>
            </a:r>
          </a:p>
        </p:txBody>
      </p:sp>
      <p:sp>
        <p:nvSpPr>
          <p:cNvPr id="10" name="TextBox 9">
            <a:extLst>
              <a:ext uri="{FF2B5EF4-FFF2-40B4-BE49-F238E27FC236}">
                <a16:creationId xmlns:a16="http://schemas.microsoft.com/office/drawing/2014/main" id="{32497662-A8B2-4BFF-8D6F-D5B52D134C51}"/>
              </a:ext>
            </a:extLst>
          </p:cNvPr>
          <p:cNvSpPr txBox="1"/>
          <p:nvPr/>
        </p:nvSpPr>
        <p:spPr>
          <a:xfrm>
            <a:off x="838200" y="5251141"/>
            <a:ext cx="31877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originally planned for 6 story points to be completed</a:t>
            </a:r>
          </a:p>
        </p:txBody>
      </p:sp>
    </p:spTree>
    <p:extLst>
      <p:ext uri="{BB962C8B-B14F-4D97-AF65-F5344CB8AC3E}">
        <p14:creationId xmlns:p14="http://schemas.microsoft.com/office/powerpoint/2010/main" val="419063318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6 Artifacts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39</a:t>
            </a:fld>
            <a:endParaRPr lang="en-US" noProof="0"/>
          </a:p>
        </p:txBody>
      </p:sp>
      <p:sp>
        <p:nvSpPr>
          <p:cNvPr id="11" name="TextBox 10">
            <a:extLst>
              <a:ext uri="{FF2B5EF4-FFF2-40B4-BE49-F238E27FC236}">
                <a16:creationId xmlns:a16="http://schemas.microsoft.com/office/drawing/2014/main" id="{85FD7C1A-2208-438D-AFEC-A065921EB18C}"/>
              </a:ext>
            </a:extLst>
          </p:cNvPr>
          <p:cNvSpPr txBox="1"/>
          <p:nvPr/>
        </p:nvSpPr>
        <p:spPr>
          <a:xfrm>
            <a:off x="8721421" y="1527797"/>
            <a:ext cx="3155233" cy="147732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We created an FAQ page and designed wireframes for our new </a:t>
            </a:r>
            <a:r>
              <a:rPr lang="en-US" err="1">
                <a:solidFill>
                  <a:schemeClr val="bg1"/>
                </a:solidFill>
              </a:rPr>
              <a:t>SymCheck</a:t>
            </a:r>
            <a:r>
              <a:rPr lang="en-US">
                <a:solidFill>
                  <a:schemeClr val="bg1"/>
                </a:solidFill>
              </a:rPr>
              <a:t> design</a:t>
            </a:r>
          </a:p>
          <a:p>
            <a:pPr>
              <a:buClr>
                <a:schemeClr val="accent2"/>
              </a:buClr>
            </a:pPr>
            <a:endParaRPr lang="en-US">
              <a:solidFill>
                <a:schemeClr val="bg1"/>
              </a:solidFill>
            </a:endParaRPr>
          </a:p>
        </p:txBody>
      </p:sp>
      <p:sp>
        <p:nvSpPr>
          <p:cNvPr id="15" name="TextBox 14">
            <a:extLst>
              <a:ext uri="{FF2B5EF4-FFF2-40B4-BE49-F238E27FC236}">
                <a16:creationId xmlns:a16="http://schemas.microsoft.com/office/drawing/2014/main" id="{76245704-4475-4C70-961D-E9D97A3D8710}"/>
              </a:ext>
            </a:extLst>
          </p:cNvPr>
          <p:cNvSpPr txBox="1"/>
          <p:nvPr/>
        </p:nvSpPr>
        <p:spPr>
          <a:xfrm>
            <a:off x="8658668" y="2755990"/>
            <a:ext cx="3135982" cy="120032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We found 200 images of ringworm to train our machine learning algorithm</a:t>
            </a:r>
          </a:p>
        </p:txBody>
      </p:sp>
      <p:sp>
        <p:nvSpPr>
          <p:cNvPr id="16" name="TextBox 15">
            <a:extLst>
              <a:ext uri="{FF2B5EF4-FFF2-40B4-BE49-F238E27FC236}">
                <a16:creationId xmlns:a16="http://schemas.microsoft.com/office/drawing/2014/main" id="{139E9884-5974-4A2F-8FC2-CA878EC9BBF3}"/>
              </a:ext>
            </a:extLst>
          </p:cNvPr>
          <p:cNvSpPr txBox="1"/>
          <p:nvPr/>
        </p:nvSpPr>
        <p:spPr>
          <a:xfrm>
            <a:off x="8721421" y="4017759"/>
            <a:ext cx="3155233" cy="258532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We moved our advance prediction user story to Sprint 7</a:t>
            </a:r>
          </a:p>
          <a:p>
            <a:pPr marL="285750" indent="-285750">
              <a:buClr>
                <a:schemeClr val="bg1"/>
              </a:buClr>
              <a:buFont typeface="Arial" panose="020B0604020202020204" pitchFamily="34" charset="0"/>
              <a:buChar char="•"/>
            </a:pPr>
            <a:endParaRPr lang="en-US">
              <a:solidFill>
                <a:schemeClr val="bg1"/>
              </a:solidFill>
            </a:endParaRPr>
          </a:p>
          <a:p>
            <a:pPr marL="285750" indent="-285750">
              <a:buClr>
                <a:schemeClr val="bg1"/>
              </a:buClr>
              <a:buFont typeface="Arial" panose="020B0604020202020204" pitchFamily="34" charset="0"/>
              <a:buChar char="•"/>
            </a:pPr>
            <a:r>
              <a:rPr lang="en-US">
                <a:solidFill>
                  <a:schemeClr val="bg1"/>
                </a:solidFill>
              </a:rPr>
              <a:t>We moved the development of a script or database to clear uploaded images to Sprint 8</a:t>
            </a:r>
          </a:p>
        </p:txBody>
      </p:sp>
      <p:graphicFrame>
        <p:nvGraphicFramePr>
          <p:cNvPr id="10" name="Diagram 9">
            <a:extLst>
              <a:ext uri="{FF2B5EF4-FFF2-40B4-BE49-F238E27FC236}">
                <a16:creationId xmlns:a16="http://schemas.microsoft.com/office/drawing/2014/main" id="{EF88504D-D552-4919-BD0F-CD5F09CE713B}"/>
              </a:ext>
            </a:extLst>
          </p:cNvPr>
          <p:cNvGraphicFramePr/>
          <p:nvPr>
            <p:extLst>
              <p:ext uri="{D42A27DB-BD31-4B8C-83A1-F6EECF244321}">
                <p14:modId xmlns:p14="http://schemas.microsoft.com/office/powerpoint/2010/main" val="2871134044"/>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able 5">
            <a:extLst>
              <a:ext uri="{FF2B5EF4-FFF2-40B4-BE49-F238E27FC236}">
                <a16:creationId xmlns:a16="http://schemas.microsoft.com/office/drawing/2014/main" id="{C74A26E4-C475-4409-A478-FF39AB5B7BC2}"/>
              </a:ext>
            </a:extLst>
          </p:cNvPr>
          <p:cNvGraphicFramePr>
            <a:graphicFrameLocks noGrp="1"/>
          </p:cNvGraphicFramePr>
          <p:nvPr>
            <p:extLst>
              <p:ext uri="{D42A27DB-BD31-4B8C-83A1-F6EECF244321}">
                <p14:modId xmlns:p14="http://schemas.microsoft.com/office/powerpoint/2010/main" val="3874004000"/>
              </p:ext>
            </p:extLst>
          </p:nvPr>
        </p:nvGraphicFramePr>
        <p:xfrm>
          <a:off x="117779" y="1470447"/>
          <a:ext cx="8603642" cy="4455228"/>
        </p:xfrm>
        <a:graphic>
          <a:graphicData uri="http://schemas.openxmlformats.org/drawingml/2006/table">
            <a:tbl>
              <a:tblPr firstRow="1" bandRow="1">
                <a:tableStyleId>{D113A9D2-9D6B-4929-AA2D-F23B5EE8CBE7}</a:tableStyleId>
              </a:tblPr>
              <a:tblGrid>
                <a:gridCol w="554574">
                  <a:extLst>
                    <a:ext uri="{9D8B030D-6E8A-4147-A177-3AD203B41FA5}">
                      <a16:colId xmlns:a16="http://schemas.microsoft.com/office/drawing/2014/main" val="1016150476"/>
                    </a:ext>
                  </a:extLst>
                </a:gridCol>
                <a:gridCol w="717177">
                  <a:extLst>
                    <a:ext uri="{9D8B030D-6E8A-4147-A177-3AD203B41FA5}">
                      <a16:colId xmlns:a16="http://schemas.microsoft.com/office/drawing/2014/main" val="3235223221"/>
                    </a:ext>
                  </a:extLst>
                </a:gridCol>
                <a:gridCol w="5010764">
                  <a:extLst>
                    <a:ext uri="{9D8B030D-6E8A-4147-A177-3AD203B41FA5}">
                      <a16:colId xmlns:a16="http://schemas.microsoft.com/office/drawing/2014/main" val="2459524179"/>
                    </a:ext>
                  </a:extLst>
                </a:gridCol>
                <a:gridCol w="773709">
                  <a:extLst>
                    <a:ext uri="{9D8B030D-6E8A-4147-A177-3AD203B41FA5}">
                      <a16:colId xmlns:a16="http://schemas.microsoft.com/office/drawing/2014/main" val="3153829436"/>
                    </a:ext>
                  </a:extLst>
                </a:gridCol>
                <a:gridCol w="773709">
                  <a:extLst>
                    <a:ext uri="{9D8B030D-6E8A-4147-A177-3AD203B41FA5}">
                      <a16:colId xmlns:a16="http://schemas.microsoft.com/office/drawing/2014/main" val="3224198417"/>
                    </a:ext>
                  </a:extLst>
                </a:gridCol>
                <a:gridCol w="773709">
                  <a:extLst>
                    <a:ext uri="{9D8B030D-6E8A-4147-A177-3AD203B41FA5}">
                      <a16:colId xmlns:a16="http://schemas.microsoft.com/office/drawing/2014/main" val="2161257391"/>
                    </a:ext>
                  </a:extLst>
                </a:gridCol>
              </a:tblGrid>
              <a:tr h="476605">
                <a:tc>
                  <a:txBody>
                    <a:bodyPr/>
                    <a:lstStyle/>
                    <a:p>
                      <a:pPr algn="ctr" rtl="0" fontAlgn="b"/>
                      <a:r>
                        <a:rPr lang="en-US" sz="1500">
                          <a:effectLst/>
                        </a:rPr>
                        <a:t>Type</a:t>
                      </a:r>
                    </a:p>
                  </a:txBody>
                  <a:tcPr marL="23211" marR="23211" marT="15474" marB="15474" anchor="b">
                    <a:cell3D prstMaterial="dkEdge">
                      <a:bevel w="25400" h="25400" prst="angle"/>
                      <a:lightRig rig="flood" dir="t"/>
                    </a:cell3D>
                  </a:tcPr>
                </a:tc>
                <a:tc>
                  <a:txBody>
                    <a:bodyPr/>
                    <a:lstStyle/>
                    <a:p>
                      <a:pPr algn="ctr" rtl="0" fontAlgn="b"/>
                      <a:r>
                        <a:rPr lang="en-US" sz="1500">
                          <a:effectLst/>
                        </a:rPr>
                        <a:t>Key</a:t>
                      </a:r>
                    </a:p>
                  </a:txBody>
                  <a:tcPr marL="23211" marR="23211" marT="15474" marB="15474" anchor="b">
                    <a:cell3D prstMaterial="dkEdge">
                      <a:bevel w="25400" h="25400" prst="angle"/>
                      <a:lightRig rig="flood" dir="t"/>
                    </a:cell3D>
                  </a:tcPr>
                </a:tc>
                <a:tc>
                  <a:txBody>
                    <a:bodyPr/>
                    <a:lstStyle/>
                    <a:p>
                      <a:pPr algn="ctr" rtl="0" fontAlgn="b"/>
                      <a:r>
                        <a:rPr lang="en-US" sz="1500">
                          <a:effectLst/>
                        </a:rPr>
                        <a:t>Summary</a:t>
                      </a:r>
                    </a:p>
                  </a:txBody>
                  <a:tcPr marL="23211" marR="23211" marT="15474" marB="15474" anchor="b">
                    <a:cell3D prstMaterial="dkEdge">
                      <a:bevel w="25400" h="25400" prst="angle"/>
                      <a:lightRig rig="flood" dir="t"/>
                    </a:cell3D>
                  </a:tcPr>
                </a:tc>
                <a:tc>
                  <a:txBody>
                    <a:bodyPr/>
                    <a:lstStyle/>
                    <a:p>
                      <a:pPr algn="ctr" rtl="0" fontAlgn="b"/>
                      <a:r>
                        <a:rPr lang="en-US" sz="1500">
                          <a:effectLst/>
                        </a:rPr>
                        <a:t>Story Points</a:t>
                      </a:r>
                    </a:p>
                  </a:txBody>
                  <a:tcPr marL="23211" marR="23211" marT="15474" marB="15474" anchor="b">
                    <a:cell3D prstMaterial="dkEdge">
                      <a:bevel w="25400" h="25400" prst="angle"/>
                      <a:lightRig rig="flood" dir="t"/>
                    </a:cell3D>
                  </a:tcPr>
                </a:tc>
                <a:tc>
                  <a:txBody>
                    <a:bodyPr/>
                    <a:lstStyle/>
                    <a:p>
                      <a:pPr algn="ctr" rtl="0" fontAlgn="b"/>
                      <a:r>
                        <a:rPr lang="en-US" sz="1500">
                          <a:effectLst/>
                        </a:rPr>
                        <a:t>Priority</a:t>
                      </a:r>
                    </a:p>
                  </a:txBody>
                  <a:tcPr marL="23211" marR="23211" marT="15474" marB="15474" anchor="b">
                    <a:cell3D prstMaterial="dkEdge">
                      <a:bevel w="25400" h="25400" prst="angle"/>
                      <a:lightRig rig="flood" dir="t"/>
                    </a:cell3D>
                  </a:tcPr>
                </a:tc>
                <a:tc>
                  <a:txBody>
                    <a:bodyPr/>
                    <a:lstStyle/>
                    <a:p>
                      <a:pPr algn="ctr" rtl="0" fontAlgn="b"/>
                      <a:r>
                        <a:rPr lang="en-US" sz="1500">
                          <a:effectLst/>
                        </a:rPr>
                        <a:t>Status</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1535505373"/>
                  </a:ext>
                </a:extLst>
              </a:tr>
              <a:tr h="699433">
                <a:tc>
                  <a:txBody>
                    <a:bodyPr/>
                    <a:lstStyle/>
                    <a:p>
                      <a:pPr rtl="0" fontAlgn="b"/>
                      <a:r>
                        <a:rPr lang="en-US" sz="1500">
                          <a:solidFill>
                            <a:srgbClr val="C00000"/>
                          </a:solidFill>
                          <a:effectLst/>
                        </a:rPr>
                        <a:t>Story</a:t>
                      </a:r>
                    </a:p>
                  </a:txBody>
                  <a:tcPr marL="23211" marR="23211" marT="15474" marB="15474" anchor="b">
                    <a:cell3D prstMaterial="dkEdge">
                      <a:bevel w="25400" h="25400" prst="angle"/>
                      <a:lightRig rig="flood" dir="t"/>
                    </a:cell3D>
                  </a:tcPr>
                </a:tc>
                <a:tc>
                  <a:txBody>
                    <a:bodyPr/>
                    <a:lstStyle/>
                    <a:p>
                      <a:pPr rtl="0" fontAlgn="b"/>
                      <a:r>
                        <a:rPr lang="en-US" sz="1500" u="sng">
                          <a:solidFill>
                            <a:srgbClr val="C00000"/>
                          </a:solidFill>
                          <a:effectLst/>
                          <a:hlinkClick r:id="rId8">
                            <a:extLst>
                              <a:ext uri="{A12FA001-AC4F-418D-AE19-62706E023703}">
                                <ahyp:hlinkClr xmlns:ahyp="http://schemas.microsoft.com/office/drawing/2018/hyperlinkcolor" val="tx"/>
                              </a:ext>
                            </a:extLst>
                          </a:hlinkClick>
                        </a:rPr>
                        <a:t>HID-59</a:t>
                      </a:r>
                      <a:endParaRPr lang="en-US" sz="1500" u="sng">
                        <a:solidFill>
                          <a:srgbClr val="C00000"/>
                        </a:solidFill>
                        <a:effectLst/>
                      </a:endParaRPr>
                    </a:p>
                  </a:txBody>
                  <a:tcPr marL="23211" marR="23211" marT="15474" marB="15474" anchor="b">
                    <a:cell3D prstMaterial="dkEdge">
                      <a:bevel w="25400" h="25400" prst="angle"/>
                      <a:lightRig rig="flood" dir="t"/>
                    </a:cell3D>
                  </a:tcPr>
                </a:tc>
                <a:tc>
                  <a:txBody>
                    <a:bodyPr/>
                    <a:lstStyle/>
                    <a:p>
                      <a:pPr rtl="0" fontAlgn="b"/>
                      <a:r>
                        <a:rPr lang="en-US" sz="1500">
                          <a:solidFill>
                            <a:srgbClr val="C00000"/>
                          </a:solidFill>
                          <a:effectLst/>
                        </a:rPr>
                        <a:t>As a patient, I want to include other symptoms along with my image upload so that I can receive a better diagnosis of my illness</a:t>
                      </a:r>
                    </a:p>
                  </a:txBody>
                  <a:tcPr marL="23211" marR="23211" marT="15474" marB="15474" anchor="b">
                    <a:cell3D prstMaterial="dkEdge">
                      <a:bevel w="25400" h="25400" prst="angle"/>
                      <a:lightRig rig="flood" dir="t"/>
                    </a:cell3D>
                  </a:tcPr>
                </a:tc>
                <a:tc>
                  <a:txBody>
                    <a:bodyPr/>
                    <a:lstStyle/>
                    <a:p>
                      <a:pPr algn="ctr" rtl="0" fontAlgn="b"/>
                      <a:r>
                        <a:rPr lang="en-US" sz="1500">
                          <a:solidFill>
                            <a:srgbClr val="C00000"/>
                          </a:solidFill>
                          <a:effectLst/>
                        </a:rPr>
                        <a:t>5</a:t>
                      </a:r>
                    </a:p>
                  </a:txBody>
                  <a:tcPr marL="23211" marR="23211" marT="15474" marB="15474" anchor="b">
                    <a:cell3D prstMaterial="dkEdge">
                      <a:bevel w="25400" h="25400" prst="angle"/>
                      <a:lightRig rig="flood" dir="t"/>
                    </a:cell3D>
                  </a:tcPr>
                </a:tc>
                <a:tc>
                  <a:txBody>
                    <a:bodyPr/>
                    <a:lstStyle/>
                    <a:p>
                      <a:pPr rtl="0" fontAlgn="b"/>
                      <a:r>
                        <a:rPr lang="en-US" sz="1500">
                          <a:solidFill>
                            <a:srgbClr val="C00000"/>
                          </a:solidFill>
                          <a:effectLst/>
                        </a:rPr>
                        <a:t>Highest</a:t>
                      </a:r>
                    </a:p>
                  </a:txBody>
                  <a:tcPr marL="23211" marR="23211" marT="15474" marB="15474" anchor="b">
                    <a:cell3D prstMaterial="dkEdge">
                      <a:bevel w="25400" h="25400" prst="angle"/>
                      <a:lightRig rig="flood" dir="t"/>
                    </a:cell3D>
                  </a:tcPr>
                </a:tc>
                <a:tc>
                  <a:txBody>
                    <a:bodyPr/>
                    <a:lstStyle/>
                    <a:p>
                      <a:pPr rtl="0" fontAlgn="b"/>
                      <a:r>
                        <a:rPr lang="en-US" sz="1500">
                          <a:solidFill>
                            <a:srgbClr val="C00000"/>
                          </a:solidFill>
                          <a:effectLst/>
                        </a:rPr>
                        <a:t>Moved to Sprint 7</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1601818160"/>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9">
                            <a:extLst>
                              <a:ext uri="{A12FA001-AC4F-418D-AE19-62706E023703}">
                                <ahyp:hlinkClr xmlns:ahyp="http://schemas.microsoft.com/office/drawing/2018/hyperlinkcolor" val="tx"/>
                              </a:ext>
                            </a:extLst>
                          </a:hlinkClick>
                        </a:rPr>
                        <a:t>HID-84</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Find 200 images of ringworm</a:t>
                      </a:r>
                    </a:p>
                  </a:txBody>
                  <a:tcPr marL="23211" marR="23211" marT="15474" marB="15474" anchor="b">
                    <a:cell3D prstMaterial="dkEdge">
                      <a:bevel w="25400" h="25400" prst="angle"/>
                      <a:lightRig rig="flood" dir="t"/>
                    </a:cell3D>
                  </a:tcPr>
                </a:tc>
                <a:tc>
                  <a:txBody>
                    <a:bodyPr/>
                    <a:lstStyle/>
                    <a:p>
                      <a:pPr algn="ctr" rtl="0" fontAlgn="b"/>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High</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3135944392"/>
                  </a:ext>
                </a:extLst>
              </a:tr>
              <a:tr h="699433">
                <a:tc>
                  <a:txBody>
                    <a:bodyPr/>
                    <a:lstStyle/>
                    <a:p>
                      <a:pPr rtl="0" fontAlgn="b"/>
                      <a:r>
                        <a:rPr lang="en-US" sz="1500">
                          <a:solidFill>
                            <a:srgbClr val="C00000"/>
                          </a:solidFill>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rgbClr val="C00000"/>
                          </a:solidFill>
                          <a:effectLst/>
                          <a:hlinkClick r:id="rId10">
                            <a:extLst>
                              <a:ext uri="{A12FA001-AC4F-418D-AE19-62706E023703}">
                                <ahyp:hlinkClr xmlns:ahyp="http://schemas.microsoft.com/office/drawing/2018/hyperlinkcolor" val="tx"/>
                              </a:ext>
                            </a:extLst>
                          </a:hlinkClick>
                        </a:rPr>
                        <a:t>HID-73</a:t>
                      </a:r>
                      <a:endParaRPr lang="en-US" sz="1500" u="sng">
                        <a:solidFill>
                          <a:srgbClr val="C00000"/>
                        </a:solidFill>
                        <a:effectLst/>
                      </a:endParaRPr>
                    </a:p>
                  </a:txBody>
                  <a:tcPr marL="23211" marR="23211" marT="15474" marB="15474" anchor="b">
                    <a:cell3D prstMaterial="dkEdge">
                      <a:bevel w="25400" h="25400" prst="angle"/>
                      <a:lightRig rig="flood" dir="t"/>
                    </a:cell3D>
                  </a:tcPr>
                </a:tc>
                <a:tc>
                  <a:txBody>
                    <a:bodyPr/>
                    <a:lstStyle/>
                    <a:p>
                      <a:pPr rtl="0" fontAlgn="b"/>
                      <a:r>
                        <a:rPr lang="en-US" sz="1500">
                          <a:solidFill>
                            <a:srgbClr val="C00000"/>
                          </a:solidFill>
                          <a:effectLst/>
                        </a:rPr>
                        <a:t>Develop a python script to clear media folder OR implement a database for uploaded pictures</a:t>
                      </a:r>
                    </a:p>
                  </a:txBody>
                  <a:tcPr marL="23211" marR="23211" marT="15474" marB="15474" anchor="b">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500">
                          <a:solidFill>
                            <a:srgbClr val="C00000"/>
                          </a:solidFill>
                          <a:effectLst/>
                        </a:rPr>
                        <a:t>N/A</a:t>
                      </a:r>
                    </a:p>
                  </a:txBody>
                  <a:tcPr marL="23211" marR="23211" marT="15474" marB="15474" anchor="b">
                    <a:cell3D prstMaterial="dkEdge">
                      <a:bevel w="25400" h="25400" prst="angle"/>
                      <a:lightRig rig="flood" dir="t"/>
                    </a:cell3D>
                  </a:tcPr>
                </a:tc>
                <a:tc>
                  <a:txBody>
                    <a:bodyPr/>
                    <a:lstStyle/>
                    <a:p>
                      <a:pPr rtl="0" fontAlgn="b"/>
                      <a:r>
                        <a:rPr lang="en-US" sz="1500">
                          <a:solidFill>
                            <a:srgbClr val="C00000"/>
                          </a:solidFill>
                          <a:effectLst/>
                        </a:rPr>
                        <a:t>High</a:t>
                      </a:r>
                    </a:p>
                  </a:txBody>
                  <a:tcPr marL="23211" marR="23211" marT="15474" marB="15474" anchor="b">
                    <a:cell3D prstMaterial="dkEdge">
                      <a:bevel w="25400" h="25400" prst="angle"/>
                      <a:lightRig rig="flood" dir="t"/>
                    </a:cell3D>
                  </a:tcPr>
                </a:tc>
                <a:tc>
                  <a:txBody>
                    <a:bodyPr/>
                    <a:lstStyle/>
                    <a:p>
                      <a:pPr rtl="0" fontAlgn="b"/>
                      <a:r>
                        <a:rPr lang="en-US" sz="1500">
                          <a:solidFill>
                            <a:srgbClr val="C00000"/>
                          </a:solidFill>
                          <a:effectLst/>
                        </a:rPr>
                        <a:t>Moved to Sprint 8</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1687445723"/>
                  </a:ext>
                </a:extLst>
              </a:tr>
              <a:tr h="476605">
                <a:tc>
                  <a:txBody>
                    <a:bodyPr/>
                    <a:lstStyle/>
                    <a:p>
                      <a:pPr rtl="0" fontAlgn="b"/>
                      <a:r>
                        <a:rPr lang="en-US" sz="1500">
                          <a:effectLst/>
                        </a:rPr>
                        <a:t>Sub-task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1">
                            <a:extLst>
                              <a:ext uri="{A12FA001-AC4F-418D-AE19-62706E023703}">
                                <ahyp:hlinkClr xmlns:ahyp="http://schemas.microsoft.com/office/drawing/2018/hyperlinkcolor" val="tx"/>
                              </a:ext>
                            </a:extLst>
                          </a:hlinkClick>
                        </a:rPr>
                        <a:t>HID-86</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Come up with FAQ</a:t>
                      </a:r>
                    </a:p>
                  </a:txBody>
                  <a:tcPr marL="23211" marR="23211" marT="15474" marB="15474" anchor="b">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Medium</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1377003116"/>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2">
                            <a:extLst>
                              <a:ext uri="{A12FA001-AC4F-418D-AE19-62706E023703}">
                                <ahyp:hlinkClr xmlns:ahyp="http://schemas.microsoft.com/office/drawing/2018/hyperlinkcolor" val="tx"/>
                              </a:ext>
                            </a:extLst>
                          </a:hlinkClick>
                        </a:rPr>
                        <a:t>HID-85</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Create Mock-ups for new SymCheck Design</a:t>
                      </a:r>
                    </a:p>
                  </a:txBody>
                  <a:tcPr marL="23211" marR="23211" marT="15474" marB="15474" anchor="b">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Medium</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708981901"/>
                  </a:ext>
                </a:extLst>
              </a:tr>
              <a:tr h="476605">
                <a:tc>
                  <a:txBody>
                    <a:bodyPr/>
                    <a:lstStyle/>
                    <a:p>
                      <a:pPr rtl="0" fontAlgn="b"/>
                      <a:r>
                        <a:rPr lang="en-US" sz="1500">
                          <a:effectLst/>
                        </a:rPr>
                        <a:t>Story</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3">
                            <a:extLst>
                              <a:ext uri="{A12FA001-AC4F-418D-AE19-62706E023703}">
                                <ahyp:hlinkClr xmlns:ahyp="http://schemas.microsoft.com/office/drawing/2018/hyperlinkcolor" val="tx"/>
                              </a:ext>
                            </a:extLst>
                          </a:hlinkClick>
                        </a:rPr>
                        <a:t>HID-81</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As a patient, I want to access a FAQ page so that I can see answers to common questions that I may have</a:t>
                      </a:r>
                    </a:p>
                  </a:txBody>
                  <a:tcPr marL="23211" marR="23211" marT="15474" marB="15474" anchor="b">
                    <a:cell3D prstMaterial="dkEdge">
                      <a:bevel w="25400" h="25400" prst="angle"/>
                      <a:lightRig rig="flood" dir="t"/>
                    </a:cell3D>
                  </a:tcPr>
                </a:tc>
                <a:tc>
                  <a:txBody>
                    <a:bodyPr/>
                    <a:lstStyle/>
                    <a:p>
                      <a:pPr algn="ctr" rtl="0" fontAlgn="b"/>
                      <a:r>
                        <a:rPr lang="en-US" sz="1500">
                          <a:effectLst/>
                        </a:rPr>
                        <a:t>1</a:t>
                      </a:r>
                    </a:p>
                  </a:txBody>
                  <a:tcPr marL="23211" marR="23211" marT="15474" marB="15474" anchor="b">
                    <a:cell3D prstMaterial="dkEdge">
                      <a:bevel w="25400" h="25400" prst="angle"/>
                      <a:lightRig rig="flood" dir="t"/>
                    </a:cell3D>
                  </a:tcPr>
                </a:tc>
                <a:tc>
                  <a:txBody>
                    <a:bodyPr/>
                    <a:lstStyle/>
                    <a:p>
                      <a:pPr rtl="0" fontAlgn="b"/>
                      <a:r>
                        <a:rPr lang="en-US" sz="1500">
                          <a:effectLst/>
                        </a:rPr>
                        <a:t>Low</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3892120554"/>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4">
                            <a:extLst>
                              <a:ext uri="{A12FA001-AC4F-418D-AE19-62706E023703}">
                                <ahyp:hlinkClr xmlns:ahyp="http://schemas.microsoft.com/office/drawing/2018/hyperlinkcolor" val="tx"/>
                              </a:ext>
                            </a:extLst>
                          </a:hlinkClick>
                        </a:rPr>
                        <a:t>HID-77</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Update GitHub wiki</a:t>
                      </a:r>
                    </a:p>
                  </a:txBody>
                  <a:tcPr marL="23211" marR="23211" marT="15474" marB="15474" anchor="b">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Low</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3863825523"/>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5">
                            <a:extLst>
                              <a:ext uri="{A12FA001-AC4F-418D-AE19-62706E023703}">
                                <ahyp:hlinkClr xmlns:ahyp="http://schemas.microsoft.com/office/drawing/2018/hyperlinkcolor" val="tx"/>
                              </a:ext>
                            </a:extLst>
                          </a:hlinkClick>
                        </a:rPr>
                        <a:t>HID-76</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Update Technical Paper </a:t>
                      </a:r>
                    </a:p>
                  </a:txBody>
                  <a:tcPr marL="23211" marR="23211" marT="15474" marB="15474" anchor="b">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Low</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2434365022"/>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6">
                            <a:extLst>
                              <a:ext uri="{A12FA001-AC4F-418D-AE19-62706E023703}">
                                <ahyp:hlinkClr xmlns:ahyp="http://schemas.microsoft.com/office/drawing/2018/hyperlinkcolor" val="tx"/>
                              </a:ext>
                            </a:extLst>
                          </a:hlinkClick>
                        </a:rPr>
                        <a:t>HID-75</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Update installation guide and user manual</a:t>
                      </a:r>
                    </a:p>
                  </a:txBody>
                  <a:tcPr marL="23211" marR="23211" marT="15474" marB="15474" anchor="b">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Low</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202159901"/>
                  </a:ext>
                </a:extLst>
              </a:tr>
              <a:tr h="253776">
                <a:tc>
                  <a:txBody>
                    <a:bodyPr/>
                    <a:lstStyle/>
                    <a:p>
                      <a:pPr rtl="0" fontAlgn="b"/>
                      <a:r>
                        <a:rPr lang="en-US" sz="1500">
                          <a:effectLst/>
                        </a:rPr>
                        <a:t>Task</a:t>
                      </a:r>
                    </a:p>
                  </a:txBody>
                  <a:tcPr marL="23211" marR="23211" marT="15474" marB="15474" anchor="b">
                    <a:cell3D prstMaterial="dkEdge">
                      <a:bevel w="25400" h="25400" prst="angle"/>
                      <a:lightRig rig="flood" dir="t"/>
                    </a:cell3D>
                  </a:tcPr>
                </a:tc>
                <a:tc>
                  <a:txBody>
                    <a:bodyPr/>
                    <a:lstStyle/>
                    <a:p>
                      <a:pPr rtl="0" fontAlgn="b"/>
                      <a:r>
                        <a:rPr lang="en-US" sz="1500" u="sng">
                          <a:solidFill>
                            <a:schemeClr val="bg1"/>
                          </a:solidFill>
                          <a:effectLst/>
                          <a:hlinkClick r:id="rId17">
                            <a:extLst>
                              <a:ext uri="{A12FA001-AC4F-418D-AE19-62706E023703}">
                                <ahyp:hlinkClr xmlns:ahyp="http://schemas.microsoft.com/office/drawing/2018/hyperlinkcolor" val="tx"/>
                              </a:ext>
                            </a:extLst>
                          </a:hlinkClick>
                        </a:rPr>
                        <a:t>HID-70</a:t>
                      </a:r>
                      <a:endParaRPr lang="en-US" sz="1500" u="sng">
                        <a:solidFill>
                          <a:schemeClr val="bg1"/>
                        </a:solidFill>
                        <a:effectLst/>
                      </a:endParaRPr>
                    </a:p>
                  </a:txBody>
                  <a:tcPr marL="23211" marR="23211" marT="15474" marB="15474" anchor="b">
                    <a:cell3D prstMaterial="dkEdge">
                      <a:bevel w="25400" h="25400" prst="angle"/>
                      <a:lightRig rig="flood" dir="t"/>
                    </a:cell3D>
                  </a:tcPr>
                </a:tc>
                <a:tc>
                  <a:txBody>
                    <a:bodyPr/>
                    <a:lstStyle/>
                    <a:p>
                      <a:pPr rtl="0" fontAlgn="b"/>
                      <a:r>
                        <a:rPr lang="en-US" sz="1500">
                          <a:effectLst/>
                        </a:rPr>
                        <a:t>Create a presentation for Sprint 6</a:t>
                      </a:r>
                    </a:p>
                  </a:txBody>
                  <a:tcPr marL="23211" marR="23211" marT="15474" marB="15474" anchor="b">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500">
                          <a:effectLst/>
                        </a:rPr>
                        <a:t>N/A</a:t>
                      </a:r>
                    </a:p>
                  </a:txBody>
                  <a:tcPr marL="23211" marR="23211" marT="15474" marB="15474" anchor="b">
                    <a:cell3D prstMaterial="dkEdge">
                      <a:bevel w="25400" h="25400" prst="angle"/>
                      <a:lightRig rig="flood" dir="t"/>
                    </a:cell3D>
                  </a:tcPr>
                </a:tc>
                <a:tc>
                  <a:txBody>
                    <a:bodyPr/>
                    <a:lstStyle/>
                    <a:p>
                      <a:pPr rtl="0" fontAlgn="b"/>
                      <a:r>
                        <a:rPr lang="en-US" sz="1500">
                          <a:effectLst/>
                        </a:rPr>
                        <a:t>Lowest</a:t>
                      </a:r>
                    </a:p>
                  </a:txBody>
                  <a:tcPr marL="23211" marR="23211" marT="15474" marB="15474" anchor="b">
                    <a:cell3D prstMaterial="dkEdge">
                      <a:bevel w="25400" h="25400" prst="angle"/>
                      <a:lightRig rig="flood" dir="t"/>
                    </a:cell3D>
                  </a:tcPr>
                </a:tc>
                <a:tc>
                  <a:txBody>
                    <a:bodyPr/>
                    <a:lstStyle/>
                    <a:p>
                      <a:pPr rtl="0" fontAlgn="b"/>
                      <a:r>
                        <a:rPr lang="en-US" sz="1500">
                          <a:effectLst/>
                        </a:rPr>
                        <a:t>Done</a:t>
                      </a:r>
                    </a:p>
                  </a:txBody>
                  <a:tcPr marL="23211" marR="23211" marT="15474" marB="15474" anchor="b">
                    <a:cell3D prstMaterial="dkEdge">
                      <a:bevel w="25400" h="25400" prst="angle"/>
                      <a:lightRig rig="flood" dir="t"/>
                    </a:cell3D>
                  </a:tcPr>
                </a:tc>
                <a:extLst>
                  <a:ext uri="{0D108BD9-81ED-4DB2-BD59-A6C34878D82A}">
                    <a16:rowId xmlns:a16="http://schemas.microsoft.com/office/drawing/2014/main" val="50037137"/>
                  </a:ext>
                </a:extLst>
              </a:tr>
            </a:tbl>
          </a:graphicData>
        </a:graphic>
      </p:graphicFrame>
    </p:spTree>
    <p:extLst>
      <p:ext uri="{BB962C8B-B14F-4D97-AF65-F5344CB8AC3E}">
        <p14:creationId xmlns:p14="http://schemas.microsoft.com/office/powerpoint/2010/main" val="353768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32104" y="3506680"/>
            <a:ext cx="7781544" cy="1238575"/>
          </a:xfrm>
        </p:spPr>
        <p:txBody>
          <a:bodyPr>
            <a:normAutofit/>
          </a:bodyPr>
          <a:lstStyle/>
          <a:p>
            <a:r>
              <a:rPr lang="en-US"/>
              <a:t>Project Description</a:t>
            </a:r>
            <a:endParaRPr lang="en-US" sz="4000"/>
          </a:p>
        </p:txBody>
      </p:sp>
      <p:sp>
        <p:nvSpPr>
          <p:cNvPr id="5" name="Rectangle 4">
            <a:extLst>
              <a:ext uri="{FF2B5EF4-FFF2-40B4-BE49-F238E27FC236}">
                <a16:creationId xmlns:a16="http://schemas.microsoft.com/office/drawing/2014/main" id="{E4D6FB08-0F11-D046-BA9D-B9333EC7BD8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0B92CFEE-877B-4DAE-B741-DD84F76F80CA}"/>
              </a:ext>
            </a:extLst>
          </p:cNvPr>
          <p:cNvSpPr>
            <a:spLocks noGrp="1"/>
          </p:cNvSpPr>
          <p:nvPr>
            <p:ph type="sldNum" sz="quarter" idx="12"/>
          </p:nvPr>
        </p:nvSpPr>
        <p:spPr/>
        <p:txBody>
          <a:bodyPr/>
          <a:lstStyle/>
          <a:p>
            <a:fld id="{C263D6C4-4840-40CC-AC84-17E24B3B7BDE}" type="slidenum">
              <a:rPr lang="en-US" noProof="0" smtClean="0"/>
              <a:pPr/>
              <a:t>4</a:t>
            </a:fld>
            <a:endParaRPr lang="en-US" noProof="0"/>
          </a:p>
        </p:txBody>
      </p:sp>
    </p:spTree>
    <p:extLst>
      <p:ext uri="{BB962C8B-B14F-4D97-AF65-F5344CB8AC3E}">
        <p14:creationId xmlns:p14="http://schemas.microsoft.com/office/powerpoint/2010/main" val="290279431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6 Test Cases</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40</a:t>
            </a:fld>
            <a:endParaRPr lang="en-US" noProof="0"/>
          </a:p>
        </p:txBody>
      </p:sp>
      <p:graphicFrame>
        <p:nvGraphicFramePr>
          <p:cNvPr id="10" name="Diagram 9">
            <a:extLst>
              <a:ext uri="{FF2B5EF4-FFF2-40B4-BE49-F238E27FC236}">
                <a16:creationId xmlns:a16="http://schemas.microsoft.com/office/drawing/2014/main" id="{EF88504D-D552-4919-BD0F-CD5F09CE713B}"/>
              </a:ext>
            </a:extLst>
          </p:cNvPr>
          <p:cNvGraphicFramePr/>
          <p:nvPr>
            <p:extLst>
              <p:ext uri="{D42A27DB-BD31-4B8C-83A1-F6EECF244321}">
                <p14:modId xmlns:p14="http://schemas.microsoft.com/office/powerpoint/2010/main" val="3763836406"/>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able 5">
            <a:extLst>
              <a:ext uri="{FF2B5EF4-FFF2-40B4-BE49-F238E27FC236}">
                <a16:creationId xmlns:a16="http://schemas.microsoft.com/office/drawing/2014/main" id="{C74A26E4-C475-4409-A478-FF39AB5B7BC2}"/>
              </a:ext>
            </a:extLst>
          </p:cNvPr>
          <p:cNvGraphicFramePr>
            <a:graphicFrameLocks noGrp="1"/>
          </p:cNvGraphicFramePr>
          <p:nvPr>
            <p:extLst>
              <p:ext uri="{D42A27DB-BD31-4B8C-83A1-F6EECF244321}">
                <p14:modId xmlns:p14="http://schemas.microsoft.com/office/powerpoint/2010/main" val="3377236535"/>
              </p:ext>
            </p:extLst>
          </p:nvPr>
        </p:nvGraphicFramePr>
        <p:xfrm>
          <a:off x="202870" y="1558319"/>
          <a:ext cx="11697359" cy="4534851"/>
        </p:xfrm>
        <a:graphic>
          <a:graphicData uri="http://schemas.openxmlformats.org/drawingml/2006/table">
            <a:tbl>
              <a:tblPr firstRow="1" bandRow="1">
                <a:tableStyleId>{D113A9D2-9D6B-4929-AA2D-F23B5EE8CBE7}</a:tableStyleId>
              </a:tblPr>
              <a:tblGrid>
                <a:gridCol w="918608">
                  <a:extLst>
                    <a:ext uri="{9D8B030D-6E8A-4147-A177-3AD203B41FA5}">
                      <a16:colId xmlns:a16="http://schemas.microsoft.com/office/drawing/2014/main" val="1016150476"/>
                    </a:ext>
                  </a:extLst>
                </a:gridCol>
                <a:gridCol w="776841">
                  <a:extLst>
                    <a:ext uri="{9D8B030D-6E8A-4147-A177-3AD203B41FA5}">
                      <a16:colId xmlns:a16="http://schemas.microsoft.com/office/drawing/2014/main" val="3235223221"/>
                    </a:ext>
                  </a:extLst>
                </a:gridCol>
                <a:gridCol w="1565631">
                  <a:extLst>
                    <a:ext uri="{9D8B030D-6E8A-4147-A177-3AD203B41FA5}">
                      <a16:colId xmlns:a16="http://schemas.microsoft.com/office/drawing/2014/main" val="2459524179"/>
                    </a:ext>
                  </a:extLst>
                </a:gridCol>
                <a:gridCol w="2981674">
                  <a:extLst>
                    <a:ext uri="{9D8B030D-6E8A-4147-A177-3AD203B41FA5}">
                      <a16:colId xmlns:a16="http://schemas.microsoft.com/office/drawing/2014/main" val="3224198417"/>
                    </a:ext>
                  </a:extLst>
                </a:gridCol>
                <a:gridCol w="3984344">
                  <a:extLst>
                    <a:ext uri="{9D8B030D-6E8A-4147-A177-3AD203B41FA5}">
                      <a16:colId xmlns:a16="http://schemas.microsoft.com/office/drawing/2014/main" val="2161257391"/>
                    </a:ext>
                  </a:extLst>
                </a:gridCol>
                <a:gridCol w="1470261">
                  <a:extLst>
                    <a:ext uri="{9D8B030D-6E8A-4147-A177-3AD203B41FA5}">
                      <a16:colId xmlns:a16="http://schemas.microsoft.com/office/drawing/2014/main" val="297754816"/>
                    </a:ext>
                  </a:extLst>
                </a:gridCol>
              </a:tblGrid>
              <a:tr h="476605">
                <a:tc>
                  <a:txBody>
                    <a:bodyPr/>
                    <a:lstStyle/>
                    <a:p>
                      <a:pPr marL="0" algn="ctr" defTabSz="914400" rtl="0" eaLnBrk="1" fontAlgn="b" latinLnBrk="0" hangingPunct="1"/>
                      <a:r>
                        <a:rPr lang="en-US" sz="1600" b="1" kern="1200">
                          <a:solidFill>
                            <a:schemeClr val="lt1"/>
                          </a:solidFill>
                          <a:latin typeface="Calibri" panose="020F0502020204030204" pitchFamily="34" charset="0"/>
                          <a:ea typeface="+mn-ea"/>
                          <a:cs typeface="Calibri" panose="020F0502020204030204" pitchFamily="34" charset="0"/>
                        </a:rPr>
                        <a:t>Test Case For</a:t>
                      </a: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panose="020F0502020204030204" pitchFamily="34" charset="0"/>
                          <a:ea typeface="+mn-ea"/>
                          <a:cs typeface="Calibri" panose="020F0502020204030204" pitchFamily="34" charset="0"/>
                        </a:rPr>
                        <a:t>Key</a:t>
                      </a: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panose="020F0502020204030204" pitchFamily="34" charset="0"/>
                          <a:ea typeface="+mn-ea"/>
                          <a:cs typeface="Calibri" panose="020F0502020204030204" pitchFamily="34" charset="0"/>
                        </a:rPr>
                        <a:t>Test Cases</a:t>
                      </a: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panose="020F0502020204030204" pitchFamily="34" charset="0"/>
                          <a:ea typeface="+mn-ea"/>
                          <a:cs typeface="Calibri" panose="020F0502020204030204" pitchFamily="34" charset="0"/>
                        </a:rPr>
                        <a:t>Expected Results</a:t>
                      </a: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panose="020F0502020204030204" pitchFamily="34" charset="0"/>
                          <a:ea typeface="+mn-ea"/>
                          <a:cs typeface="Calibri" panose="020F0502020204030204" pitchFamily="34" charset="0"/>
                        </a:rPr>
                        <a:t>Actual Results </a:t>
                      </a:r>
                    </a:p>
                  </a:txBody>
                  <a:tcPr marL="9525" marR="9525" marT="9525" marB="0" anchor="b">
                    <a:cell3D prstMaterial="dkEdge">
                      <a:bevel w="25400" h="25400" prst="angle"/>
                      <a:lightRig rig="flood" dir="t"/>
                    </a:cell3D>
                  </a:tcPr>
                </a:tc>
                <a:tc>
                  <a:txBody>
                    <a:bodyPr/>
                    <a:lstStyle/>
                    <a:p>
                      <a:pPr marL="0" algn="ctr" defTabSz="914400" rtl="0" eaLnBrk="1" fontAlgn="b" latinLnBrk="0" hangingPunct="1"/>
                      <a:r>
                        <a:rPr lang="en-US" sz="1600" b="1" kern="1200">
                          <a:solidFill>
                            <a:schemeClr val="lt1"/>
                          </a:solidFill>
                          <a:latin typeface="Calibri" panose="020F0502020204030204" pitchFamily="34" charset="0"/>
                          <a:ea typeface="+mn-ea"/>
                          <a:cs typeface="Calibri" panose="020F0502020204030204" pitchFamily="34" charset="0"/>
                        </a:rPr>
                        <a:t>Pass/Fail</a:t>
                      </a:r>
                    </a:p>
                  </a:txBody>
                  <a:tcPr marL="9525" marR="9525" marT="9525" marB="0" anchor="b">
                    <a:cell3D prstMaterial="dkEdge">
                      <a:bevel w="25400" h="25400" prst="angle"/>
                      <a:lightRig rig="flood" dir="t"/>
                    </a:cell3D>
                  </a:tcPr>
                </a:tc>
                <a:extLst>
                  <a:ext uri="{0D108BD9-81ED-4DB2-BD59-A6C34878D82A}">
                    <a16:rowId xmlns:a16="http://schemas.microsoft.com/office/drawing/2014/main" val="1535505373"/>
                  </a:ext>
                </a:extLst>
              </a:tr>
              <a:tr h="699433">
                <a:tc>
                  <a:txBody>
                    <a:bodyPr/>
                    <a:lstStyle/>
                    <a:p>
                      <a:pPr algn="l" fontAlgn="b"/>
                      <a:r>
                        <a:rPr lang="en-US" sz="1400" b="0" i="0" u="none" strike="noStrike" err="1">
                          <a:solidFill>
                            <a:schemeClr val="bg1"/>
                          </a:solidFill>
                          <a:effectLst/>
                          <a:latin typeface="Calibri" panose="020F0502020204030204" pitchFamily="34" charset="0"/>
                        </a:rPr>
                        <a:t>FAQPage</a:t>
                      </a:r>
                      <a:endParaRPr lang="en-US" sz="14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HID-81</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Questions and Answers</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Patient can see listed questions and respective answers</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Patient sees listed questions and respective answers</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 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601818160"/>
                  </a:ext>
                </a:extLst>
              </a:tr>
              <a:tr h="253776">
                <a:tc>
                  <a:txBody>
                    <a:bodyPr/>
                    <a:lstStyle/>
                    <a:p>
                      <a:pPr algn="l" fontAlgn="b"/>
                      <a:r>
                        <a:rPr lang="en-US" sz="1400" b="0" i="0" u="none" strike="noStrike">
                          <a:solidFill>
                            <a:schemeClr val="bg1"/>
                          </a:solidFill>
                          <a:effectLst/>
                          <a:latin typeface="Calibri" panose="020F0502020204030204" pitchFamily="34" charset="0"/>
                        </a:rPr>
                        <a:t>FAQPage</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HID-81</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Return to Home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Patient can return to the homepage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At the top of the page within the </a:t>
                      </a:r>
                      <a:r>
                        <a:rPr lang="en-US" sz="1400" b="0" i="0" u="none" strike="noStrike" err="1">
                          <a:solidFill>
                            <a:schemeClr val="bg1"/>
                          </a:solidFill>
                          <a:effectLst/>
                          <a:latin typeface="Calibri" panose="020F0502020204030204" pitchFamily="34" charset="0"/>
                        </a:rPr>
                        <a:t>NavBar</a:t>
                      </a:r>
                      <a:r>
                        <a:rPr lang="en-US" sz="1400" b="0" i="0" u="none" strike="noStrike">
                          <a:solidFill>
                            <a:schemeClr val="bg1"/>
                          </a:solidFill>
                          <a:effectLst/>
                          <a:latin typeface="Calibri" panose="020F0502020204030204" pitchFamily="34" charset="0"/>
                        </a:rPr>
                        <a:t> when selecting Home, you are redirected to the homepage of </a:t>
                      </a:r>
                      <a:r>
                        <a:rPr lang="en-US" sz="1400" b="0" i="0" u="none" strike="noStrike" err="1">
                          <a:solidFill>
                            <a:schemeClr val="bg1"/>
                          </a:solidFill>
                          <a:effectLst/>
                          <a:latin typeface="Calibri" panose="020F0502020204030204" pitchFamily="34" charset="0"/>
                        </a:rPr>
                        <a:t>Symcheck</a:t>
                      </a:r>
                      <a:endParaRPr lang="en-US" sz="14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3135944392"/>
                  </a:ext>
                </a:extLst>
              </a:tr>
              <a:tr h="699433">
                <a:tc>
                  <a:txBody>
                    <a:bodyPr/>
                    <a:lstStyle/>
                    <a:p>
                      <a:pPr algn="l" fontAlgn="b"/>
                      <a:r>
                        <a:rPr lang="en-US" sz="1400" b="0" i="0" u="none" strike="noStrike">
                          <a:solidFill>
                            <a:schemeClr val="bg1"/>
                          </a:solidFill>
                          <a:effectLst/>
                          <a:latin typeface="Calibri" panose="020F0502020204030204" pitchFamily="34" charset="0"/>
                        </a:rPr>
                        <a:t>FAQPage</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HID-81</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New Diagnosis</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Patient can access the image upload page</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At the top of the page within the </a:t>
                      </a:r>
                      <a:r>
                        <a:rPr lang="en-US" sz="1400" b="0" i="0" u="none" strike="noStrike" err="1">
                          <a:solidFill>
                            <a:schemeClr val="bg1"/>
                          </a:solidFill>
                          <a:effectLst/>
                          <a:latin typeface="Calibri" panose="020F0502020204030204" pitchFamily="34" charset="0"/>
                        </a:rPr>
                        <a:t>NavBar</a:t>
                      </a:r>
                      <a:r>
                        <a:rPr lang="en-US" sz="1400" b="0" i="0" u="none" strike="noStrike">
                          <a:solidFill>
                            <a:schemeClr val="bg1"/>
                          </a:solidFill>
                          <a:effectLst/>
                          <a:latin typeface="Calibri" panose="020F0502020204030204" pitchFamily="34" charset="0"/>
                        </a:rPr>
                        <a:t> when selecting Upload, you are redirected to the homepage of </a:t>
                      </a:r>
                      <a:r>
                        <a:rPr lang="en-US" sz="1400" b="0" i="0" u="none" strike="noStrike" err="1">
                          <a:solidFill>
                            <a:schemeClr val="bg1"/>
                          </a:solidFill>
                          <a:effectLst/>
                          <a:latin typeface="Calibri" panose="020F0502020204030204" pitchFamily="34" charset="0"/>
                        </a:rPr>
                        <a:t>Symcheck</a:t>
                      </a:r>
                      <a:endParaRPr lang="en-US" sz="14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687445723"/>
                  </a:ext>
                </a:extLst>
              </a:tr>
              <a:tr h="476605">
                <a:tc>
                  <a:txBody>
                    <a:bodyPr/>
                    <a:lstStyle/>
                    <a:p>
                      <a:pPr algn="l" fontAlgn="b"/>
                      <a:r>
                        <a:rPr lang="en-US" sz="1400" b="0" i="0" u="none" strike="noStrike">
                          <a:solidFill>
                            <a:schemeClr val="bg1"/>
                          </a:solidFill>
                          <a:effectLst/>
                          <a:latin typeface="Calibri" panose="020F0502020204030204" pitchFamily="34" charset="0"/>
                        </a:rPr>
                        <a:t>FAQPage</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HID-81</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Find Nearest ER</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Patient can access the interactive map with nearest ERs shown</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At the top of the page, under the </a:t>
                      </a:r>
                      <a:r>
                        <a:rPr lang="en-US" sz="1400" b="0" i="0" u="none" strike="noStrike" err="1">
                          <a:solidFill>
                            <a:schemeClr val="bg1"/>
                          </a:solidFill>
                          <a:effectLst/>
                          <a:latin typeface="Calibri" panose="020F0502020204030204" pitchFamily="34" charset="0"/>
                        </a:rPr>
                        <a:t>NavBar</a:t>
                      </a:r>
                      <a:r>
                        <a:rPr lang="en-US" sz="1400" b="0" i="0" u="none" strike="noStrike">
                          <a:solidFill>
                            <a:schemeClr val="bg1"/>
                          </a:solidFill>
                          <a:effectLst/>
                          <a:latin typeface="Calibri" panose="020F0502020204030204" pitchFamily="34" charset="0"/>
                        </a:rPr>
                        <a:t> there is a Nearest Emergency Room section. Where you can click the Nearest Emergency Room button and google maps pops up with Emergency Rooms nearby your location.</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377003116"/>
                  </a:ext>
                </a:extLst>
              </a:tr>
              <a:tr h="253776">
                <a:tc>
                  <a:txBody>
                    <a:bodyPr/>
                    <a:lstStyle/>
                    <a:p>
                      <a:pPr algn="l" fontAlgn="b"/>
                      <a:r>
                        <a:rPr lang="en-US" sz="1400" b="0" i="0" u="none" strike="noStrike">
                          <a:solidFill>
                            <a:schemeClr val="bg1"/>
                          </a:solidFill>
                          <a:effectLst/>
                          <a:latin typeface="Calibri" panose="020F0502020204030204" pitchFamily="34" charset="0"/>
                        </a:rPr>
                        <a:t>FAQPage</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HID-81</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Chatbot </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Patient can interact with SymBot and receive a response</a:t>
                      </a:r>
                    </a:p>
                  </a:txBody>
                  <a:tcPr marL="9525" marR="9525" marT="9525" marB="0" anchor="b">
                    <a:cell3D prstMaterial="dkEdge">
                      <a:bevel w="25400" h="25400" prst="angle"/>
                      <a:lightRig rig="flood" dir="t"/>
                    </a:cell3D>
                  </a:tcPr>
                </a:tc>
                <a:tc>
                  <a:txBody>
                    <a:bodyPr/>
                    <a:lstStyle/>
                    <a:p>
                      <a:pPr algn="l" fontAlgn="b"/>
                      <a:r>
                        <a:rPr lang="en-US" sz="1400" b="0" i="0" u="none" strike="noStrike" err="1">
                          <a:solidFill>
                            <a:schemeClr val="bg1"/>
                          </a:solidFill>
                          <a:effectLst/>
                          <a:latin typeface="Calibri" panose="020F0502020204030204" pitchFamily="34" charset="0"/>
                        </a:rPr>
                        <a:t>SymBot</a:t>
                      </a:r>
                      <a:r>
                        <a:rPr lang="en-US" sz="1400" b="0" i="0" u="none" strike="noStrike">
                          <a:solidFill>
                            <a:schemeClr val="bg1"/>
                          </a:solidFill>
                          <a:effectLst/>
                          <a:latin typeface="Calibri" panose="020F0502020204030204" pitchFamily="34" charset="0"/>
                        </a:rPr>
                        <a:t> responds on all patient inputs such as hello, what is chickenpox, how can I speak to creators of </a:t>
                      </a:r>
                      <a:r>
                        <a:rPr lang="en-US" sz="1400" b="0" i="0" u="none" strike="noStrike" err="1">
                          <a:solidFill>
                            <a:schemeClr val="bg1"/>
                          </a:solidFill>
                          <a:effectLst/>
                          <a:latin typeface="Calibri" panose="020F0502020204030204" pitchFamily="34" charset="0"/>
                        </a:rPr>
                        <a:t>symcheck</a:t>
                      </a:r>
                      <a:r>
                        <a:rPr lang="en-US" sz="1400" b="0" i="0" u="none" strike="noStrike">
                          <a:solidFill>
                            <a:schemeClr val="bg1"/>
                          </a:solidFill>
                          <a:effectLst/>
                          <a:latin typeface="Calibri" panose="020F0502020204030204" pitchFamily="34" charset="0"/>
                        </a:rPr>
                        <a:t>, etc.</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708981901"/>
                  </a:ext>
                </a:extLst>
              </a:tr>
              <a:tr h="476605">
                <a:tc>
                  <a:txBody>
                    <a:bodyPr/>
                    <a:lstStyle/>
                    <a:p>
                      <a:pPr algn="l" fontAlgn="b"/>
                      <a:r>
                        <a:rPr lang="en-US" sz="1400" b="0" i="0" u="none" strike="noStrike">
                          <a:solidFill>
                            <a:schemeClr val="bg1"/>
                          </a:solidFill>
                          <a:effectLst/>
                          <a:latin typeface="Calibri" panose="020F0502020204030204" pitchFamily="34" charset="0"/>
                        </a:rPr>
                        <a:t>FAQPage</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HID-81</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NavBar</a:t>
                      </a: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Patient can move to all pages on site using the </a:t>
                      </a:r>
                      <a:r>
                        <a:rPr lang="en-US" sz="1400" b="0" i="0" u="none" strike="noStrike" err="1">
                          <a:solidFill>
                            <a:schemeClr val="bg1"/>
                          </a:solidFill>
                          <a:effectLst/>
                          <a:latin typeface="Calibri" panose="020F0502020204030204" pitchFamily="34" charset="0"/>
                        </a:rPr>
                        <a:t>NavBar</a:t>
                      </a:r>
                      <a:endParaRPr lang="en-US" sz="1400" b="0" i="0" u="none" strike="noStrike">
                        <a:solidFill>
                          <a:schemeClr val="bg1"/>
                        </a:solidFill>
                        <a:effectLst/>
                        <a:latin typeface="Calibri" panose="020F0502020204030204" pitchFamily="34" charset="0"/>
                      </a:endParaRPr>
                    </a:p>
                  </a:txBody>
                  <a:tcPr marL="9525" marR="9525" marT="9525" marB="0" anchor="b">
                    <a:cell3D prstMaterial="dkEdge">
                      <a:bevel w="25400" h="25400" prst="angle"/>
                      <a:lightRig rig="flood" dir="t"/>
                    </a:cell3D>
                  </a:tcPr>
                </a:tc>
                <a:tc>
                  <a:txBody>
                    <a:bodyPr/>
                    <a:lstStyle/>
                    <a:p>
                      <a:pPr algn="l" fontAlgn="b"/>
                      <a:r>
                        <a:rPr lang="en-US" sz="1400" b="0" i="0" u="none" strike="noStrike">
                          <a:solidFill>
                            <a:schemeClr val="bg1"/>
                          </a:solidFill>
                          <a:effectLst/>
                          <a:latin typeface="Calibri" panose="020F0502020204030204" pitchFamily="34" charset="0"/>
                        </a:rPr>
                        <a:t>Click any link in </a:t>
                      </a:r>
                      <a:r>
                        <a:rPr lang="en-US" sz="1400" b="0" i="0" u="none" strike="noStrike" err="1">
                          <a:solidFill>
                            <a:schemeClr val="bg1"/>
                          </a:solidFill>
                          <a:effectLst/>
                          <a:latin typeface="Calibri" panose="020F0502020204030204" pitchFamily="34" charset="0"/>
                        </a:rPr>
                        <a:t>NavBar</a:t>
                      </a:r>
                      <a:r>
                        <a:rPr lang="en-US" sz="1400" b="0" i="0" u="none" strike="noStrike">
                          <a:solidFill>
                            <a:schemeClr val="bg1"/>
                          </a:solidFill>
                          <a:effectLst/>
                          <a:latin typeface="Calibri" panose="020F0502020204030204" pitchFamily="34" charset="0"/>
                        </a:rPr>
                        <a:t> and the user is redirected to the Home, Upload, FAQ, or About Us Page</a:t>
                      </a:r>
                    </a:p>
                  </a:txBody>
                  <a:tcPr marL="9525" marR="9525" marT="9525" marB="0" anchor="b">
                    <a:cell3D prstMaterial="dkEdge">
                      <a:bevel w="25400" h="25400" prst="angle"/>
                      <a:lightRig rig="flood" dir="t"/>
                    </a:cell3D>
                  </a:tcPr>
                </a:tc>
                <a:tc>
                  <a:txBody>
                    <a:bodyPr/>
                    <a:lstStyle/>
                    <a:p>
                      <a:pPr algn="ctr" fontAlgn="b"/>
                      <a:r>
                        <a:rPr lang="en-US" sz="1400" b="0" i="0" u="none" strike="noStrike">
                          <a:solidFill>
                            <a:schemeClr val="bg1"/>
                          </a:solidFill>
                          <a:effectLst/>
                          <a:latin typeface="Calibri" panose="020F0502020204030204" pitchFamily="34" charset="0"/>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3892120554"/>
                  </a:ext>
                </a:extLst>
              </a:tr>
            </a:tbl>
          </a:graphicData>
        </a:graphic>
      </p:graphicFrame>
    </p:spTree>
    <p:extLst>
      <p:ext uri="{BB962C8B-B14F-4D97-AF65-F5344CB8AC3E}">
        <p14:creationId xmlns:p14="http://schemas.microsoft.com/office/powerpoint/2010/main" val="50745773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931D40-E4CB-44FF-A225-87AA05013D34}"/>
              </a:ext>
            </a:extLst>
          </p:cNvPr>
          <p:cNvPicPr>
            <a:picLocks noChangeAspect="1"/>
          </p:cNvPicPr>
          <p:nvPr/>
        </p:nvPicPr>
        <p:blipFill>
          <a:blip r:embed="rId3"/>
          <a:stretch>
            <a:fillRect/>
          </a:stretch>
        </p:blipFill>
        <p:spPr>
          <a:xfrm>
            <a:off x="488950" y="1370889"/>
            <a:ext cx="11214100" cy="3779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a:t>
            </a:r>
            <a:r>
              <a:rPr lang="en-US"/>
              <a:t>6</a:t>
            </a:r>
            <a:r>
              <a:rPr lang="en-US" b="1" kern="1200" spc="-70" baseline="0">
                <a:latin typeface="+mj-lt"/>
                <a:ea typeface="+mj-ea"/>
                <a:cs typeface="+mj-cs"/>
              </a:rPr>
              <a:t> Burndown Chart</a:t>
            </a:r>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FAA2CBFC-813A-4D2A-A668-CD82A6BF4240}"/>
              </a:ext>
            </a:extLst>
          </p:cNvPr>
          <p:cNvSpPr>
            <a:spLocks noGrp="1"/>
          </p:cNvSpPr>
          <p:nvPr>
            <p:ph type="sldNum" sz="quarter" idx="12"/>
          </p:nvPr>
        </p:nvSpPr>
        <p:spPr/>
        <p:txBody>
          <a:bodyPr/>
          <a:lstStyle/>
          <a:p>
            <a:fld id="{C263D6C4-4840-40CC-AC84-17E24B3B7BDE}" type="slidenum">
              <a:rPr lang="en-US" noProof="0" smtClean="0"/>
              <a:pPr/>
              <a:t>41</a:t>
            </a:fld>
            <a:endParaRPr lang="en-US" noProof="0"/>
          </a:p>
        </p:txBody>
      </p:sp>
      <p:sp>
        <p:nvSpPr>
          <p:cNvPr id="5" name="TextBox 4">
            <a:extLst>
              <a:ext uri="{FF2B5EF4-FFF2-40B4-BE49-F238E27FC236}">
                <a16:creationId xmlns:a16="http://schemas.microsoft.com/office/drawing/2014/main" id="{70BECD6D-5766-424E-846E-BB7A05055BF4}"/>
              </a:ext>
            </a:extLst>
          </p:cNvPr>
          <p:cNvSpPr txBox="1"/>
          <p:nvPr/>
        </p:nvSpPr>
        <p:spPr>
          <a:xfrm>
            <a:off x="869950" y="5150533"/>
            <a:ext cx="31877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The advance prediction page required more work than anticipated</a:t>
            </a:r>
          </a:p>
        </p:txBody>
      </p:sp>
      <p:sp>
        <p:nvSpPr>
          <p:cNvPr id="10" name="TextBox 9">
            <a:extLst>
              <a:ext uri="{FF2B5EF4-FFF2-40B4-BE49-F238E27FC236}">
                <a16:creationId xmlns:a16="http://schemas.microsoft.com/office/drawing/2014/main" id="{E187728C-E0DD-400D-B4BC-3BFA36B428F2}"/>
              </a:ext>
            </a:extLst>
          </p:cNvPr>
          <p:cNvSpPr txBox="1"/>
          <p:nvPr/>
        </p:nvSpPr>
        <p:spPr>
          <a:xfrm>
            <a:off x="4057650" y="5150533"/>
            <a:ext cx="3187700"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We were only able to complete 1 story point because of this</a:t>
            </a:r>
          </a:p>
        </p:txBody>
      </p:sp>
    </p:spTree>
    <p:extLst>
      <p:ext uri="{BB962C8B-B14F-4D97-AF65-F5344CB8AC3E}">
        <p14:creationId xmlns:p14="http://schemas.microsoft.com/office/powerpoint/2010/main" val="393201785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FAQ Page</a:t>
            </a:r>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pSp>
        <p:nvGrpSpPr>
          <p:cNvPr id="12" name="Group 11">
            <a:extLst>
              <a:ext uri="{FF2B5EF4-FFF2-40B4-BE49-F238E27FC236}">
                <a16:creationId xmlns:a16="http://schemas.microsoft.com/office/drawing/2014/main" id="{D80AA39D-CB36-234F-B5A5-C1BDB6FCF4B9}"/>
              </a:ext>
            </a:extLst>
          </p:cNvPr>
          <p:cNvGrpSpPr/>
          <p:nvPr/>
        </p:nvGrpSpPr>
        <p:grpSpPr>
          <a:xfrm>
            <a:off x="612948" y="1993777"/>
            <a:ext cx="10786706" cy="4189748"/>
            <a:chOff x="612948" y="1993777"/>
            <a:chExt cx="10786706" cy="4189748"/>
          </a:xfrm>
          <a:effectLst/>
        </p:grpSpPr>
        <p:pic>
          <p:nvPicPr>
            <p:cNvPr id="4" name="Picture 3" descr="Graphical user interface, text, application&#10;&#10;Description automatically generated">
              <a:extLst>
                <a:ext uri="{FF2B5EF4-FFF2-40B4-BE49-F238E27FC236}">
                  <a16:creationId xmlns:a16="http://schemas.microsoft.com/office/drawing/2014/main" id="{C6ECE3E9-C862-F64E-AA3D-53FD9EBE825F}"/>
                </a:ext>
              </a:extLst>
            </p:cNvPr>
            <p:cNvPicPr>
              <a:picLocks/>
            </p:cNvPicPr>
            <p:nvPr/>
          </p:nvPicPr>
          <p:blipFill>
            <a:blip r:embed="rId3" cstate="hqprint">
              <a:extLst>
                <a:ext uri="{28A0092B-C50C-407E-A947-70E740481C1C}">
                  <a14:useLocalDpi xmlns:a14="http://schemas.microsoft.com/office/drawing/2010/main"/>
                </a:ext>
              </a:extLst>
            </a:blip>
            <a:stretch>
              <a:fillRect/>
            </a:stretch>
          </p:blipFill>
          <p:spPr>
            <a:xfrm>
              <a:off x="612948" y="1993777"/>
              <a:ext cx="6722347" cy="4189748"/>
            </a:xfrm>
            <a:prstGeom prst="rect">
              <a:avLst/>
            </a:prstGeom>
            <a:scene3d>
              <a:camera prst="orthographicFront"/>
              <a:lightRig rig="threePt" dir="t"/>
            </a:scene3d>
            <a:sp3d>
              <a:bevelT/>
            </a:sp3d>
          </p:spPr>
        </p:pic>
        <p:pic>
          <p:nvPicPr>
            <p:cNvPr id="7" name="Picture 6" descr="Graphical user interface, application, Teams&#10;&#10;Description automatically generated">
              <a:extLst>
                <a:ext uri="{FF2B5EF4-FFF2-40B4-BE49-F238E27FC236}">
                  <a16:creationId xmlns:a16="http://schemas.microsoft.com/office/drawing/2014/main" id="{F9866125-76DF-2744-AC48-9994EFACBF87}"/>
                </a:ext>
              </a:extLst>
            </p:cNvPr>
            <p:cNvPicPr>
              <a:picLocks/>
            </p:cNvPicPr>
            <p:nvPr/>
          </p:nvPicPr>
          <p:blipFill>
            <a:blip r:embed="rId4" cstate="hqprint">
              <a:extLst>
                <a:ext uri="{28A0092B-C50C-407E-A947-70E740481C1C}">
                  <a14:useLocalDpi xmlns:a14="http://schemas.microsoft.com/office/drawing/2010/main"/>
                </a:ext>
              </a:extLst>
            </a:blip>
            <a:stretch>
              <a:fillRect/>
            </a:stretch>
          </p:blipFill>
          <p:spPr>
            <a:xfrm>
              <a:off x="5345148" y="1993777"/>
              <a:ext cx="6054506" cy="4189748"/>
            </a:xfrm>
            <a:prstGeom prst="rect">
              <a:avLst/>
            </a:prstGeom>
            <a:scene3d>
              <a:camera prst="orthographicFront"/>
              <a:lightRig rig="threePt" dir="t"/>
            </a:scene3d>
            <a:sp3d>
              <a:bevelT/>
            </a:sp3d>
          </p:spPr>
        </p:pic>
      </p:grpSp>
      <p:sp>
        <p:nvSpPr>
          <p:cNvPr id="9" name="TextBox 8">
            <a:extLst>
              <a:ext uri="{FF2B5EF4-FFF2-40B4-BE49-F238E27FC236}">
                <a16:creationId xmlns:a16="http://schemas.microsoft.com/office/drawing/2014/main" id="{0C88B259-2445-1845-AD99-E253C114CFDA}"/>
              </a:ext>
            </a:extLst>
          </p:cNvPr>
          <p:cNvSpPr txBox="1"/>
          <p:nvPr/>
        </p:nvSpPr>
        <p:spPr>
          <a:xfrm>
            <a:off x="3266202" y="1421788"/>
            <a:ext cx="1415837" cy="369332"/>
          </a:xfrm>
          <a:prstGeom prst="rect">
            <a:avLst/>
          </a:prstGeom>
          <a:noFill/>
        </p:spPr>
        <p:txBody>
          <a:bodyPr wrap="none" rtlCol="0">
            <a:spAutoFit/>
          </a:bodyPr>
          <a:lstStyle/>
          <a:p>
            <a:r>
              <a:rPr lang="en-US">
                <a:solidFill>
                  <a:schemeClr val="bg1"/>
                </a:solidFill>
              </a:rPr>
              <a:t>Top of Page</a:t>
            </a:r>
          </a:p>
        </p:txBody>
      </p:sp>
      <p:sp>
        <p:nvSpPr>
          <p:cNvPr id="10" name="TextBox 9">
            <a:extLst>
              <a:ext uri="{FF2B5EF4-FFF2-40B4-BE49-F238E27FC236}">
                <a16:creationId xmlns:a16="http://schemas.microsoft.com/office/drawing/2014/main" id="{F075F186-1556-1F40-B29B-0E428BA6B471}"/>
              </a:ext>
            </a:extLst>
          </p:cNvPr>
          <p:cNvSpPr txBox="1"/>
          <p:nvPr/>
        </p:nvSpPr>
        <p:spPr>
          <a:xfrm>
            <a:off x="7484978" y="1477769"/>
            <a:ext cx="1774845" cy="369332"/>
          </a:xfrm>
          <a:prstGeom prst="rect">
            <a:avLst/>
          </a:prstGeom>
          <a:noFill/>
        </p:spPr>
        <p:txBody>
          <a:bodyPr wrap="none" rtlCol="0">
            <a:spAutoFit/>
          </a:bodyPr>
          <a:lstStyle/>
          <a:p>
            <a:r>
              <a:rPr lang="en-US">
                <a:solidFill>
                  <a:schemeClr val="bg1"/>
                </a:solidFill>
              </a:rPr>
              <a:t>Bottom of Page</a:t>
            </a:r>
          </a:p>
        </p:txBody>
      </p:sp>
      <p:sp>
        <p:nvSpPr>
          <p:cNvPr id="3" name="Slide Number Placeholder 2">
            <a:extLst>
              <a:ext uri="{FF2B5EF4-FFF2-40B4-BE49-F238E27FC236}">
                <a16:creationId xmlns:a16="http://schemas.microsoft.com/office/drawing/2014/main" id="{1D9E087F-6B2F-49D2-B74F-07F030628362}"/>
              </a:ext>
            </a:extLst>
          </p:cNvPr>
          <p:cNvSpPr>
            <a:spLocks noGrp="1"/>
          </p:cNvSpPr>
          <p:nvPr>
            <p:ph type="sldNum" sz="quarter" idx="12"/>
          </p:nvPr>
        </p:nvSpPr>
        <p:spPr/>
        <p:txBody>
          <a:bodyPr/>
          <a:lstStyle/>
          <a:p>
            <a:fld id="{C263D6C4-4840-40CC-AC84-17E24B3B7BDE}" type="slidenum">
              <a:rPr lang="en-US" noProof="0" smtClean="0"/>
              <a:pPr/>
              <a:t>42</a:t>
            </a:fld>
            <a:endParaRPr lang="en-US" noProof="0"/>
          </a:p>
        </p:txBody>
      </p:sp>
    </p:spTree>
    <p:extLst>
      <p:ext uri="{BB962C8B-B14F-4D97-AF65-F5344CB8AC3E}">
        <p14:creationId xmlns:p14="http://schemas.microsoft.com/office/powerpoint/2010/main" val="284604930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Mock-up </a:t>
            </a:r>
            <a:r>
              <a:rPr lang="en-US" err="1"/>
              <a:t>SymCheck</a:t>
            </a:r>
            <a:r>
              <a:rPr lang="en-US"/>
              <a:t> Design</a:t>
            </a:r>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BC26F0E3-9F90-2A4B-8837-5AFDAB7DAFE3}"/>
              </a:ext>
            </a:extLst>
          </p:cNvPr>
          <p:cNvPicPr>
            <a:picLocks noChangeAspect="1"/>
          </p:cNvPicPr>
          <p:nvPr/>
        </p:nvPicPr>
        <p:blipFill>
          <a:blip r:embed="rId3"/>
          <a:stretch>
            <a:fillRect/>
          </a:stretch>
        </p:blipFill>
        <p:spPr>
          <a:xfrm>
            <a:off x="1041186" y="1336096"/>
            <a:ext cx="6464934" cy="5521904"/>
          </a:xfrm>
          <a:prstGeom prst="rect">
            <a:avLst/>
          </a:prstGeom>
        </p:spPr>
      </p:pic>
      <p:sp>
        <p:nvSpPr>
          <p:cNvPr id="4" name="TextBox 3">
            <a:extLst>
              <a:ext uri="{FF2B5EF4-FFF2-40B4-BE49-F238E27FC236}">
                <a16:creationId xmlns:a16="http://schemas.microsoft.com/office/drawing/2014/main" id="{19734F56-75CE-D541-B117-8C6EA04A0756}"/>
              </a:ext>
            </a:extLst>
          </p:cNvPr>
          <p:cNvSpPr txBox="1"/>
          <p:nvPr/>
        </p:nvSpPr>
        <p:spPr>
          <a:xfrm>
            <a:off x="9224386" y="3429000"/>
            <a:ext cx="1313180" cy="369332"/>
          </a:xfrm>
          <a:prstGeom prst="rect">
            <a:avLst/>
          </a:prstGeom>
          <a:noFill/>
        </p:spPr>
        <p:txBody>
          <a:bodyPr wrap="none" rtlCol="0">
            <a:spAutoFit/>
          </a:bodyPr>
          <a:lstStyle/>
          <a:p>
            <a:r>
              <a:rPr lang="en-US">
                <a:solidFill>
                  <a:schemeClr val="bg1"/>
                </a:solidFill>
              </a:rPr>
              <a:t>Homepage</a:t>
            </a:r>
          </a:p>
        </p:txBody>
      </p:sp>
      <p:sp>
        <p:nvSpPr>
          <p:cNvPr id="6" name="Slide Number Placeholder 5">
            <a:extLst>
              <a:ext uri="{FF2B5EF4-FFF2-40B4-BE49-F238E27FC236}">
                <a16:creationId xmlns:a16="http://schemas.microsoft.com/office/drawing/2014/main" id="{861432FB-AE7F-44D0-BFEE-598F7074470C}"/>
              </a:ext>
            </a:extLst>
          </p:cNvPr>
          <p:cNvSpPr>
            <a:spLocks noGrp="1"/>
          </p:cNvSpPr>
          <p:nvPr>
            <p:ph type="sldNum" sz="quarter" idx="12"/>
          </p:nvPr>
        </p:nvSpPr>
        <p:spPr/>
        <p:txBody>
          <a:bodyPr/>
          <a:lstStyle/>
          <a:p>
            <a:fld id="{C263D6C4-4840-40CC-AC84-17E24B3B7BDE}" type="slidenum">
              <a:rPr lang="en-US" noProof="0" smtClean="0"/>
              <a:pPr/>
              <a:t>43</a:t>
            </a:fld>
            <a:endParaRPr lang="en-US" noProof="0"/>
          </a:p>
        </p:txBody>
      </p:sp>
    </p:spTree>
    <p:extLst>
      <p:ext uri="{BB962C8B-B14F-4D97-AF65-F5344CB8AC3E}">
        <p14:creationId xmlns:p14="http://schemas.microsoft.com/office/powerpoint/2010/main" val="11096577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33953B-54AA-43F1-B2EA-797C306732C0}"/>
              </a:ext>
            </a:extLst>
          </p:cNvPr>
          <p:cNvSpPr>
            <a:spLocks noGrp="1"/>
          </p:cNvSpPr>
          <p:nvPr>
            <p:ph type="title"/>
          </p:nvPr>
        </p:nvSpPr>
        <p:spPr/>
        <p:txBody>
          <a:bodyPr/>
          <a:lstStyle/>
          <a:p>
            <a:r>
              <a:rPr lang="en-US"/>
              <a:t>Sprint 7 Artifacts</a:t>
            </a:r>
          </a:p>
        </p:txBody>
      </p:sp>
      <p:sp>
        <p:nvSpPr>
          <p:cNvPr id="4" name="Slide Number Placeholder 3">
            <a:extLst>
              <a:ext uri="{FF2B5EF4-FFF2-40B4-BE49-F238E27FC236}">
                <a16:creationId xmlns:a16="http://schemas.microsoft.com/office/drawing/2014/main" id="{E392FCB8-6BB0-4C7B-BBB8-84D0C22025D3}"/>
              </a:ext>
            </a:extLst>
          </p:cNvPr>
          <p:cNvSpPr>
            <a:spLocks noGrp="1"/>
          </p:cNvSpPr>
          <p:nvPr>
            <p:ph type="sldNum" sz="quarter" idx="12"/>
          </p:nvPr>
        </p:nvSpPr>
        <p:spPr/>
        <p:txBody>
          <a:bodyPr/>
          <a:lstStyle/>
          <a:p>
            <a:fld id="{C263D6C4-4840-40CC-AC84-17E24B3B7BDE}" type="slidenum">
              <a:rPr lang="en-US" noProof="0" smtClean="0"/>
              <a:pPr/>
              <a:t>44</a:t>
            </a:fld>
            <a:endParaRPr lang="en-US" noProof="0"/>
          </a:p>
        </p:txBody>
      </p:sp>
      <p:sp>
        <p:nvSpPr>
          <p:cNvPr id="8" name="Rectangle 7">
            <a:extLst>
              <a:ext uri="{FF2B5EF4-FFF2-40B4-BE49-F238E27FC236}">
                <a16:creationId xmlns:a16="http://schemas.microsoft.com/office/drawing/2014/main" id="{4D6B55BF-78FA-4DCC-BC2B-3731BC18C3F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aphicFrame>
        <p:nvGraphicFramePr>
          <p:cNvPr id="13" name="Diagram 12">
            <a:extLst>
              <a:ext uri="{FF2B5EF4-FFF2-40B4-BE49-F238E27FC236}">
                <a16:creationId xmlns:a16="http://schemas.microsoft.com/office/drawing/2014/main" id="{37B46F3B-A91A-4B4F-84F0-08A389A1BF31}"/>
              </a:ext>
            </a:extLst>
          </p:cNvPr>
          <p:cNvGraphicFramePr/>
          <p:nvPr>
            <p:extLst>
              <p:ext uri="{D42A27DB-BD31-4B8C-83A1-F6EECF244321}">
                <p14:modId xmlns:p14="http://schemas.microsoft.com/office/powerpoint/2010/main" val="3004825392"/>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able 5">
            <a:extLst>
              <a:ext uri="{FF2B5EF4-FFF2-40B4-BE49-F238E27FC236}">
                <a16:creationId xmlns:a16="http://schemas.microsoft.com/office/drawing/2014/main" id="{2F5169B0-A9D5-4D5E-8FEC-49F69B976B23}"/>
              </a:ext>
            </a:extLst>
          </p:cNvPr>
          <p:cNvGraphicFramePr>
            <a:graphicFrameLocks noGrp="1"/>
          </p:cNvGraphicFramePr>
          <p:nvPr>
            <p:extLst>
              <p:ext uri="{D42A27DB-BD31-4B8C-83A1-F6EECF244321}">
                <p14:modId xmlns:p14="http://schemas.microsoft.com/office/powerpoint/2010/main" val="2368977912"/>
              </p:ext>
            </p:extLst>
          </p:nvPr>
        </p:nvGraphicFramePr>
        <p:xfrm>
          <a:off x="157916" y="1441077"/>
          <a:ext cx="8134438" cy="4827960"/>
        </p:xfrm>
        <a:graphic>
          <a:graphicData uri="http://schemas.openxmlformats.org/drawingml/2006/table">
            <a:tbl>
              <a:tblPr firstRow="1" bandRow="1">
                <a:tableStyleId>{18603FDC-E32A-4AB5-989C-0864C3EAD2B8}</a:tableStyleId>
              </a:tblPr>
              <a:tblGrid>
                <a:gridCol w="774708">
                  <a:extLst>
                    <a:ext uri="{9D8B030D-6E8A-4147-A177-3AD203B41FA5}">
                      <a16:colId xmlns:a16="http://schemas.microsoft.com/office/drawing/2014/main" val="2547195409"/>
                    </a:ext>
                  </a:extLst>
                </a:gridCol>
                <a:gridCol w="774708">
                  <a:extLst>
                    <a:ext uri="{9D8B030D-6E8A-4147-A177-3AD203B41FA5}">
                      <a16:colId xmlns:a16="http://schemas.microsoft.com/office/drawing/2014/main" val="1101871229"/>
                    </a:ext>
                  </a:extLst>
                </a:gridCol>
                <a:gridCol w="4260897">
                  <a:extLst>
                    <a:ext uri="{9D8B030D-6E8A-4147-A177-3AD203B41FA5}">
                      <a16:colId xmlns:a16="http://schemas.microsoft.com/office/drawing/2014/main" val="433889601"/>
                    </a:ext>
                  </a:extLst>
                </a:gridCol>
                <a:gridCol w="774708">
                  <a:extLst>
                    <a:ext uri="{9D8B030D-6E8A-4147-A177-3AD203B41FA5}">
                      <a16:colId xmlns:a16="http://schemas.microsoft.com/office/drawing/2014/main" val="2563295272"/>
                    </a:ext>
                  </a:extLst>
                </a:gridCol>
                <a:gridCol w="823275">
                  <a:extLst>
                    <a:ext uri="{9D8B030D-6E8A-4147-A177-3AD203B41FA5}">
                      <a16:colId xmlns:a16="http://schemas.microsoft.com/office/drawing/2014/main" val="3097437762"/>
                    </a:ext>
                  </a:extLst>
                </a:gridCol>
                <a:gridCol w="726142">
                  <a:extLst>
                    <a:ext uri="{9D8B030D-6E8A-4147-A177-3AD203B41FA5}">
                      <a16:colId xmlns:a16="http://schemas.microsoft.com/office/drawing/2014/main" val="1697455775"/>
                    </a:ext>
                  </a:extLst>
                </a:gridCol>
              </a:tblGrid>
              <a:tr h="437978">
                <a:tc>
                  <a:txBody>
                    <a:bodyPr/>
                    <a:lstStyle/>
                    <a:p>
                      <a:pPr algn="ctr" rtl="0" fontAlgn="b"/>
                      <a:r>
                        <a:rPr lang="en-US" sz="1500">
                          <a:solidFill>
                            <a:schemeClr val="tx1"/>
                          </a:solidFill>
                          <a:effectLst/>
                        </a:rPr>
                        <a:t>Type</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Key</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Summary</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Story Points</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Priority</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Status</a:t>
                      </a:r>
                    </a:p>
                  </a:txBody>
                  <a:tcPr marL="21330" marR="21330" marT="14220" marB="14220" anchor="b">
                    <a:cell3D prstMaterial="dkEdge">
                      <a:bevel w="25400" h="25400" prst="angle"/>
                      <a:lightRig rig="flood" dir="t"/>
                    </a:cell3D>
                  </a:tcPr>
                </a:tc>
                <a:extLst>
                  <a:ext uri="{0D108BD9-81ED-4DB2-BD59-A6C34878D82A}">
                    <a16:rowId xmlns:a16="http://schemas.microsoft.com/office/drawing/2014/main" val="3105401584"/>
                  </a:ext>
                </a:extLst>
              </a:tr>
              <a:tr h="642747">
                <a:tc>
                  <a:txBody>
                    <a:bodyPr/>
                    <a:lstStyle/>
                    <a:p>
                      <a:pPr rtl="0" fontAlgn="b"/>
                      <a:r>
                        <a:rPr lang="en-US" sz="1500">
                          <a:solidFill>
                            <a:schemeClr val="tx1"/>
                          </a:solidFill>
                          <a:effectLst/>
                        </a:rPr>
                        <a:t>Story</a:t>
                      </a:r>
                    </a:p>
                  </a:txBody>
                  <a:tcPr marL="21330" marR="21330" marT="14220" marB="14220" anchor="b">
                    <a:cell3D prstMaterial="dkEdge">
                      <a:bevel w="25400" h="25400" prst="angle"/>
                      <a:lightRig rig="flood" dir="t"/>
                    </a:cell3D>
                  </a:tcPr>
                </a:tc>
                <a:tc>
                  <a:txBody>
                    <a:bodyPr/>
                    <a:lstStyle/>
                    <a:p>
                      <a:pPr rtl="0" fontAlgn="b"/>
                      <a:r>
                        <a:rPr lang="en-US" sz="1500" u="sng">
                          <a:solidFill>
                            <a:schemeClr val="tx1"/>
                          </a:solidFill>
                          <a:effectLst/>
                          <a:hlinkClick r:id="rId8">
                            <a:extLst>
                              <a:ext uri="{A12FA001-AC4F-418D-AE19-62706E023703}">
                                <ahyp:hlinkClr xmlns:ahyp="http://schemas.microsoft.com/office/drawing/2018/hyperlinkcolor" val="tx"/>
                              </a:ext>
                            </a:extLst>
                          </a:hlinkClick>
                        </a:rPr>
                        <a:t>HID-59</a:t>
                      </a:r>
                      <a:endParaRPr lang="en-US" sz="1500" u="sng">
                        <a:solidFill>
                          <a:schemeClr val="tx1"/>
                        </a:solidFill>
                        <a:effectLst/>
                      </a:endParaRP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As a patient, I want to include other symptoms along with my image upload so that I can receive a better diagnosis of my illness</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5</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Highest</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Done</a:t>
                      </a:r>
                    </a:p>
                  </a:txBody>
                  <a:tcPr marL="21330" marR="21330" marT="14220" marB="14220" anchor="b">
                    <a:cell3D prstMaterial="dkEdge">
                      <a:bevel w="25400" h="25400" prst="angle"/>
                      <a:lightRig rig="flood" dir="t"/>
                    </a:cell3D>
                  </a:tcPr>
                </a:tc>
                <a:extLst>
                  <a:ext uri="{0D108BD9-81ED-4DB2-BD59-A6C34878D82A}">
                    <a16:rowId xmlns:a16="http://schemas.microsoft.com/office/drawing/2014/main" val="1385828165"/>
                  </a:ext>
                </a:extLst>
              </a:tr>
              <a:tr h="642747">
                <a:tc>
                  <a:txBody>
                    <a:bodyPr/>
                    <a:lstStyle/>
                    <a:p>
                      <a:pPr rtl="0" fontAlgn="b"/>
                      <a:r>
                        <a:rPr lang="en-US" sz="1500">
                          <a:solidFill>
                            <a:schemeClr val="tx1"/>
                          </a:solidFill>
                          <a:effectLst/>
                        </a:rPr>
                        <a:t>Task</a:t>
                      </a:r>
                    </a:p>
                  </a:txBody>
                  <a:tcPr marL="21330" marR="21330" marT="14220" marB="14220" anchor="b">
                    <a:cell3D prstMaterial="dkEdge">
                      <a:bevel w="25400" h="25400" prst="angle"/>
                      <a:lightRig rig="flood" dir="t"/>
                    </a:cell3D>
                  </a:tcPr>
                </a:tc>
                <a:tc>
                  <a:txBody>
                    <a:bodyPr/>
                    <a:lstStyle/>
                    <a:p>
                      <a:pPr rtl="0" fontAlgn="b"/>
                      <a:r>
                        <a:rPr lang="en-US" sz="1500" u="sng">
                          <a:solidFill>
                            <a:schemeClr val="tx1"/>
                          </a:solidFill>
                          <a:effectLst/>
                          <a:hlinkClick r:id="rId9">
                            <a:extLst>
                              <a:ext uri="{A12FA001-AC4F-418D-AE19-62706E023703}">
                                <ahyp:hlinkClr xmlns:ahyp="http://schemas.microsoft.com/office/drawing/2018/hyperlinkcolor" val="tx"/>
                              </a:ext>
                            </a:extLst>
                          </a:hlinkClick>
                        </a:rPr>
                        <a:t>HID-94</a:t>
                      </a:r>
                      <a:endParaRPr lang="en-US" sz="1500" u="sng">
                        <a:solidFill>
                          <a:schemeClr val="tx1"/>
                        </a:solidFill>
                        <a:effectLst/>
                      </a:endParaRP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Every member is required to log work done every weekday</a:t>
                      </a:r>
                      <a:br>
                        <a:rPr lang="en-US" sz="1500">
                          <a:solidFill>
                            <a:schemeClr val="tx1"/>
                          </a:solidFill>
                          <a:effectLst/>
                        </a:rPr>
                      </a:br>
                      <a:endParaRPr lang="en-US" sz="1500">
                        <a:solidFill>
                          <a:schemeClr val="tx1"/>
                        </a:solidFill>
                        <a:effectLst/>
                      </a:endParaRP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N/A</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High</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Done</a:t>
                      </a:r>
                    </a:p>
                  </a:txBody>
                  <a:tcPr marL="21330" marR="21330" marT="14220" marB="14220" anchor="b">
                    <a:cell3D prstMaterial="dkEdge">
                      <a:bevel w="25400" h="25400" prst="angle"/>
                      <a:lightRig rig="flood" dir="t"/>
                    </a:cell3D>
                  </a:tcPr>
                </a:tc>
                <a:extLst>
                  <a:ext uri="{0D108BD9-81ED-4DB2-BD59-A6C34878D82A}">
                    <a16:rowId xmlns:a16="http://schemas.microsoft.com/office/drawing/2014/main" val="2671945080"/>
                  </a:ext>
                </a:extLst>
              </a:tr>
              <a:tr h="233209">
                <a:tc>
                  <a:txBody>
                    <a:bodyPr/>
                    <a:lstStyle/>
                    <a:p>
                      <a:pPr rtl="0" fontAlgn="b"/>
                      <a:r>
                        <a:rPr lang="en-US" sz="1500">
                          <a:solidFill>
                            <a:schemeClr val="tx1"/>
                          </a:solidFill>
                          <a:effectLst/>
                        </a:rPr>
                        <a:t>Task</a:t>
                      </a:r>
                    </a:p>
                  </a:txBody>
                  <a:tcPr marL="21330" marR="21330" marT="14220" marB="14220" anchor="b">
                    <a:cell3D prstMaterial="dkEdge">
                      <a:bevel w="25400" h="25400" prst="angle"/>
                      <a:lightRig rig="flood" dir="t"/>
                    </a:cell3D>
                  </a:tcPr>
                </a:tc>
                <a:tc>
                  <a:txBody>
                    <a:bodyPr/>
                    <a:lstStyle/>
                    <a:p>
                      <a:pPr rtl="0" fontAlgn="b"/>
                      <a:r>
                        <a:rPr lang="en-US" sz="1500" u="sng">
                          <a:solidFill>
                            <a:schemeClr val="tx1"/>
                          </a:solidFill>
                          <a:effectLst/>
                          <a:hlinkClick r:id="rId10">
                            <a:extLst>
                              <a:ext uri="{A12FA001-AC4F-418D-AE19-62706E023703}">
                                <ahyp:hlinkClr xmlns:ahyp="http://schemas.microsoft.com/office/drawing/2018/hyperlinkcolor" val="tx"/>
                              </a:ext>
                            </a:extLst>
                          </a:hlinkClick>
                        </a:rPr>
                        <a:t>HID-83</a:t>
                      </a:r>
                      <a:endParaRPr lang="en-US" sz="1500" u="sng">
                        <a:solidFill>
                          <a:schemeClr val="tx1"/>
                        </a:solidFill>
                        <a:effectLst/>
                      </a:endParaRP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Redo SymCheck's application design</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N/A</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High</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Done</a:t>
                      </a:r>
                    </a:p>
                  </a:txBody>
                  <a:tcPr marL="21330" marR="21330" marT="14220" marB="14220" anchor="b">
                    <a:cell3D prstMaterial="dkEdge">
                      <a:bevel w="25400" h="25400" prst="angle"/>
                      <a:lightRig rig="flood" dir="t"/>
                    </a:cell3D>
                  </a:tcPr>
                </a:tc>
                <a:extLst>
                  <a:ext uri="{0D108BD9-81ED-4DB2-BD59-A6C34878D82A}">
                    <a16:rowId xmlns:a16="http://schemas.microsoft.com/office/drawing/2014/main" val="2716216053"/>
                  </a:ext>
                </a:extLst>
              </a:tr>
              <a:tr h="642747">
                <a:tc>
                  <a:txBody>
                    <a:bodyPr/>
                    <a:lstStyle/>
                    <a:p>
                      <a:pPr rtl="0" fontAlgn="b"/>
                      <a:r>
                        <a:rPr lang="en-US" sz="1500">
                          <a:solidFill>
                            <a:schemeClr val="tx1"/>
                          </a:solidFill>
                          <a:effectLst/>
                        </a:rPr>
                        <a:t>Story</a:t>
                      </a:r>
                    </a:p>
                  </a:txBody>
                  <a:tcPr marL="21330" marR="21330" marT="14220" marB="14220" anchor="b">
                    <a:cell3D prstMaterial="dkEdge">
                      <a:bevel w="25400" h="25400" prst="angle"/>
                      <a:lightRig rig="flood" dir="t"/>
                    </a:cell3D>
                  </a:tcPr>
                </a:tc>
                <a:tc>
                  <a:txBody>
                    <a:bodyPr/>
                    <a:lstStyle/>
                    <a:p>
                      <a:pPr rtl="0" fontAlgn="b"/>
                      <a:r>
                        <a:rPr lang="en-US" sz="1500" u="sng">
                          <a:solidFill>
                            <a:schemeClr val="tx1"/>
                          </a:solidFill>
                          <a:effectLst/>
                          <a:hlinkClick r:id="rId11">
                            <a:extLst>
                              <a:ext uri="{A12FA001-AC4F-418D-AE19-62706E023703}">
                                <ahyp:hlinkClr xmlns:ahyp="http://schemas.microsoft.com/office/drawing/2018/hyperlinkcolor" val="tx"/>
                              </a:ext>
                            </a:extLst>
                          </a:hlinkClick>
                        </a:rPr>
                        <a:t>HID-82</a:t>
                      </a:r>
                      <a:endParaRPr lang="en-US" sz="1500" u="sng">
                        <a:solidFill>
                          <a:schemeClr val="tx1"/>
                        </a:solidFill>
                        <a:effectLst/>
                      </a:endParaRP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As a patient, I want to access other pages on the site with a navigation bar so that I can easily move from page to page</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3</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High</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Done</a:t>
                      </a:r>
                    </a:p>
                  </a:txBody>
                  <a:tcPr marL="21330" marR="21330" marT="14220" marB="14220" anchor="b">
                    <a:cell3D prstMaterial="dkEdge">
                      <a:bevel w="25400" h="25400" prst="angle"/>
                      <a:lightRig rig="flood" dir="t"/>
                    </a:cell3D>
                  </a:tcPr>
                </a:tc>
                <a:extLst>
                  <a:ext uri="{0D108BD9-81ED-4DB2-BD59-A6C34878D82A}">
                    <a16:rowId xmlns:a16="http://schemas.microsoft.com/office/drawing/2014/main" val="3205703069"/>
                  </a:ext>
                </a:extLst>
              </a:tr>
              <a:tr h="642747">
                <a:tc>
                  <a:txBody>
                    <a:bodyPr/>
                    <a:lstStyle/>
                    <a:p>
                      <a:pPr rtl="0" fontAlgn="b"/>
                      <a:r>
                        <a:rPr lang="en-US" sz="1500">
                          <a:solidFill>
                            <a:schemeClr val="tx1"/>
                          </a:solidFill>
                          <a:effectLst/>
                        </a:rPr>
                        <a:t>Story</a:t>
                      </a:r>
                    </a:p>
                  </a:txBody>
                  <a:tcPr marL="21330" marR="21330" marT="14220" marB="14220" anchor="b">
                    <a:cell3D prstMaterial="dkEdge">
                      <a:bevel w="25400" h="25400" prst="angle"/>
                      <a:lightRig rig="flood" dir="t"/>
                    </a:cell3D>
                  </a:tcPr>
                </a:tc>
                <a:tc>
                  <a:txBody>
                    <a:bodyPr/>
                    <a:lstStyle/>
                    <a:p>
                      <a:pPr rtl="0" fontAlgn="b"/>
                      <a:r>
                        <a:rPr lang="en-US" sz="1500" u="sng">
                          <a:solidFill>
                            <a:schemeClr val="tx1"/>
                          </a:solidFill>
                          <a:effectLst/>
                          <a:hlinkClick r:id="rId12">
                            <a:extLst>
                              <a:ext uri="{A12FA001-AC4F-418D-AE19-62706E023703}">
                                <ahyp:hlinkClr xmlns:ahyp="http://schemas.microsoft.com/office/drawing/2018/hyperlinkcolor" val="tx"/>
                              </a:ext>
                            </a:extLst>
                          </a:hlinkClick>
                        </a:rPr>
                        <a:t>HID-93</a:t>
                      </a:r>
                      <a:endParaRPr lang="en-US" sz="1500" u="sng">
                        <a:solidFill>
                          <a:schemeClr val="tx1"/>
                        </a:solidFill>
                        <a:effectLst/>
                      </a:endParaRP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As a patient, I want to access an About Us page so that I can get to know more about the SymCheck creators</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1</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Medium</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Done</a:t>
                      </a:r>
                    </a:p>
                  </a:txBody>
                  <a:tcPr marL="21330" marR="21330" marT="14220" marB="14220" anchor="b">
                    <a:cell3D prstMaterial="dkEdge">
                      <a:bevel w="25400" h="25400" prst="angle"/>
                      <a:lightRig rig="flood" dir="t"/>
                    </a:cell3D>
                  </a:tcPr>
                </a:tc>
                <a:extLst>
                  <a:ext uri="{0D108BD9-81ED-4DB2-BD59-A6C34878D82A}">
                    <a16:rowId xmlns:a16="http://schemas.microsoft.com/office/drawing/2014/main" val="3457735820"/>
                  </a:ext>
                </a:extLst>
              </a:tr>
              <a:tr h="233209">
                <a:tc>
                  <a:txBody>
                    <a:bodyPr/>
                    <a:lstStyle/>
                    <a:p>
                      <a:pPr rtl="0" fontAlgn="b"/>
                      <a:r>
                        <a:rPr lang="en-US" sz="1500">
                          <a:solidFill>
                            <a:schemeClr val="tx1"/>
                          </a:solidFill>
                          <a:effectLst/>
                        </a:rPr>
                        <a:t>Task</a:t>
                      </a:r>
                    </a:p>
                  </a:txBody>
                  <a:tcPr marL="21330" marR="21330" marT="14220" marB="14220" anchor="b">
                    <a:cell3D prstMaterial="dkEdge">
                      <a:bevel w="25400" h="25400" prst="angle"/>
                      <a:lightRig rig="flood" dir="t"/>
                    </a:cell3D>
                  </a:tcPr>
                </a:tc>
                <a:tc>
                  <a:txBody>
                    <a:bodyPr/>
                    <a:lstStyle/>
                    <a:p>
                      <a:pPr rtl="0" fontAlgn="b"/>
                      <a:r>
                        <a:rPr lang="en-US" sz="1500" u="sng">
                          <a:solidFill>
                            <a:schemeClr val="tx1"/>
                          </a:solidFill>
                          <a:effectLst/>
                          <a:hlinkClick r:id="rId13">
                            <a:extLst>
                              <a:ext uri="{A12FA001-AC4F-418D-AE19-62706E023703}">
                                <ahyp:hlinkClr xmlns:ahyp="http://schemas.microsoft.com/office/drawing/2018/hyperlinkcolor" val="tx"/>
                              </a:ext>
                            </a:extLst>
                          </a:hlinkClick>
                        </a:rPr>
                        <a:t>HID-80</a:t>
                      </a:r>
                      <a:endParaRPr lang="en-US" sz="1500" u="sng">
                        <a:solidFill>
                          <a:schemeClr val="tx1"/>
                        </a:solidFill>
                        <a:effectLst/>
                      </a:endParaRP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Add a disclaimer at the bottom of each page</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N/A</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Low</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Done</a:t>
                      </a:r>
                    </a:p>
                  </a:txBody>
                  <a:tcPr marL="21330" marR="21330" marT="14220" marB="14220" anchor="b">
                    <a:cell3D prstMaterial="dkEdge">
                      <a:bevel w="25400" h="25400" prst="angle"/>
                      <a:lightRig rig="flood" dir="t"/>
                    </a:cell3D>
                  </a:tcPr>
                </a:tc>
                <a:extLst>
                  <a:ext uri="{0D108BD9-81ED-4DB2-BD59-A6C34878D82A}">
                    <a16:rowId xmlns:a16="http://schemas.microsoft.com/office/drawing/2014/main" val="3597544688"/>
                  </a:ext>
                </a:extLst>
              </a:tr>
              <a:tr h="642747">
                <a:tc>
                  <a:txBody>
                    <a:bodyPr/>
                    <a:lstStyle/>
                    <a:p>
                      <a:pPr rtl="0" fontAlgn="b"/>
                      <a:r>
                        <a:rPr lang="en-US" sz="1500">
                          <a:solidFill>
                            <a:schemeClr val="tx1"/>
                          </a:solidFill>
                          <a:effectLst/>
                        </a:rPr>
                        <a:t>Story</a:t>
                      </a:r>
                    </a:p>
                  </a:txBody>
                  <a:tcPr marL="21330" marR="21330" marT="14220" marB="14220" anchor="b">
                    <a:cell3D prstMaterial="dkEdge">
                      <a:bevel w="25400" h="25400" prst="angle"/>
                      <a:lightRig rig="flood" dir="t"/>
                    </a:cell3D>
                  </a:tcPr>
                </a:tc>
                <a:tc>
                  <a:txBody>
                    <a:bodyPr/>
                    <a:lstStyle/>
                    <a:p>
                      <a:pPr rtl="0" fontAlgn="b"/>
                      <a:r>
                        <a:rPr lang="en-US" sz="1500" u="sng">
                          <a:solidFill>
                            <a:schemeClr val="tx1"/>
                          </a:solidFill>
                          <a:effectLst/>
                          <a:hlinkClick r:id="rId14">
                            <a:extLst>
                              <a:ext uri="{A12FA001-AC4F-418D-AE19-62706E023703}">
                                <ahyp:hlinkClr xmlns:ahyp="http://schemas.microsoft.com/office/drawing/2018/hyperlinkcolor" val="tx"/>
                              </a:ext>
                            </a:extLst>
                          </a:hlinkClick>
                        </a:rPr>
                        <a:t>HID-79</a:t>
                      </a:r>
                      <a:endParaRPr lang="en-US" sz="1500" u="sng">
                        <a:solidFill>
                          <a:schemeClr val="tx1"/>
                        </a:solidFill>
                        <a:effectLst/>
                      </a:endParaRP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As a patient, I want to know which illnesses SymCheck can diagnose so that I know what I can upload.</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1</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Low</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Done</a:t>
                      </a:r>
                    </a:p>
                  </a:txBody>
                  <a:tcPr marL="21330" marR="21330" marT="14220" marB="14220" anchor="b">
                    <a:cell3D prstMaterial="dkEdge">
                      <a:bevel w="25400" h="25400" prst="angle"/>
                      <a:lightRig rig="flood" dir="t"/>
                    </a:cell3D>
                  </a:tcPr>
                </a:tc>
                <a:extLst>
                  <a:ext uri="{0D108BD9-81ED-4DB2-BD59-A6C34878D82A}">
                    <a16:rowId xmlns:a16="http://schemas.microsoft.com/office/drawing/2014/main" val="3213350469"/>
                  </a:ext>
                </a:extLst>
              </a:tr>
              <a:tr h="233209">
                <a:tc>
                  <a:txBody>
                    <a:bodyPr/>
                    <a:lstStyle/>
                    <a:p>
                      <a:pPr rtl="0" fontAlgn="b"/>
                      <a:r>
                        <a:rPr lang="en-US" sz="1500">
                          <a:solidFill>
                            <a:schemeClr val="tx1"/>
                          </a:solidFill>
                          <a:effectLst/>
                        </a:rPr>
                        <a:t>Task</a:t>
                      </a:r>
                    </a:p>
                  </a:txBody>
                  <a:tcPr marL="21330" marR="21330" marT="14220" marB="14220" anchor="b">
                    <a:cell3D prstMaterial="dkEdge">
                      <a:bevel w="25400" h="25400" prst="angle"/>
                      <a:lightRig rig="flood" dir="t"/>
                    </a:cell3D>
                  </a:tcPr>
                </a:tc>
                <a:tc>
                  <a:txBody>
                    <a:bodyPr/>
                    <a:lstStyle/>
                    <a:p>
                      <a:pPr rtl="0" fontAlgn="b"/>
                      <a:r>
                        <a:rPr lang="en-US" sz="1500" u="sng">
                          <a:solidFill>
                            <a:schemeClr val="tx1"/>
                          </a:solidFill>
                          <a:effectLst/>
                          <a:hlinkClick r:id="rId15">
                            <a:extLst>
                              <a:ext uri="{A12FA001-AC4F-418D-AE19-62706E023703}">
                                <ahyp:hlinkClr xmlns:ahyp="http://schemas.microsoft.com/office/drawing/2018/hyperlinkcolor" val="tx"/>
                              </a:ext>
                            </a:extLst>
                          </a:hlinkClick>
                        </a:rPr>
                        <a:t>HID-71</a:t>
                      </a:r>
                      <a:endParaRPr lang="en-US" sz="1500" u="sng">
                        <a:solidFill>
                          <a:schemeClr val="tx1"/>
                        </a:solidFill>
                        <a:effectLst/>
                      </a:endParaRP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Create a presentation for Sprint 7</a:t>
                      </a:r>
                    </a:p>
                  </a:txBody>
                  <a:tcPr marL="21330" marR="21330" marT="14220" marB="14220" anchor="b">
                    <a:cell3D prstMaterial="dkEdge">
                      <a:bevel w="25400" h="25400" prst="angle"/>
                      <a:lightRig rig="flood" dir="t"/>
                    </a:cell3D>
                  </a:tcPr>
                </a:tc>
                <a:tc>
                  <a:txBody>
                    <a:bodyPr/>
                    <a:lstStyle/>
                    <a:p>
                      <a:pPr algn="ctr" rtl="0" fontAlgn="b"/>
                      <a:r>
                        <a:rPr lang="en-US" sz="1500">
                          <a:solidFill>
                            <a:schemeClr val="tx1"/>
                          </a:solidFill>
                          <a:effectLst/>
                        </a:rPr>
                        <a:t>N/A</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Lowest</a:t>
                      </a:r>
                    </a:p>
                  </a:txBody>
                  <a:tcPr marL="21330" marR="21330" marT="14220" marB="14220" anchor="b">
                    <a:cell3D prstMaterial="dkEdge">
                      <a:bevel w="25400" h="25400" prst="angle"/>
                      <a:lightRig rig="flood" dir="t"/>
                    </a:cell3D>
                  </a:tcPr>
                </a:tc>
                <a:tc>
                  <a:txBody>
                    <a:bodyPr/>
                    <a:lstStyle/>
                    <a:p>
                      <a:pPr rtl="0" fontAlgn="b"/>
                      <a:r>
                        <a:rPr lang="en-US" sz="1500">
                          <a:solidFill>
                            <a:schemeClr val="tx1"/>
                          </a:solidFill>
                          <a:effectLst/>
                        </a:rPr>
                        <a:t>Done</a:t>
                      </a:r>
                    </a:p>
                  </a:txBody>
                  <a:tcPr marL="21330" marR="21330" marT="14220" marB="14220" anchor="b">
                    <a:cell3D prstMaterial="dkEdge">
                      <a:bevel w="25400" h="25400" prst="angle"/>
                      <a:lightRig rig="flood" dir="t"/>
                    </a:cell3D>
                  </a:tcPr>
                </a:tc>
                <a:extLst>
                  <a:ext uri="{0D108BD9-81ED-4DB2-BD59-A6C34878D82A}">
                    <a16:rowId xmlns:a16="http://schemas.microsoft.com/office/drawing/2014/main" val="150164325"/>
                  </a:ext>
                </a:extLst>
              </a:tr>
            </a:tbl>
          </a:graphicData>
        </a:graphic>
      </p:graphicFrame>
      <p:sp>
        <p:nvSpPr>
          <p:cNvPr id="17" name="TextBox 16">
            <a:extLst>
              <a:ext uri="{FF2B5EF4-FFF2-40B4-BE49-F238E27FC236}">
                <a16:creationId xmlns:a16="http://schemas.microsoft.com/office/drawing/2014/main" id="{B284944A-F652-4C15-A5F9-00F4FF88F878}"/>
              </a:ext>
            </a:extLst>
          </p:cNvPr>
          <p:cNvSpPr txBox="1"/>
          <p:nvPr/>
        </p:nvSpPr>
        <p:spPr>
          <a:xfrm>
            <a:off x="8721421" y="1527797"/>
            <a:ext cx="3155233" cy="258532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We redesigned SymCheck with the inclusion of a navigation bar</a:t>
            </a:r>
          </a:p>
          <a:p>
            <a:pPr>
              <a:buClr>
                <a:schemeClr val="bg1"/>
              </a:buClr>
            </a:pPr>
            <a:endParaRPr lang="en-US">
              <a:solidFill>
                <a:schemeClr val="bg1"/>
              </a:solidFill>
            </a:endParaRPr>
          </a:p>
          <a:p>
            <a:pPr marL="285750" indent="-285750">
              <a:buClr>
                <a:schemeClr val="bg1"/>
              </a:buClr>
              <a:buFont typeface="Arial" panose="020B0604020202020204" pitchFamily="34" charset="0"/>
              <a:buChar char="•"/>
            </a:pPr>
            <a:r>
              <a:rPr lang="en-US">
                <a:solidFill>
                  <a:schemeClr val="bg1"/>
                </a:solidFill>
              </a:rPr>
              <a:t>We completed the Advance Page Prediction logic</a:t>
            </a:r>
          </a:p>
          <a:p>
            <a:pPr>
              <a:buClr>
                <a:schemeClr val="accent2"/>
              </a:buClr>
            </a:pPr>
            <a:endParaRPr lang="en-US">
              <a:solidFill>
                <a:schemeClr val="bg1"/>
              </a:solidFill>
            </a:endParaRPr>
          </a:p>
        </p:txBody>
      </p:sp>
    </p:spTree>
    <p:extLst>
      <p:ext uri="{BB962C8B-B14F-4D97-AF65-F5344CB8AC3E}">
        <p14:creationId xmlns:p14="http://schemas.microsoft.com/office/powerpoint/2010/main" val="35301223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33953B-54AA-43F1-B2EA-797C306732C0}"/>
              </a:ext>
            </a:extLst>
          </p:cNvPr>
          <p:cNvSpPr>
            <a:spLocks noGrp="1"/>
          </p:cNvSpPr>
          <p:nvPr>
            <p:ph type="title"/>
          </p:nvPr>
        </p:nvSpPr>
        <p:spPr/>
        <p:txBody>
          <a:bodyPr/>
          <a:lstStyle/>
          <a:p>
            <a:r>
              <a:rPr lang="en-US"/>
              <a:t>Sprint 7 Test Cases (Advance Prediction Page)</a:t>
            </a:r>
          </a:p>
        </p:txBody>
      </p:sp>
      <p:sp>
        <p:nvSpPr>
          <p:cNvPr id="4" name="Slide Number Placeholder 3">
            <a:extLst>
              <a:ext uri="{FF2B5EF4-FFF2-40B4-BE49-F238E27FC236}">
                <a16:creationId xmlns:a16="http://schemas.microsoft.com/office/drawing/2014/main" id="{E392FCB8-6BB0-4C7B-BBB8-84D0C22025D3}"/>
              </a:ext>
            </a:extLst>
          </p:cNvPr>
          <p:cNvSpPr>
            <a:spLocks noGrp="1"/>
          </p:cNvSpPr>
          <p:nvPr>
            <p:ph type="sldNum" sz="quarter" idx="12"/>
          </p:nvPr>
        </p:nvSpPr>
        <p:spPr/>
        <p:txBody>
          <a:bodyPr/>
          <a:lstStyle/>
          <a:p>
            <a:fld id="{C263D6C4-4840-40CC-AC84-17E24B3B7BDE}" type="slidenum">
              <a:rPr lang="en-US" noProof="0" smtClean="0"/>
              <a:pPr/>
              <a:t>45</a:t>
            </a:fld>
            <a:endParaRPr lang="en-US" noProof="0"/>
          </a:p>
        </p:txBody>
      </p:sp>
      <p:sp>
        <p:nvSpPr>
          <p:cNvPr id="8" name="Rectangle 7">
            <a:extLst>
              <a:ext uri="{FF2B5EF4-FFF2-40B4-BE49-F238E27FC236}">
                <a16:creationId xmlns:a16="http://schemas.microsoft.com/office/drawing/2014/main" id="{4D6B55BF-78FA-4DCC-BC2B-3731BC18C3F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aphicFrame>
        <p:nvGraphicFramePr>
          <p:cNvPr id="13" name="Diagram 12">
            <a:extLst>
              <a:ext uri="{FF2B5EF4-FFF2-40B4-BE49-F238E27FC236}">
                <a16:creationId xmlns:a16="http://schemas.microsoft.com/office/drawing/2014/main" id="{37B46F3B-A91A-4B4F-84F0-08A389A1BF31}"/>
              </a:ext>
            </a:extLst>
          </p:cNvPr>
          <p:cNvGraphicFramePr/>
          <p:nvPr>
            <p:extLst>
              <p:ext uri="{D42A27DB-BD31-4B8C-83A1-F6EECF244321}">
                <p14:modId xmlns:p14="http://schemas.microsoft.com/office/powerpoint/2010/main" val="4166160161"/>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able 5">
            <a:extLst>
              <a:ext uri="{FF2B5EF4-FFF2-40B4-BE49-F238E27FC236}">
                <a16:creationId xmlns:a16="http://schemas.microsoft.com/office/drawing/2014/main" id="{2F5169B0-A9D5-4D5E-8FEC-49F69B976B23}"/>
              </a:ext>
            </a:extLst>
          </p:cNvPr>
          <p:cNvGraphicFramePr>
            <a:graphicFrameLocks noGrp="1"/>
          </p:cNvGraphicFramePr>
          <p:nvPr>
            <p:extLst>
              <p:ext uri="{D42A27DB-BD31-4B8C-83A1-F6EECF244321}">
                <p14:modId xmlns:p14="http://schemas.microsoft.com/office/powerpoint/2010/main" val="3417324480"/>
              </p:ext>
            </p:extLst>
          </p:nvPr>
        </p:nvGraphicFramePr>
        <p:xfrm>
          <a:off x="782833" y="1620371"/>
          <a:ext cx="10537433" cy="4547616"/>
        </p:xfrm>
        <a:graphic>
          <a:graphicData uri="http://schemas.openxmlformats.org/drawingml/2006/table">
            <a:tbl>
              <a:tblPr firstRow="1" bandRow="1">
                <a:tableStyleId>{18603FDC-E32A-4AB5-989C-0864C3EAD2B8}</a:tableStyleId>
              </a:tblPr>
              <a:tblGrid>
                <a:gridCol w="1052320">
                  <a:extLst>
                    <a:ext uri="{9D8B030D-6E8A-4147-A177-3AD203B41FA5}">
                      <a16:colId xmlns:a16="http://schemas.microsoft.com/office/drawing/2014/main" val="2547195409"/>
                    </a:ext>
                  </a:extLst>
                </a:gridCol>
                <a:gridCol w="681318">
                  <a:extLst>
                    <a:ext uri="{9D8B030D-6E8A-4147-A177-3AD203B41FA5}">
                      <a16:colId xmlns:a16="http://schemas.microsoft.com/office/drawing/2014/main" val="1101871229"/>
                    </a:ext>
                  </a:extLst>
                </a:gridCol>
                <a:gridCol w="778609">
                  <a:extLst>
                    <a:ext uri="{9D8B030D-6E8A-4147-A177-3AD203B41FA5}">
                      <a16:colId xmlns:a16="http://schemas.microsoft.com/office/drawing/2014/main" val="433889601"/>
                    </a:ext>
                  </a:extLst>
                </a:gridCol>
                <a:gridCol w="1229485">
                  <a:extLst>
                    <a:ext uri="{9D8B030D-6E8A-4147-A177-3AD203B41FA5}">
                      <a16:colId xmlns:a16="http://schemas.microsoft.com/office/drawing/2014/main" val="2563295272"/>
                    </a:ext>
                  </a:extLst>
                </a:gridCol>
                <a:gridCol w="2832847">
                  <a:extLst>
                    <a:ext uri="{9D8B030D-6E8A-4147-A177-3AD203B41FA5}">
                      <a16:colId xmlns:a16="http://schemas.microsoft.com/office/drawing/2014/main" val="3097437762"/>
                    </a:ext>
                  </a:extLst>
                </a:gridCol>
                <a:gridCol w="2931459">
                  <a:extLst>
                    <a:ext uri="{9D8B030D-6E8A-4147-A177-3AD203B41FA5}">
                      <a16:colId xmlns:a16="http://schemas.microsoft.com/office/drawing/2014/main" val="1697455775"/>
                    </a:ext>
                  </a:extLst>
                </a:gridCol>
                <a:gridCol w="1031395">
                  <a:extLst>
                    <a:ext uri="{9D8B030D-6E8A-4147-A177-3AD203B41FA5}">
                      <a16:colId xmlns:a16="http://schemas.microsoft.com/office/drawing/2014/main" val="3569551846"/>
                    </a:ext>
                  </a:extLst>
                </a:gridCol>
              </a:tblGrid>
              <a:tr h="437978">
                <a:tc>
                  <a:txBody>
                    <a:bodyPr/>
                    <a:lstStyle/>
                    <a:p>
                      <a:pPr algn="ctr" fontAlgn="b"/>
                      <a:r>
                        <a:rPr lang="en-US" sz="1600" b="1" i="0" u="none" strike="noStrike">
                          <a:solidFill>
                            <a:schemeClr val="tx1"/>
                          </a:solidFill>
                          <a:effectLst/>
                          <a:latin typeface="Calibri" panose="020F0502020204030204" pitchFamily="34" charset="0"/>
                        </a:rPr>
                        <a:t>Test Case For</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Key</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Test Cases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Test Data</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Expected Results </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Actual Results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Pass/Fail</a:t>
                      </a:r>
                    </a:p>
                  </a:txBody>
                  <a:tcPr marL="9525" marR="9525" marT="9525" marB="0" anchor="b">
                    <a:cell3D prstMaterial="dkEdge">
                      <a:bevel w="25400" h="25400" prst="angle"/>
                      <a:lightRig rig="flood" dir="t"/>
                    </a:cell3D>
                  </a:tcPr>
                </a:tc>
                <a:extLst>
                  <a:ext uri="{0D108BD9-81ED-4DB2-BD59-A6C34878D82A}">
                    <a16:rowId xmlns:a16="http://schemas.microsoft.com/office/drawing/2014/main" val="3105401584"/>
                  </a:ext>
                </a:extLst>
              </a:tr>
              <a:tr h="642747">
                <a:tc>
                  <a:txBody>
                    <a:bodyPr/>
                    <a:lstStyle/>
                    <a:p>
                      <a:pPr algn="ctr"/>
                      <a:r>
                        <a:rPr lang="en-US" sz="1100">
                          <a:solidFill>
                            <a:schemeClr val="tx1"/>
                          </a:solidFill>
                        </a:rPr>
                        <a:t>Advance Prediction Page</a:t>
                      </a:r>
                      <a:endParaRPr lang="en-US" sz="1100" b="0">
                        <a:solidFill>
                          <a:schemeClr val="tx1"/>
                        </a:solidFill>
                        <a:latin typeface="+mn-lt"/>
                      </a:endParaRPr>
                    </a:p>
                  </a:txBody>
                  <a:tcPr anchor="ctr">
                    <a:cell3D prstMaterial="dkEdge">
                      <a:bevel w="25400" h="25400" prst="angle"/>
                      <a:lightRig rig="flood" dir="t"/>
                    </a:cell3D>
                  </a:tcPr>
                </a:tc>
                <a:tc>
                  <a:txBody>
                    <a:bodyPr/>
                    <a:lstStyle/>
                    <a:p>
                      <a:pPr algn="ctr"/>
                      <a:r>
                        <a:rPr lang="en-US" sz="1100" b="1">
                          <a:solidFill>
                            <a:schemeClr val="tx1"/>
                          </a:solidFill>
                        </a:rPr>
                        <a:t>HID-59</a:t>
                      </a: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Directed to Advance Prediction </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will be directed to Advance Prediction Page after submitting photo</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After submitting a photo for analysis, the Advance Prediction Page will appear</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b="0" i="0" u="none" strike="noStrike">
                          <a:solidFill>
                            <a:schemeClr val="tx1"/>
                          </a:solidFill>
                          <a:effectLst/>
                          <a:latin typeface="+mn-lt"/>
                        </a:rPr>
                        <a:t>Pass</a:t>
                      </a:r>
                    </a:p>
                  </a:txBody>
                  <a:tcPr marL="9525" marR="9525" marT="9525" marB="0" anchor="ctr">
                    <a:cell3D prstMaterial="dkEdge">
                      <a:bevel w="25400" h="25400" prst="angle"/>
                      <a:lightRig rig="flood" dir="t"/>
                    </a:cell3D>
                  </a:tcPr>
                </a:tc>
                <a:extLst>
                  <a:ext uri="{0D108BD9-81ED-4DB2-BD59-A6C34878D82A}">
                    <a16:rowId xmlns:a16="http://schemas.microsoft.com/office/drawing/2014/main" val="1385828165"/>
                  </a:ext>
                </a:extLst>
              </a:tr>
              <a:tr h="642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Advance Prediction Page</a:t>
                      </a:r>
                    </a:p>
                  </a:txBody>
                  <a:tcPr anchor="ctr">
                    <a:cell3D prstMaterial="dkEdge">
                      <a:bevel w="25400" h="25400" prst="angle"/>
                      <a:lightRig rig="flood" dir="t"/>
                    </a:cell3D>
                  </a:tcPr>
                </a:tc>
                <a:tc>
                  <a:txBody>
                    <a:bodyPr/>
                    <a:lstStyle/>
                    <a:p>
                      <a:pPr algn="ctr"/>
                      <a:r>
                        <a:rPr lang="en-US" sz="1100" b="1">
                          <a:solidFill>
                            <a:schemeClr val="tx1"/>
                          </a:solidFill>
                        </a:rPr>
                        <a:t>HID-59</a:t>
                      </a:r>
                      <a:endParaRPr lang="en-US" sz="1100" b="1">
                        <a:solidFill>
                          <a:schemeClr val="tx1"/>
                        </a:solidFill>
                        <a:latin typeface="+mn-lt"/>
                      </a:endParaRP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Chickenpox</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chickenpox image file</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will be asked questions about chickenpox</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After submitting a chickenpox photo, the questions on the Advance Prediction are based upon this illness.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b="0" i="0" u="none" strike="noStrike">
                          <a:solidFill>
                            <a:schemeClr val="tx1"/>
                          </a:solidFill>
                          <a:effectLst/>
                          <a:latin typeface="+mn-lt"/>
                        </a:rPr>
                        <a:t>Pass</a:t>
                      </a:r>
                    </a:p>
                  </a:txBody>
                  <a:tcPr marL="9525" marR="9525" marT="9525" marB="0" anchor="ctr">
                    <a:cell3D prstMaterial="dkEdge">
                      <a:bevel w="25400" h="25400" prst="angle"/>
                      <a:lightRig rig="flood" dir="t"/>
                    </a:cell3D>
                  </a:tcPr>
                </a:tc>
                <a:extLst>
                  <a:ext uri="{0D108BD9-81ED-4DB2-BD59-A6C34878D82A}">
                    <a16:rowId xmlns:a16="http://schemas.microsoft.com/office/drawing/2014/main" val="2671945080"/>
                  </a:ext>
                </a:extLst>
              </a:tr>
              <a:tr h="2332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Advance Prediction Page</a:t>
                      </a:r>
                    </a:p>
                  </a:txBody>
                  <a:tcPr anchor="ctr">
                    <a:cell3D prstMaterial="dkEdge">
                      <a:bevel w="25400" h="25400" prst="angle"/>
                      <a:lightRig rig="flood" dir="t"/>
                    </a:cell3D>
                  </a:tcPr>
                </a:tc>
                <a:tc>
                  <a:txBody>
                    <a:bodyPr/>
                    <a:lstStyle/>
                    <a:p>
                      <a:pPr algn="ctr"/>
                      <a:r>
                        <a:rPr lang="en-US" sz="1100" b="1">
                          <a:solidFill>
                            <a:schemeClr val="tx1"/>
                          </a:solidFill>
                        </a:rPr>
                        <a:t>HID-59</a:t>
                      </a:r>
                      <a:endParaRPr lang="en-US" sz="1100" b="1">
                        <a:solidFill>
                          <a:schemeClr val="tx1"/>
                        </a:solidFill>
                        <a:latin typeface="+mn-lt"/>
                      </a:endParaRP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Pink Eye</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pink eye image file</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will be asked questions about pink eye</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After submitting a pink eye photo, the questions on the Advance Prediction are based upon this illness.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b="0" i="0" u="none" strike="noStrike">
                          <a:solidFill>
                            <a:schemeClr val="tx1"/>
                          </a:solidFill>
                          <a:effectLst/>
                          <a:latin typeface="+mn-lt"/>
                        </a:rPr>
                        <a:t>Pass</a:t>
                      </a:r>
                    </a:p>
                  </a:txBody>
                  <a:tcPr marL="9525" marR="9525" marT="9525" marB="0" anchor="ctr">
                    <a:cell3D prstMaterial="dkEdge">
                      <a:bevel w="25400" h="25400" prst="angle"/>
                      <a:lightRig rig="flood" dir="t"/>
                    </a:cell3D>
                  </a:tcPr>
                </a:tc>
                <a:extLst>
                  <a:ext uri="{0D108BD9-81ED-4DB2-BD59-A6C34878D82A}">
                    <a16:rowId xmlns:a16="http://schemas.microsoft.com/office/drawing/2014/main" val="2716216053"/>
                  </a:ext>
                </a:extLst>
              </a:tr>
              <a:tr h="642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Advance Prediction Page</a:t>
                      </a:r>
                    </a:p>
                  </a:txBody>
                  <a:tcPr anchor="ctr">
                    <a:cell3D prstMaterial="dkEdge">
                      <a:bevel w="25400" h="25400" prst="angle"/>
                      <a:lightRig rig="flood" dir="t"/>
                    </a:cell3D>
                  </a:tcPr>
                </a:tc>
                <a:tc>
                  <a:txBody>
                    <a:bodyPr/>
                    <a:lstStyle/>
                    <a:p>
                      <a:pPr algn="ctr"/>
                      <a:r>
                        <a:rPr lang="en-US" sz="1100" b="1">
                          <a:solidFill>
                            <a:schemeClr val="tx1"/>
                          </a:solidFill>
                        </a:rPr>
                        <a:t>HID-59</a:t>
                      </a:r>
                      <a:endParaRPr lang="en-US" sz="1100" b="1">
                        <a:solidFill>
                          <a:schemeClr val="tx1"/>
                        </a:solidFill>
                        <a:latin typeface="+mn-lt"/>
                      </a:endParaRP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Complete All Answers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will have to complete all answers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When choosing to answer the advanced questions must answer all of them to submit and move on to the results. If you don't answer one question an alert will pop up to answer that question</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b="0" i="0" u="none" strike="noStrike">
                          <a:solidFill>
                            <a:schemeClr val="tx1"/>
                          </a:solidFill>
                          <a:effectLst/>
                          <a:latin typeface="+mn-lt"/>
                        </a:rPr>
                        <a:t>Pass</a:t>
                      </a:r>
                    </a:p>
                  </a:txBody>
                  <a:tcPr marL="9525" marR="9525" marT="9525" marB="0" anchor="ctr">
                    <a:cell3D prstMaterial="dkEdge">
                      <a:bevel w="25400" h="25400" prst="angle"/>
                      <a:lightRig rig="flood" dir="t"/>
                    </a:cell3D>
                  </a:tcPr>
                </a:tc>
                <a:extLst>
                  <a:ext uri="{0D108BD9-81ED-4DB2-BD59-A6C34878D82A}">
                    <a16:rowId xmlns:a16="http://schemas.microsoft.com/office/drawing/2014/main" val="3205703069"/>
                  </a:ext>
                </a:extLst>
              </a:tr>
              <a:tr h="642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Advance Prediction Page</a:t>
                      </a:r>
                    </a:p>
                  </a:txBody>
                  <a:tcPr anchor="ctr">
                    <a:cell3D prstMaterial="dkEdge">
                      <a:bevel w="25400" h="25400" prst="angle"/>
                      <a:lightRig rig="flood" dir="t"/>
                    </a:cell3D>
                  </a:tcPr>
                </a:tc>
                <a:tc>
                  <a:txBody>
                    <a:bodyPr/>
                    <a:lstStyle/>
                    <a:p>
                      <a:pPr algn="ctr"/>
                      <a:r>
                        <a:rPr lang="en-US" sz="1100" b="1">
                          <a:solidFill>
                            <a:schemeClr val="tx1"/>
                          </a:solidFill>
                        </a:rPr>
                        <a:t>HID-59</a:t>
                      </a:r>
                      <a:endParaRPr lang="en-US" sz="1100" b="1">
                        <a:solidFill>
                          <a:schemeClr val="tx1"/>
                        </a:solidFill>
                        <a:latin typeface="+mn-lt"/>
                      </a:endParaRP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Submit Answers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can submit answers to Advanced Questions </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Once completing all questions, you can submit the answers to help further diagnosis your illness.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b="0" i="0" u="none" strike="noStrike">
                          <a:solidFill>
                            <a:schemeClr val="tx1"/>
                          </a:solidFill>
                          <a:effectLst/>
                          <a:latin typeface="+mn-lt"/>
                        </a:rPr>
                        <a:t>Pass</a:t>
                      </a:r>
                    </a:p>
                  </a:txBody>
                  <a:tcPr marL="9525" marR="9525" marT="9525" marB="0" anchor="ctr">
                    <a:cell3D prstMaterial="dkEdge">
                      <a:bevel w="25400" h="25400" prst="angle"/>
                      <a:lightRig rig="flood" dir="t"/>
                    </a:cell3D>
                  </a:tcPr>
                </a:tc>
                <a:extLst>
                  <a:ext uri="{0D108BD9-81ED-4DB2-BD59-A6C34878D82A}">
                    <a16:rowId xmlns:a16="http://schemas.microsoft.com/office/drawing/2014/main" val="3457735820"/>
                  </a:ext>
                </a:extLst>
              </a:tr>
              <a:tr h="2332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Advance Prediction Page</a:t>
                      </a:r>
                    </a:p>
                  </a:txBody>
                  <a:tcPr anchor="ctr">
                    <a:cell3D prstMaterial="dkEdge">
                      <a:bevel w="25400" h="25400" prst="angle"/>
                      <a:lightRig rig="flood" dir="t"/>
                    </a:cell3D>
                  </a:tcPr>
                </a:tc>
                <a:tc>
                  <a:txBody>
                    <a:bodyPr/>
                    <a:lstStyle/>
                    <a:p>
                      <a:pPr algn="ctr"/>
                      <a:r>
                        <a:rPr lang="en-US" sz="1100" b="1">
                          <a:solidFill>
                            <a:schemeClr val="tx1"/>
                          </a:solidFill>
                        </a:rPr>
                        <a:t>HID-59</a:t>
                      </a:r>
                      <a:endParaRPr lang="en-US" sz="1100" b="1">
                        <a:solidFill>
                          <a:schemeClr val="tx1"/>
                        </a:solidFill>
                        <a:latin typeface="+mn-lt"/>
                      </a:endParaRP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Skip to Results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can skip Advance Questions and go to Results Page</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If someone doesn't want to answer the Advanced Page questions, then clicking the skip to results button will send them to the results page</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b="0" i="0" u="none" strike="noStrike">
                          <a:solidFill>
                            <a:schemeClr val="tx1"/>
                          </a:solidFill>
                          <a:effectLst/>
                          <a:latin typeface="+mn-lt"/>
                        </a:rPr>
                        <a:t>Pass</a:t>
                      </a:r>
                    </a:p>
                  </a:txBody>
                  <a:tcPr marL="9525" marR="9525" marT="9525" marB="0" anchor="ctr">
                    <a:cell3D prstMaterial="dkEdge">
                      <a:bevel w="25400" h="25400" prst="angle"/>
                      <a:lightRig rig="flood" dir="t"/>
                    </a:cell3D>
                  </a:tcPr>
                </a:tc>
                <a:extLst>
                  <a:ext uri="{0D108BD9-81ED-4DB2-BD59-A6C34878D82A}">
                    <a16:rowId xmlns:a16="http://schemas.microsoft.com/office/drawing/2014/main" val="150164325"/>
                  </a:ext>
                </a:extLst>
              </a:tr>
            </a:tbl>
          </a:graphicData>
        </a:graphic>
      </p:graphicFrame>
    </p:spTree>
    <p:extLst>
      <p:ext uri="{BB962C8B-B14F-4D97-AF65-F5344CB8AC3E}">
        <p14:creationId xmlns:p14="http://schemas.microsoft.com/office/powerpoint/2010/main" val="44502847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33953B-54AA-43F1-B2EA-797C306732C0}"/>
              </a:ext>
            </a:extLst>
          </p:cNvPr>
          <p:cNvSpPr>
            <a:spLocks noGrp="1"/>
          </p:cNvSpPr>
          <p:nvPr>
            <p:ph type="title"/>
          </p:nvPr>
        </p:nvSpPr>
        <p:spPr/>
        <p:txBody>
          <a:bodyPr/>
          <a:lstStyle/>
          <a:p>
            <a:r>
              <a:rPr lang="en-US"/>
              <a:t>Sprint 7 Test Cases (About Us Page)</a:t>
            </a:r>
          </a:p>
        </p:txBody>
      </p:sp>
      <p:sp>
        <p:nvSpPr>
          <p:cNvPr id="4" name="Slide Number Placeholder 3">
            <a:extLst>
              <a:ext uri="{FF2B5EF4-FFF2-40B4-BE49-F238E27FC236}">
                <a16:creationId xmlns:a16="http://schemas.microsoft.com/office/drawing/2014/main" id="{E392FCB8-6BB0-4C7B-BBB8-84D0C22025D3}"/>
              </a:ext>
            </a:extLst>
          </p:cNvPr>
          <p:cNvSpPr>
            <a:spLocks noGrp="1"/>
          </p:cNvSpPr>
          <p:nvPr>
            <p:ph type="sldNum" sz="quarter" idx="12"/>
          </p:nvPr>
        </p:nvSpPr>
        <p:spPr/>
        <p:txBody>
          <a:bodyPr/>
          <a:lstStyle/>
          <a:p>
            <a:fld id="{C263D6C4-4840-40CC-AC84-17E24B3B7BDE}" type="slidenum">
              <a:rPr lang="en-US" noProof="0" smtClean="0"/>
              <a:pPr/>
              <a:t>46</a:t>
            </a:fld>
            <a:endParaRPr lang="en-US" noProof="0"/>
          </a:p>
        </p:txBody>
      </p:sp>
      <p:sp>
        <p:nvSpPr>
          <p:cNvPr id="8" name="Rectangle 7">
            <a:extLst>
              <a:ext uri="{FF2B5EF4-FFF2-40B4-BE49-F238E27FC236}">
                <a16:creationId xmlns:a16="http://schemas.microsoft.com/office/drawing/2014/main" id="{4D6B55BF-78FA-4DCC-BC2B-3731BC18C3F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aphicFrame>
        <p:nvGraphicFramePr>
          <p:cNvPr id="13" name="Diagram 12">
            <a:extLst>
              <a:ext uri="{FF2B5EF4-FFF2-40B4-BE49-F238E27FC236}">
                <a16:creationId xmlns:a16="http://schemas.microsoft.com/office/drawing/2014/main" id="{37B46F3B-A91A-4B4F-84F0-08A389A1BF31}"/>
              </a:ext>
            </a:extLst>
          </p:cNvPr>
          <p:cNvGraphicFramePr/>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able 5">
            <a:extLst>
              <a:ext uri="{FF2B5EF4-FFF2-40B4-BE49-F238E27FC236}">
                <a16:creationId xmlns:a16="http://schemas.microsoft.com/office/drawing/2014/main" id="{2F5169B0-A9D5-4D5E-8FEC-49F69B976B23}"/>
              </a:ext>
            </a:extLst>
          </p:cNvPr>
          <p:cNvGraphicFramePr>
            <a:graphicFrameLocks noGrp="1"/>
          </p:cNvGraphicFramePr>
          <p:nvPr>
            <p:extLst>
              <p:ext uri="{D42A27DB-BD31-4B8C-83A1-F6EECF244321}">
                <p14:modId xmlns:p14="http://schemas.microsoft.com/office/powerpoint/2010/main" val="3302488896"/>
              </p:ext>
            </p:extLst>
          </p:nvPr>
        </p:nvGraphicFramePr>
        <p:xfrm>
          <a:off x="782833" y="1620371"/>
          <a:ext cx="10537433" cy="3105531"/>
        </p:xfrm>
        <a:graphic>
          <a:graphicData uri="http://schemas.openxmlformats.org/drawingml/2006/table">
            <a:tbl>
              <a:tblPr firstRow="1" bandRow="1">
                <a:tableStyleId>{18603FDC-E32A-4AB5-989C-0864C3EAD2B8}</a:tableStyleId>
              </a:tblPr>
              <a:tblGrid>
                <a:gridCol w="1052320">
                  <a:extLst>
                    <a:ext uri="{9D8B030D-6E8A-4147-A177-3AD203B41FA5}">
                      <a16:colId xmlns:a16="http://schemas.microsoft.com/office/drawing/2014/main" val="2547195409"/>
                    </a:ext>
                  </a:extLst>
                </a:gridCol>
                <a:gridCol w="681318">
                  <a:extLst>
                    <a:ext uri="{9D8B030D-6E8A-4147-A177-3AD203B41FA5}">
                      <a16:colId xmlns:a16="http://schemas.microsoft.com/office/drawing/2014/main" val="1101871229"/>
                    </a:ext>
                  </a:extLst>
                </a:gridCol>
                <a:gridCol w="778609">
                  <a:extLst>
                    <a:ext uri="{9D8B030D-6E8A-4147-A177-3AD203B41FA5}">
                      <a16:colId xmlns:a16="http://schemas.microsoft.com/office/drawing/2014/main" val="433889601"/>
                    </a:ext>
                  </a:extLst>
                </a:gridCol>
                <a:gridCol w="1229485">
                  <a:extLst>
                    <a:ext uri="{9D8B030D-6E8A-4147-A177-3AD203B41FA5}">
                      <a16:colId xmlns:a16="http://schemas.microsoft.com/office/drawing/2014/main" val="2563295272"/>
                    </a:ext>
                  </a:extLst>
                </a:gridCol>
                <a:gridCol w="2832847">
                  <a:extLst>
                    <a:ext uri="{9D8B030D-6E8A-4147-A177-3AD203B41FA5}">
                      <a16:colId xmlns:a16="http://schemas.microsoft.com/office/drawing/2014/main" val="3097437762"/>
                    </a:ext>
                  </a:extLst>
                </a:gridCol>
                <a:gridCol w="2931459">
                  <a:extLst>
                    <a:ext uri="{9D8B030D-6E8A-4147-A177-3AD203B41FA5}">
                      <a16:colId xmlns:a16="http://schemas.microsoft.com/office/drawing/2014/main" val="1697455775"/>
                    </a:ext>
                  </a:extLst>
                </a:gridCol>
                <a:gridCol w="1031395">
                  <a:extLst>
                    <a:ext uri="{9D8B030D-6E8A-4147-A177-3AD203B41FA5}">
                      <a16:colId xmlns:a16="http://schemas.microsoft.com/office/drawing/2014/main" val="3569551846"/>
                    </a:ext>
                  </a:extLst>
                </a:gridCol>
              </a:tblGrid>
              <a:tr h="437978">
                <a:tc>
                  <a:txBody>
                    <a:bodyPr/>
                    <a:lstStyle/>
                    <a:p>
                      <a:pPr algn="ctr" fontAlgn="b"/>
                      <a:r>
                        <a:rPr lang="en-US" sz="1600" b="1" i="0" u="none" strike="noStrike">
                          <a:solidFill>
                            <a:schemeClr val="tx1"/>
                          </a:solidFill>
                          <a:effectLst/>
                          <a:latin typeface="Calibri" panose="020F0502020204030204" pitchFamily="34" charset="0"/>
                        </a:rPr>
                        <a:t>Test Case For</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Key</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Test Cases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Test Data</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Expected Results </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Actual Results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Pass/Fail</a:t>
                      </a:r>
                    </a:p>
                  </a:txBody>
                  <a:tcPr marL="9525" marR="9525" marT="9525" marB="0" anchor="b">
                    <a:cell3D prstMaterial="dkEdge">
                      <a:bevel w="25400" h="25400" prst="angle"/>
                      <a:lightRig rig="flood" dir="t"/>
                    </a:cell3D>
                  </a:tcPr>
                </a:tc>
                <a:extLst>
                  <a:ext uri="{0D108BD9-81ED-4DB2-BD59-A6C34878D82A}">
                    <a16:rowId xmlns:a16="http://schemas.microsoft.com/office/drawing/2014/main" val="3105401584"/>
                  </a:ext>
                </a:extLst>
              </a:tr>
              <a:tr h="642747">
                <a:tc>
                  <a:txBody>
                    <a:bodyPr/>
                    <a:lstStyle/>
                    <a:p>
                      <a:pPr algn="ctr"/>
                      <a:r>
                        <a:rPr lang="en-US" sz="1100">
                          <a:solidFill>
                            <a:schemeClr val="tx1"/>
                          </a:solidFill>
                        </a:rPr>
                        <a:t>About Us Page</a:t>
                      </a:r>
                      <a:endParaRPr lang="en-US" sz="1100" b="0">
                        <a:solidFill>
                          <a:schemeClr val="tx1"/>
                        </a:solidFill>
                        <a:latin typeface="+mn-lt"/>
                      </a:endParaRPr>
                    </a:p>
                  </a:txBody>
                  <a:tcPr anchor="ctr">
                    <a:cell3D prstMaterial="dkEdge">
                      <a:bevel w="25400" h="25400" prst="angle"/>
                      <a:lightRig rig="flood" dir="t"/>
                    </a:cell3D>
                  </a:tcPr>
                </a:tc>
                <a:tc>
                  <a:txBody>
                    <a:bodyPr/>
                    <a:lstStyle/>
                    <a:p>
                      <a:pPr algn="ctr"/>
                      <a:r>
                        <a:rPr lang="en-US" sz="1100" b="1">
                          <a:solidFill>
                            <a:schemeClr val="tx1"/>
                          </a:solidFill>
                        </a:rPr>
                        <a:t>HID-59</a:t>
                      </a: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About Us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N/A</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can locate About Us page</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In the </a:t>
                      </a:r>
                      <a:r>
                        <a:rPr lang="en-US" sz="1100" u="none" strike="noStrike" err="1">
                          <a:solidFill>
                            <a:schemeClr val="tx1"/>
                          </a:solidFill>
                          <a:effectLst/>
                        </a:rPr>
                        <a:t>NavBar</a:t>
                      </a:r>
                      <a:r>
                        <a:rPr lang="en-US" sz="1100" u="none" strike="noStrike">
                          <a:solidFill>
                            <a:schemeClr val="tx1"/>
                          </a:solidFill>
                          <a:effectLst/>
                        </a:rPr>
                        <a:t> you will find About Us, once selected you will be redirected to this page</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Pass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extLst>
                  <a:ext uri="{0D108BD9-81ED-4DB2-BD59-A6C34878D82A}">
                    <a16:rowId xmlns:a16="http://schemas.microsoft.com/office/drawing/2014/main" val="1385828165"/>
                  </a:ext>
                </a:extLst>
              </a:tr>
              <a:tr h="642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About Us Page</a:t>
                      </a:r>
                    </a:p>
                  </a:txBody>
                  <a:tcPr anchor="ctr">
                    <a:cell3D prstMaterial="dkEdge">
                      <a:bevel w="25400" h="25400" prst="angle"/>
                      <a:lightRig rig="flood" dir="t"/>
                    </a:cell3D>
                  </a:tcPr>
                </a:tc>
                <a:tc>
                  <a:txBody>
                    <a:bodyPr/>
                    <a:lstStyle/>
                    <a:p>
                      <a:pPr algn="ctr"/>
                      <a:r>
                        <a:rPr lang="en-US" sz="1100" b="1">
                          <a:solidFill>
                            <a:schemeClr val="tx1"/>
                          </a:solidFill>
                        </a:rPr>
                        <a:t>HID-59</a:t>
                      </a:r>
                      <a:endParaRPr lang="en-US" sz="1100" b="1">
                        <a:solidFill>
                          <a:schemeClr val="tx1"/>
                        </a:solidFill>
                        <a:latin typeface="+mn-lt"/>
                      </a:endParaRP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What is SYMCheck</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u="none" strike="noStrike">
                          <a:solidFill>
                            <a:schemeClr val="tx1"/>
                          </a:solidFill>
                          <a:effectLst/>
                        </a:rPr>
                        <a:t>N/A</a:t>
                      </a: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can see what </a:t>
                      </a:r>
                      <a:r>
                        <a:rPr lang="en-US" sz="1100" u="none" strike="noStrike" err="1">
                          <a:solidFill>
                            <a:schemeClr val="tx1"/>
                          </a:solidFill>
                          <a:effectLst/>
                        </a:rPr>
                        <a:t>SYMCheck</a:t>
                      </a:r>
                      <a:r>
                        <a:rPr lang="en-US" sz="1100" u="none" strike="noStrike">
                          <a:solidFill>
                            <a:schemeClr val="tx1"/>
                          </a:solidFill>
                          <a:effectLst/>
                        </a:rPr>
                        <a:t> Application does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Underneath the NavBar you will see a short description about what the application does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Pass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extLst>
                  <a:ext uri="{0D108BD9-81ED-4DB2-BD59-A6C34878D82A}">
                    <a16:rowId xmlns:a16="http://schemas.microsoft.com/office/drawing/2014/main" val="2671945080"/>
                  </a:ext>
                </a:extLst>
              </a:tr>
              <a:tr h="2332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About Us Page</a:t>
                      </a:r>
                    </a:p>
                  </a:txBody>
                  <a:tcPr anchor="ctr">
                    <a:cell3D prstMaterial="dkEdge">
                      <a:bevel w="25400" h="25400" prst="angle"/>
                      <a:lightRig rig="flood" dir="t"/>
                    </a:cell3D>
                  </a:tcPr>
                </a:tc>
                <a:tc>
                  <a:txBody>
                    <a:bodyPr/>
                    <a:lstStyle/>
                    <a:p>
                      <a:pPr algn="ctr"/>
                      <a:r>
                        <a:rPr lang="en-US" sz="1100" b="1">
                          <a:solidFill>
                            <a:schemeClr val="tx1"/>
                          </a:solidFill>
                        </a:rPr>
                        <a:t>HID-59</a:t>
                      </a:r>
                      <a:endParaRPr lang="en-US" sz="1100" b="1">
                        <a:solidFill>
                          <a:schemeClr val="tx1"/>
                        </a:solidFill>
                        <a:latin typeface="+mn-lt"/>
                      </a:endParaRP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Meet the Team</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u="none" strike="noStrike">
                          <a:solidFill>
                            <a:schemeClr val="tx1"/>
                          </a:solidFill>
                          <a:effectLst/>
                        </a:rPr>
                        <a:t>N/A</a:t>
                      </a: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can see all of the team members who created </a:t>
                      </a:r>
                      <a:r>
                        <a:rPr lang="en-US" sz="1100" u="none" strike="noStrike" err="1">
                          <a:solidFill>
                            <a:schemeClr val="tx1"/>
                          </a:solidFill>
                          <a:effectLst/>
                        </a:rPr>
                        <a:t>SYMCheck</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Below the What is </a:t>
                      </a:r>
                      <a:r>
                        <a:rPr lang="en-US" sz="1100" u="none" strike="noStrike" err="1">
                          <a:solidFill>
                            <a:schemeClr val="tx1"/>
                          </a:solidFill>
                          <a:effectLst/>
                        </a:rPr>
                        <a:t>SYMCheck</a:t>
                      </a:r>
                      <a:r>
                        <a:rPr lang="en-US" sz="1100" u="none" strike="noStrike">
                          <a:solidFill>
                            <a:schemeClr val="tx1"/>
                          </a:solidFill>
                          <a:effectLst/>
                        </a:rPr>
                        <a:t> section you will see Meet the Team. With a list of our team members with pictures and the description of our roles.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Pass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extLst>
                  <a:ext uri="{0D108BD9-81ED-4DB2-BD59-A6C34878D82A}">
                    <a16:rowId xmlns:a16="http://schemas.microsoft.com/office/drawing/2014/main" val="2716216053"/>
                  </a:ext>
                </a:extLst>
              </a:tr>
              <a:tr h="642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About Us Page</a:t>
                      </a:r>
                    </a:p>
                  </a:txBody>
                  <a:tcPr anchor="ctr">
                    <a:cell3D prstMaterial="dkEdge">
                      <a:bevel w="25400" h="25400" prst="angle"/>
                      <a:lightRig rig="flood" dir="t"/>
                    </a:cell3D>
                  </a:tcPr>
                </a:tc>
                <a:tc>
                  <a:txBody>
                    <a:bodyPr/>
                    <a:lstStyle/>
                    <a:p>
                      <a:pPr algn="ctr"/>
                      <a:r>
                        <a:rPr lang="en-US" sz="1100" b="1">
                          <a:solidFill>
                            <a:schemeClr val="tx1"/>
                          </a:solidFill>
                        </a:rPr>
                        <a:t>HID-59</a:t>
                      </a:r>
                      <a:endParaRPr lang="en-US" sz="1100" b="1">
                        <a:solidFill>
                          <a:schemeClr val="tx1"/>
                        </a:solidFill>
                        <a:latin typeface="+mn-lt"/>
                      </a:endParaRPr>
                    </a:p>
                  </a:txBody>
                  <a:tcPr anchor="ctr">
                    <a:cell3D prstMaterial="dkEdge">
                      <a:bevel w="25400" h="25400" prst="angle"/>
                      <a:lightRig rig="flood" dir="t"/>
                    </a:cell3D>
                  </a:tcPr>
                </a:tc>
                <a:tc>
                  <a:txBody>
                    <a:bodyPr/>
                    <a:lstStyle/>
                    <a:p>
                      <a:pPr algn="ctr" fontAlgn="b"/>
                      <a:r>
                        <a:rPr lang="en-US" sz="1100" u="none" strike="noStrike">
                          <a:solidFill>
                            <a:schemeClr val="tx1"/>
                          </a:solidFill>
                          <a:effectLst/>
                        </a:rPr>
                        <a:t>Chatbot </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How can I get in touch with developers?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Patient can interact with SymBot and receive a response</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err="1">
                          <a:solidFill>
                            <a:schemeClr val="tx1"/>
                          </a:solidFill>
                          <a:effectLst/>
                        </a:rPr>
                        <a:t>SymBot</a:t>
                      </a:r>
                      <a:r>
                        <a:rPr lang="en-US" sz="1100" u="none" strike="noStrike">
                          <a:solidFill>
                            <a:schemeClr val="tx1"/>
                          </a:solidFill>
                          <a:effectLst/>
                        </a:rPr>
                        <a:t> responds on all patient inputs such as hello, what is chickenpox, how can I speak to creators of </a:t>
                      </a:r>
                      <a:r>
                        <a:rPr lang="en-US" sz="1100" u="none" strike="noStrike" err="1">
                          <a:solidFill>
                            <a:schemeClr val="tx1"/>
                          </a:solidFill>
                          <a:effectLst/>
                        </a:rPr>
                        <a:t>symcheck</a:t>
                      </a:r>
                      <a:r>
                        <a:rPr lang="en-US" sz="1100" u="none" strike="noStrike">
                          <a:solidFill>
                            <a:schemeClr val="tx1"/>
                          </a:solidFill>
                          <a:effectLst/>
                        </a:rPr>
                        <a:t>, etc.</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tc>
                  <a:txBody>
                    <a:bodyPr/>
                    <a:lstStyle/>
                    <a:p>
                      <a:pPr algn="ctr" fontAlgn="b"/>
                      <a:r>
                        <a:rPr lang="en-US" sz="1100" u="none" strike="noStrike">
                          <a:solidFill>
                            <a:schemeClr val="tx1"/>
                          </a:solidFill>
                          <a:effectLst/>
                        </a:rPr>
                        <a:t>Pass</a:t>
                      </a:r>
                      <a:endParaRPr lang="en-US" sz="1100" b="0" i="0" u="none" strike="noStrike">
                        <a:solidFill>
                          <a:schemeClr val="tx1"/>
                        </a:solidFill>
                        <a:effectLst/>
                        <a:latin typeface="+mn-lt"/>
                      </a:endParaRPr>
                    </a:p>
                  </a:txBody>
                  <a:tcPr marL="9525" marR="9525" marT="9525" marB="0" anchor="ctr">
                    <a:cell3D prstMaterial="dkEdge">
                      <a:bevel w="25400" h="25400" prst="angle"/>
                      <a:lightRig rig="flood" dir="t"/>
                    </a:cell3D>
                  </a:tcPr>
                </a:tc>
                <a:extLst>
                  <a:ext uri="{0D108BD9-81ED-4DB2-BD59-A6C34878D82A}">
                    <a16:rowId xmlns:a16="http://schemas.microsoft.com/office/drawing/2014/main" val="3205703069"/>
                  </a:ext>
                </a:extLst>
              </a:tr>
            </a:tbl>
          </a:graphicData>
        </a:graphic>
      </p:graphicFrame>
    </p:spTree>
    <p:extLst>
      <p:ext uri="{BB962C8B-B14F-4D97-AF65-F5344CB8AC3E}">
        <p14:creationId xmlns:p14="http://schemas.microsoft.com/office/powerpoint/2010/main" val="238345333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33953B-54AA-43F1-B2EA-797C306732C0}"/>
              </a:ext>
            </a:extLst>
          </p:cNvPr>
          <p:cNvSpPr>
            <a:spLocks noGrp="1"/>
          </p:cNvSpPr>
          <p:nvPr>
            <p:ph type="title"/>
          </p:nvPr>
        </p:nvSpPr>
        <p:spPr/>
        <p:txBody>
          <a:bodyPr/>
          <a:lstStyle/>
          <a:p>
            <a:r>
              <a:rPr lang="en-US"/>
              <a:t>Sprint 7 Test Cases (All Pages)</a:t>
            </a:r>
          </a:p>
        </p:txBody>
      </p:sp>
      <p:sp>
        <p:nvSpPr>
          <p:cNvPr id="4" name="Slide Number Placeholder 3">
            <a:extLst>
              <a:ext uri="{FF2B5EF4-FFF2-40B4-BE49-F238E27FC236}">
                <a16:creationId xmlns:a16="http://schemas.microsoft.com/office/drawing/2014/main" id="{E392FCB8-6BB0-4C7B-BBB8-84D0C22025D3}"/>
              </a:ext>
            </a:extLst>
          </p:cNvPr>
          <p:cNvSpPr>
            <a:spLocks noGrp="1"/>
          </p:cNvSpPr>
          <p:nvPr>
            <p:ph type="sldNum" sz="quarter" idx="12"/>
          </p:nvPr>
        </p:nvSpPr>
        <p:spPr/>
        <p:txBody>
          <a:bodyPr/>
          <a:lstStyle/>
          <a:p>
            <a:fld id="{C263D6C4-4840-40CC-AC84-17E24B3B7BDE}" type="slidenum">
              <a:rPr lang="en-US" noProof="0" smtClean="0"/>
              <a:pPr/>
              <a:t>47</a:t>
            </a:fld>
            <a:endParaRPr lang="en-US" noProof="0"/>
          </a:p>
        </p:txBody>
      </p:sp>
      <p:sp>
        <p:nvSpPr>
          <p:cNvPr id="8" name="Rectangle 7">
            <a:extLst>
              <a:ext uri="{FF2B5EF4-FFF2-40B4-BE49-F238E27FC236}">
                <a16:creationId xmlns:a16="http://schemas.microsoft.com/office/drawing/2014/main" id="{4D6B55BF-78FA-4DCC-BC2B-3731BC18C3F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aphicFrame>
        <p:nvGraphicFramePr>
          <p:cNvPr id="13" name="Diagram 12">
            <a:extLst>
              <a:ext uri="{FF2B5EF4-FFF2-40B4-BE49-F238E27FC236}">
                <a16:creationId xmlns:a16="http://schemas.microsoft.com/office/drawing/2014/main" id="{37B46F3B-A91A-4B4F-84F0-08A389A1BF31}"/>
              </a:ext>
            </a:extLst>
          </p:cNvPr>
          <p:cNvGraphicFramePr/>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able 5">
            <a:extLst>
              <a:ext uri="{FF2B5EF4-FFF2-40B4-BE49-F238E27FC236}">
                <a16:creationId xmlns:a16="http://schemas.microsoft.com/office/drawing/2014/main" id="{2F5169B0-A9D5-4D5E-8FEC-49F69B976B23}"/>
              </a:ext>
            </a:extLst>
          </p:cNvPr>
          <p:cNvGraphicFramePr>
            <a:graphicFrameLocks noGrp="1"/>
          </p:cNvGraphicFramePr>
          <p:nvPr>
            <p:extLst>
              <p:ext uri="{D42A27DB-BD31-4B8C-83A1-F6EECF244321}">
                <p14:modId xmlns:p14="http://schemas.microsoft.com/office/powerpoint/2010/main" val="2253321109"/>
              </p:ext>
            </p:extLst>
          </p:nvPr>
        </p:nvGraphicFramePr>
        <p:xfrm>
          <a:off x="1442026" y="1923436"/>
          <a:ext cx="9307948" cy="3781806"/>
        </p:xfrm>
        <a:graphic>
          <a:graphicData uri="http://schemas.openxmlformats.org/drawingml/2006/table">
            <a:tbl>
              <a:tblPr firstRow="1" bandRow="1">
                <a:tableStyleId>{18603FDC-E32A-4AB5-989C-0864C3EAD2B8}</a:tableStyleId>
              </a:tblPr>
              <a:tblGrid>
                <a:gridCol w="1052320">
                  <a:extLst>
                    <a:ext uri="{9D8B030D-6E8A-4147-A177-3AD203B41FA5}">
                      <a16:colId xmlns:a16="http://schemas.microsoft.com/office/drawing/2014/main" val="2547195409"/>
                    </a:ext>
                  </a:extLst>
                </a:gridCol>
                <a:gridCol w="681318">
                  <a:extLst>
                    <a:ext uri="{9D8B030D-6E8A-4147-A177-3AD203B41FA5}">
                      <a16:colId xmlns:a16="http://schemas.microsoft.com/office/drawing/2014/main" val="1101871229"/>
                    </a:ext>
                  </a:extLst>
                </a:gridCol>
                <a:gridCol w="778609">
                  <a:extLst>
                    <a:ext uri="{9D8B030D-6E8A-4147-A177-3AD203B41FA5}">
                      <a16:colId xmlns:a16="http://schemas.microsoft.com/office/drawing/2014/main" val="433889601"/>
                    </a:ext>
                  </a:extLst>
                </a:gridCol>
                <a:gridCol w="2832847">
                  <a:extLst>
                    <a:ext uri="{9D8B030D-6E8A-4147-A177-3AD203B41FA5}">
                      <a16:colId xmlns:a16="http://schemas.microsoft.com/office/drawing/2014/main" val="3097437762"/>
                    </a:ext>
                  </a:extLst>
                </a:gridCol>
                <a:gridCol w="2931459">
                  <a:extLst>
                    <a:ext uri="{9D8B030D-6E8A-4147-A177-3AD203B41FA5}">
                      <a16:colId xmlns:a16="http://schemas.microsoft.com/office/drawing/2014/main" val="1697455775"/>
                    </a:ext>
                  </a:extLst>
                </a:gridCol>
                <a:gridCol w="1031395">
                  <a:extLst>
                    <a:ext uri="{9D8B030D-6E8A-4147-A177-3AD203B41FA5}">
                      <a16:colId xmlns:a16="http://schemas.microsoft.com/office/drawing/2014/main" val="3569551846"/>
                    </a:ext>
                  </a:extLst>
                </a:gridCol>
              </a:tblGrid>
              <a:tr h="437978">
                <a:tc>
                  <a:txBody>
                    <a:bodyPr/>
                    <a:lstStyle/>
                    <a:p>
                      <a:pPr algn="ctr" fontAlgn="b"/>
                      <a:r>
                        <a:rPr lang="en-US" sz="1600" b="1" i="0" u="none" strike="noStrike">
                          <a:solidFill>
                            <a:schemeClr val="tx1"/>
                          </a:solidFill>
                          <a:effectLst/>
                          <a:latin typeface="Calibri" panose="020F0502020204030204" pitchFamily="34" charset="0"/>
                        </a:rPr>
                        <a:t>Test Case For</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Key</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Test Cases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Expected Results </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Actual Results</a:t>
                      </a:r>
                    </a:p>
                  </a:txBody>
                  <a:tcPr marL="9525" marR="9525" marT="9525" marB="0" anchor="b">
                    <a:cell3D prstMaterial="dkEdge">
                      <a:bevel w="25400" h="25400" prst="angle"/>
                      <a:lightRig rig="flood" dir="t"/>
                    </a:cell3D>
                  </a:tcPr>
                </a:tc>
                <a:tc>
                  <a:txBody>
                    <a:bodyPr/>
                    <a:lstStyle/>
                    <a:p>
                      <a:pPr algn="ctr" fontAlgn="b"/>
                      <a:r>
                        <a:rPr lang="en-US" sz="1600" b="1" i="0" u="none" strike="noStrike">
                          <a:solidFill>
                            <a:schemeClr val="tx1"/>
                          </a:solidFill>
                          <a:effectLst/>
                          <a:latin typeface="Calibri" panose="020F0502020204030204" pitchFamily="34" charset="0"/>
                        </a:rPr>
                        <a:t>Pass/Fail</a:t>
                      </a:r>
                    </a:p>
                  </a:txBody>
                  <a:tcPr marL="9525" marR="9525" marT="9525" marB="0" anchor="b">
                    <a:cell3D prstMaterial="dkEdge">
                      <a:bevel w="25400" h="25400" prst="angle"/>
                      <a:lightRig rig="flood" dir="t"/>
                    </a:cell3D>
                  </a:tcPr>
                </a:tc>
                <a:extLst>
                  <a:ext uri="{0D108BD9-81ED-4DB2-BD59-A6C34878D82A}">
                    <a16:rowId xmlns:a16="http://schemas.microsoft.com/office/drawing/2014/main" val="3105401584"/>
                  </a:ext>
                </a:extLst>
              </a:tr>
              <a:tr h="642747">
                <a:tc>
                  <a:txBody>
                    <a:bodyPr/>
                    <a:lstStyle/>
                    <a:p>
                      <a:pPr algn="ctr"/>
                      <a:r>
                        <a:rPr lang="en-US" sz="1100">
                          <a:solidFill>
                            <a:schemeClr val="tx1"/>
                          </a:solidFill>
                        </a:rPr>
                        <a:t>Homepage</a:t>
                      </a:r>
                    </a:p>
                  </a:txBody>
                  <a:tcPr anchor="ctr">
                    <a:cell3D prstMaterial="dkEdge">
                      <a:bevel w="25400" h="25400" prst="angle"/>
                      <a:lightRig rig="flood" dir="t"/>
                    </a:cell3D>
                  </a:tcPr>
                </a:tc>
                <a:tc>
                  <a:txBody>
                    <a:bodyPr/>
                    <a:lstStyle/>
                    <a:p>
                      <a:pPr algn="ctr"/>
                      <a:r>
                        <a:rPr lang="en-US" sz="1100" b="1">
                          <a:solidFill>
                            <a:schemeClr val="tx1"/>
                          </a:solidFill>
                        </a:rPr>
                        <a:t>HID-79</a:t>
                      </a:r>
                    </a:p>
                  </a:txBody>
                  <a:tcPr anchor="ctr">
                    <a:cell3D prstMaterial="dkEdge">
                      <a:bevel w="25400" h="25400" prst="angle"/>
                      <a:lightRig rig="flood" dir="t"/>
                    </a:cell3D>
                  </a:tcPr>
                </a:tc>
                <a:tc>
                  <a:txBody>
                    <a:bodyPr/>
                    <a:lstStyle/>
                    <a:p>
                      <a:pPr algn="ctr"/>
                      <a:r>
                        <a:rPr lang="en-US" sz="1100">
                          <a:solidFill>
                            <a:schemeClr val="tx1"/>
                          </a:solidFill>
                        </a:rPr>
                        <a:t>Illness Diagnosed</a:t>
                      </a:r>
                    </a:p>
                  </a:txBody>
                  <a:tcPr anchor="ctr">
                    <a:cell3D prstMaterial="dkEdge">
                      <a:bevel w="25400" h="25400" prst="angle"/>
                      <a:lightRig rig="flood" dir="t"/>
                    </a:cell3D>
                  </a:tcPr>
                </a:tc>
                <a:tc>
                  <a:txBody>
                    <a:bodyPr/>
                    <a:lstStyle/>
                    <a:p>
                      <a:pPr algn="ctr"/>
                      <a:r>
                        <a:rPr lang="en-US" sz="1100">
                          <a:solidFill>
                            <a:schemeClr val="tx1"/>
                          </a:solidFill>
                        </a:rPr>
                        <a:t>Patient can see which illnesses SymCheck can check for</a:t>
                      </a:r>
                    </a:p>
                  </a:txBody>
                  <a:tcPr anchor="ctr">
                    <a:cell3D prstMaterial="dkEdge">
                      <a:bevel w="25400" h="25400" prst="angle"/>
                      <a:lightRig rig="flood" dir="t"/>
                    </a:cell3D>
                  </a:tcPr>
                </a:tc>
                <a:tc>
                  <a:txBody>
                    <a:bodyPr/>
                    <a:lstStyle/>
                    <a:p>
                      <a:pPr algn="ctr"/>
                      <a:r>
                        <a:rPr lang="en-US" sz="1100">
                          <a:solidFill>
                            <a:schemeClr val="tx1"/>
                          </a:solidFill>
                        </a:rPr>
                        <a:t>Patient can see what illnesses SymCheck can diagnose as well as its machine learning accuracy percentage</a:t>
                      </a:r>
                    </a:p>
                  </a:txBody>
                  <a:tcPr anchor="ctr">
                    <a:cell3D prstMaterial="dkEdge">
                      <a:bevel w="25400" h="25400" prst="angle"/>
                      <a:lightRig rig="flood" dir="t"/>
                    </a:cell3D>
                  </a:tcPr>
                </a:tc>
                <a:tc>
                  <a:txBody>
                    <a:bodyPr/>
                    <a:lstStyle/>
                    <a:p>
                      <a:pPr algn="ctr"/>
                      <a:r>
                        <a:rPr lang="en-US" sz="1100">
                          <a:solidFill>
                            <a:schemeClr val="tx1"/>
                          </a:solidFill>
                        </a:rPr>
                        <a:t>Pass</a:t>
                      </a:r>
                    </a:p>
                  </a:txBody>
                  <a:tcPr anchor="ctr">
                    <a:cell3D prstMaterial="dkEdge">
                      <a:bevel w="25400" h="25400" prst="angle"/>
                      <a:lightRig rig="flood" dir="t"/>
                    </a:cell3D>
                  </a:tcPr>
                </a:tc>
                <a:extLst>
                  <a:ext uri="{0D108BD9-81ED-4DB2-BD59-A6C34878D82A}">
                    <a16:rowId xmlns:a16="http://schemas.microsoft.com/office/drawing/2014/main" val="1385828165"/>
                  </a:ext>
                </a:extLst>
              </a:tr>
              <a:tr h="642747">
                <a:tc>
                  <a:txBody>
                    <a:bodyPr/>
                    <a:lstStyle/>
                    <a:p>
                      <a:pPr algn="ctr"/>
                      <a:r>
                        <a:rPr lang="en-US" sz="1100">
                          <a:solidFill>
                            <a:schemeClr val="tx1"/>
                          </a:solidFill>
                        </a:rPr>
                        <a:t>All Pages</a:t>
                      </a:r>
                    </a:p>
                  </a:txBody>
                  <a:tcPr anchor="ctr">
                    <a:cell3D prstMaterial="dkEdge">
                      <a:bevel w="25400" h="25400" prst="angle"/>
                      <a:lightRig rig="flood" dir="t"/>
                    </a:cell3D>
                  </a:tcPr>
                </a:tc>
                <a:tc>
                  <a:txBody>
                    <a:bodyPr/>
                    <a:lstStyle/>
                    <a:p>
                      <a:pPr algn="ctr"/>
                      <a:r>
                        <a:rPr lang="en-US" sz="1100" b="1">
                          <a:solidFill>
                            <a:schemeClr val="tx1"/>
                          </a:solidFill>
                        </a:rPr>
                        <a:t>HID-80</a:t>
                      </a:r>
                    </a:p>
                  </a:txBody>
                  <a:tcPr anchor="ctr">
                    <a:cell3D prstMaterial="dkEdge">
                      <a:bevel w="25400" h="25400" prst="angle"/>
                      <a:lightRig rig="flood" dir="t"/>
                    </a:cell3D>
                  </a:tcPr>
                </a:tc>
                <a:tc>
                  <a:txBody>
                    <a:bodyPr/>
                    <a:lstStyle/>
                    <a:p>
                      <a:pPr algn="ctr"/>
                      <a:r>
                        <a:rPr lang="en-US" sz="1100">
                          <a:solidFill>
                            <a:schemeClr val="tx1"/>
                          </a:solidFill>
                        </a:rPr>
                        <a:t>Disclaimer</a:t>
                      </a:r>
                    </a:p>
                  </a:txBody>
                  <a:tcPr anchor="ctr">
                    <a:cell3D prstMaterial="dkEdge">
                      <a:bevel w="25400" h="25400" prst="angle"/>
                      <a:lightRig rig="flood" dir="t"/>
                    </a:cell3D>
                  </a:tcPr>
                </a:tc>
                <a:tc>
                  <a:txBody>
                    <a:bodyPr/>
                    <a:lstStyle/>
                    <a:p>
                      <a:pPr algn="ctr"/>
                      <a:r>
                        <a:rPr lang="en-US" sz="1100">
                          <a:solidFill>
                            <a:schemeClr val="tx1"/>
                          </a:solidFill>
                        </a:rPr>
                        <a:t>Patient can see disclaimer in the footer</a:t>
                      </a:r>
                    </a:p>
                  </a:txBody>
                  <a:tcPr anchor="ctr">
                    <a:cell3D prstMaterial="dkEdge">
                      <a:bevel w="25400" h="25400" prst="angle"/>
                      <a:lightRig rig="flood" dir="t"/>
                    </a:cell3D>
                  </a:tcPr>
                </a:tc>
                <a:tc>
                  <a:txBody>
                    <a:bodyPr/>
                    <a:lstStyle/>
                    <a:p>
                      <a:pPr algn="ctr"/>
                      <a:r>
                        <a:rPr lang="en-US" sz="1100">
                          <a:solidFill>
                            <a:schemeClr val="tx1"/>
                          </a:solidFill>
                        </a:rPr>
                        <a:t>In the footer, there is a disclaimer saying we are not medical professionals</a:t>
                      </a:r>
                    </a:p>
                  </a:txBody>
                  <a:tcPr anchor="ctr">
                    <a:cell3D prstMaterial="dkEdge">
                      <a:bevel w="25400" h="25400" prst="angle"/>
                      <a:lightRig rig="flood" dir="t"/>
                    </a:cell3D>
                  </a:tcPr>
                </a:tc>
                <a:tc>
                  <a:txBody>
                    <a:bodyPr/>
                    <a:lstStyle/>
                    <a:p>
                      <a:pPr algn="ctr"/>
                      <a:r>
                        <a:rPr lang="en-US" sz="1100">
                          <a:solidFill>
                            <a:schemeClr val="tx1"/>
                          </a:solidFill>
                        </a:rPr>
                        <a:t>Pass</a:t>
                      </a:r>
                    </a:p>
                  </a:txBody>
                  <a:tcPr anchor="ctr">
                    <a:cell3D prstMaterial="dkEdge">
                      <a:bevel w="25400" h="25400" prst="angle"/>
                      <a:lightRig rig="flood" dir="t"/>
                    </a:cell3D>
                  </a:tcPr>
                </a:tc>
                <a:extLst>
                  <a:ext uri="{0D108BD9-81ED-4DB2-BD59-A6C34878D82A}">
                    <a16:rowId xmlns:a16="http://schemas.microsoft.com/office/drawing/2014/main" val="2671945080"/>
                  </a:ext>
                </a:extLst>
              </a:tr>
              <a:tr h="233209">
                <a:tc>
                  <a:txBody>
                    <a:bodyPr/>
                    <a:lstStyle/>
                    <a:p>
                      <a:pPr algn="ctr"/>
                      <a:r>
                        <a:rPr lang="en-US" sz="1100">
                          <a:solidFill>
                            <a:schemeClr val="tx1"/>
                          </a:solidFill>
                        </a:rPr>
                        <a:t>All Pages</a:t>
                      </a:r>
                    </a:p>
                  </a:txBody>
                  <a:tcPr anchor="ctr">
                    <a:cell3D prstMaterial="dkEdge">
                      <a:bevel w="25400" h="25400" prst="angle"/>
                      <a:lightRig rig="flood" dir="t"/>
                    </a:cell3D>
                  </a:tcPr>
                </a:tc>
                <a:tc>
                  <a:txBody>
                    <a:bodyPr/>
                    <a:lstStyle/>
                    <a:p>
                      <a:pPr algn="ctr"/>
                      <a:r>
                        <a:rPr lang="en-US" sz="1100" b="1">
                          <a:solidFill>
                            <a:schemeClr val="tx1"/>
                          </a:solidFill>
                        </a:rPr>
                        <a:t>HID-80</a:t>
                      </a:r>
                    </a:p>
                  </a:txBody>
                  <a:tcPr anchor="ctr">
                    <a:cell3D prstMaterial="dkEdge">
                      <a:bevel w="25400" h="25400" prst="angle"/>
                      <a:lightRig rig="flood" dir="t"/>
                    </a:cell3D>
                  </a:tcPr>
                </a:tc>
                <a:tc>
                  <a:txBody>
                    <a:bodyPr/>
                    <a:lstStyle/>
                    <a:p>
                      <a:pPr algn="ctr"/>
                      <a:r>
                        <a:rPr lang="en-US" sz="1100">
                          <a:solidFill>
                            <a:schemeClr val="tx1"/>
                          </a:solidFill>
                        </a:rPr>
                        <a:t>Footer Links</a:t>
                      </a:r>
                    </a:p>
                  </a:txBody>
                  <a:tcPr anchor="ctr">
                    <a:cell3D prstMaterial="dkEdge">
                      <a:bevel w="25400" h="25400" prst="angle"/>
                      <a:lightRig rig="flood" dir="t"/>
                    </a:cell3D>
                  </a:tcPr>
                </a:tc>
                <a:tc>
                  <a:txBody>
                    <a:bodyPr/>
                    <a:lstStyle/>
                    <a:p>
                      <a:pPr algn="ctr"/>
                      <a:r>
                        <a:rPr lang="en-US" sz="1100">
                          <a:solidFill>
                            <a:schemeClr val="tx1"/>
                          </a:solidFill>
                        </a:rPr>
                        <a:t>Patient can click on any links in footer and be redirected to respective pages</a:t>
                      </a:r>
                    </a:p>
                  </a:txBody>
                  <a:tcPr anchor="ctr">
                    <a:cell3D prstMaterial="dkEdge">
                      <a:bevel w="25400" h="25400" prst="angle"/>
                      <a:lightRig rig="flood" dir="t"/>
                    </a:cell3D>
                  </a:tcPr>
                </a:tc>
                <a:tc>
                  <a:txBody>
                    <a:bodyPr/>
                    <a:lstStyle/>
                    <a:p>
                      <a:pPr algn="ctr"/>
                      <a:r>
                        <a:rPr lang="en-US" sz="1100">
                          <a:solidFill>
                            <a:schemeClr val="tx1"/>
                          </a:solidFill>
                        </a:rPr>
                        <a:t>In the footer, all links under SymCheck, Resources, Support, and Contact Us take you to the correct page</a:t>
                      </a:r>
                    </a:p>
                  </a:txBody>
                  <a:tcPr anchor="ctr">
                    <a:cell3D prstMaterial="dkEdge">
                      <a:bevel w="25400" h="25400" prst="angle"/>
                      <a:lightRig rig="flood" dir="t"/>
                    </a:cell3D>
                  </a:tcPr>
                </a:tc>
                <a:tc>
                  <a:txBody>
                    <a:bodyPr/>
                    <a:lstStyle/>
                    <a:p>
                      <a:pPr algn="ctr"/>
                      <a:r>
                        <a:rPr lang="en-US" sz="1100">
                          <a:solidFill>
                            <a:schemeClr val="tx1"/>
                          </a:solidFill>
                        </a:rPr>
                        <a:t>Pass</a:t>
                      </a:r>
                    </a:p>
                  </a:txBody>
                  <a:tcPr anchor="ctr">
                    <a:cell3D prstMaterial="dkEdge">
                      <a:bevel w="25400" h="25400" prst="angle"/>
                      <a:lightRig rig="flood" dir="t"/>
                    </a:cell3D>
                  </a:tcPr>
                </a:tc>
                <a:extLst>
                  <a:ext uri="{0D108BD9-81ED-4DB2-BD59-A6C34878D82A}">
                    <a16:rowId xmlns:a16="http://schemas.microsoft.com/office/drawing/2014/main" val="2716216053"/>
                  </a:ext>
                </a:extLst>
              </a:tr>
              <a:tr h="642747">
                <a:tc>
                  <a:txBody>
                    <a:bodyPr/>
                    <a:lstStyle/>
                    <a:p>
                      <a:pPr algn="ctr"/>
                      <a:r>
                        <a:rPr lang="en-US" sz="1100">
                          <a:solidFill>
                            <a:schemeClr val="tx1"/>
                          </a:solidFill>
                        </a:rPr>
                        <a:t>All Pages</a:t>
                      </a:r>
                    </a:p>
                  </a:txBody>
                  <a:tcPr anchor="ctr">
                    <a:cell3D prstMaterial="dkEdge">
                      <a:bevel w="25400" h="25400" prst="angle"/>
                      <a:lightRig rig="flood" dir="t"/>
                    </a:cell3D>
                  </a:tcPr>
                </a:tc>
                <a:tc>
                  <a:txBody>
                    <a:bodyPr/>
                    <a:lstStyle/>
                    <a:p>
                      <a:pPr algn="ctr"/>
                      <a:r>
                        <a:rPr lang="en-US" sz="1100" b="1">
                          <a:solidFill>
                            <a:schemeClr val="tx1"/>
                          </a:solidFill>
                        </a:rPr>
                        <a:t>HID-82</a:t>
                      </a:r>
                    </a:p>
                  </a:txBody>
                  <a:tcPr anchor="ctr">
                    <a:cell3D prstMaterial="dkEdge">
                      <a:bevel w="25400" h="25400" prst="angle"/>
                      <a:lightRig rig="flood" dir="t"/>
                    </a:cell3D>
                  </a:tcPr>
                </a:tc>
                <a:tc>
                  <a:txBody>
                    <a:bodyPr/>
                    <a:lstStyle/>
                    <a:p>
                      <a:pPr algn="ctr"/>
                      <a:r>
                        <a:rPr lang="en-US" sz="1100">
                          <a:solidFill>
                            <a:schemeClr val="tx1"/>
                          </a:solidFill>
                        </a:rPr>
                        <a:t>Navigation Bar</a:t>
                      </a:r>
                    </a:p>
                  </a:txBody>
                  <a:tcPr anchor="ctr">
                    <a:cell3D prstMaterial="dkEdge">
                      <a:bevel w="25400" h="25400" prst="angle"/>
                      <a:lightRig rig="flood" dir="t"/>
                    </a:cell3D>
                  </a:tcPr>
                </a:tc>
                <a:tc>
                  <a:txBody>
                    <a:bodyPr/>
                    <a:lstStyle/>
                    <a:p>
                      <a:pPr algn="ctr"/>
                      <a:r>
                        <a:rPr lang="en-US" sz="1100">
                          <a:solidFill>
                            <a:schemeClr val="tx1"/>
                          </a:solidFill>
                        </a:rPr>
                        <a:t>Patient can move to all pages that does not rely on user input on site using Navigation bar</a:t>
                      </a:r>
                    </a:p>
                  </a:txBody>
                  <a:tcPr anchor="ctr">
                    <a:cell3D prstMaterial="dkEdge">
                      <a:bevel w="25400" h="25400" prst="angle"/>
                      <a:lightRig rig="flood" dir="t"/>
                    </a:cell3D>
                  </a:tcPr>
                </a:tc>
                <a:tc>
                  <a:txBody>
                    <a:bodyPr/>
                    <a:lstStyle/>
                    <a:p>
                      <a:pPr algn="ctr" fontAlgn="b"/>
                      <a:r>
                        <a:rPr lang="en-US" sz="1100" kern="1200">
                          <a:solidFill>
                            <a:schemeClr val="tx1"/>
                          </a:solidFill>
                        </a:rPr>
                        <a:t>Patient can click any link in Navigation Bar and is</a:t>
                      </a:r>
                    </a:p>
                    <a:p>
                      <a:pPr algn="ctr" fontAlgn="b"/>
                      <a:r>
                        <a:rPr lang="en-US" sz="1100" kern="1200">
                          <a:solidFill>
                            <a:schemeClr val="tx1"/>
                          </a:solidFill>
                        </a:rPr>
                        <a:t>redirected to the Home, Upload, FAQ, or About Us Page</a:t>
                      </a:r>
                    </a:p>
                  </a:txBody>
                  <a:tcPr anchor="ctr">
                    <a:cell3D prstMaterial="dkEdge">
                      <a:bevel w="25400" h="25400" prst="angle"/>
                      <a:lightRig rig="flood" dir="t"/>
                    </a:cell3D>
                  </a:tcPr>
                </a:tc>
                <a:tc>
                  <a:txBody>
                    <a:bodyPr/>
                    <a:lstStyle/>
                    <a:p>
                      <a:pPr algn="ctr"/>
                      <a:r>
                        <a:rPr lang="en-US" sz="1100">
                          <a:solidFill>
                            <a:schemeClr val="tx1"/>
                          </a:solidFill>
                        </a:rPr>
                        <a:t>Pass</a:t>
                      </a:r>
                    </a:p>
                  </a:txBody>
                  <a:tcPr anchor="ctr">
                    <a:cell3D prstMaterial="dkEdge">
                      <a:bevel w="25400" h="25400" prst="angle"/>
                      <a:lightRig rig="flood" dir="t"/>
                    </a:cell3D>
                  </a:tcPr>
                </a:tc>
                <a:extLst>
                  <a:ext uri="{0D108BD9-81ED-4DB2-BD59-A6C34878D82A}">
                    <a16:rowId xmlns:a16="http://schemas.microsoft.com/office/drawing/2014/main" val="3205703069"/>
                  </a:ext>
                </a:extLst>
              </a:tr>
              <a:tr h="642747">
                <a:tc>
                  <a:txBody>
                    <a:bodyPr/>
                    <a:lstStyle/>
                    <a:p>
                      <a:pPr algn="ctr"/>
                      <a:r>
                        <a:rPr lang="en-US" sz="1100">
                          <a:solidFill>
                            <a:schemeClr val="tx1"/>
                          </a:solidFill>
                        </a:rPr>
                        <a:t>All Pages</a:t>
                      </a:r>
                    </a:p>
                  </a:txBody>
                  <a:tcPr anchor="ctr">
                    <a:cell3D prstMaterial="dkEdge">
                      <a:bevel w="25400" h="25400" prst="angle"/>
                      <a:lightRig rig="flood" dir="t"/>
                    </a:cell3D>
                  </a:tcPr>
                </a:tc>
                <a:tc>
                  <a:txBody>
                    <a:bodyPr/>
                    <a:lstStyle/>
                    <a:p>
                      <a:pPr algn="ctr"/>
                      <a:r>
                        <a:rPr lang="en-US" sz="1100" b="1">
                          <a:solidFill>
                            <a:schemeClr val="tx1"/>
                          </a:solidFill>
                        </a:rPr>
                        <a:t>HID-83</a:t>
                      </a:r>
                    </a:p>
                  </a:txBody>
                  <a:tcPr anchor="ctr">
                    <a:cell3D prstMaterial="dkEdge">
                      <a:bevel w="25400" h="25400" prst="angle"/>
                      <a:lightRig rig="flood" dir="t"/>
                    </a:cell3D>
                  </a:tcPr>
                </a:tc>
                <a:tc>
                  <a:txBody>
                    <a:bodyPr/>
                    <a:lstStyle/>
                    <a:p>
                      <a:pPr algn="ctr"/>
                      <a:r>
                        <a:rPr lang="en-US" sz="1100">
                          <a:solidFill>
                            <a:schemeClr val="tx1"/>
                          </a:solidFill>
                        </a:rPr>
                        <a:t>Footer</a:t>
                      </a:r>
                    </a:p>
                  </a:txBody>
                  <a:tcPr anchor="ctr">
                    <a:cell3D prstMaterial="dkEdge">
                      <a:bevel w="25400" h="25400" prst="angle"/>
                      <a:lightRig rig="flood" dir="t"/>
                    </a:cell3D>
                  </a:tcPr>
                </a:tc>
                <a:tc>
                  <a:txBody>
                    <a:bodyPr/>
                    <a:lstStyle/>
                    <a:p>
                      <a:pPr algn="ctr"/>
                      <a:r>
                        <a:rPr lang="en-US" sz="1100">
                          <a:solidFill>
                            <a:schemeClr val="tx1"/>
                          </a:solidFill>
                        </a:rPr>
                        <a:t>Patient can access footer along all pages throughout the web application</a:t>
                      </a:r>
                    </a:p>
                  </a:txBody>
                  <a:tcPr anchor="ctr">
                    <a:cell3D prstMaterial="dkEdge">
                      <a:bevel w="25400" h="25400" prst="angle"/>
                      <a:lightRig rig="flood" dir="t"/>
                    </a:cell3D>
                  </a:tcPr>
                </a:tc>
                <a:tc>
                  <a:txBody>
                    <a:bodyPr/>
                    <a:lstStyle/>
                    <a:p>
                      <a:pPr algn="ctr"/>
                      <a:r>
                        <a:rPr lang="en-US" sz="1100">
                          <a:solidFill>
                            <a:schemeClr val="tx1"/>
                          </a:solidFill>
                        </a:rPr>
                        <a:t>On every page, the patient has access to the same footer elements</a:t>
                      </a:r>
                    </a:p>
                  </a:txBody>
                  <a:tcPr anchor="ctr">
                    <a:cell3D prstMaterial="dkEdge">
                      <a:bevel w="25400" h="25400" prst="angle"/>
                      <a:lightRig rig="flood" dir="t"/>
                    </a:cell3D>
                  </a:tcPr>
                </a:tc>
                <a:tc>
                  <a:txBody>
                    <a:bodyPr/>
                    <a:lstStyle/>
                    <a:p>
                      <a:pPr algn="ctr"/>
                      <a:r>
                        <a:rPr lang="en-US" sz="1100">
                          <a:solidFill>
                            <a:schemeClr val="tx1"/>
                          </a:solidFill>
                        </a:rPr>
                        <a:t>Pass</a:t>
                      </a:r>
                    </a:p>
                  </a:txBody>
                  <a:tcPr anchor="ctr">
                    <a:cell3D prstMaterial="dkEdge">
                      <a:bevel w="25400" h="25400" prst="angle"/>
                      <a:lightRig rig="flood" dir="t"/>
                    </a:cell3D>
                  </a:tcPr>
                </a:tc>
                <a:extLst>
                  <a:ext uri="{0D108BD9-81ED-4DB2-BD59-A6C34878D82A}">
                    <a16:rowId xmlns:a16="http://schemas.microsoft.com/office/drawing/2014/main" val="3457735820"/>
                  </a:ext>
                </a:extLst>
              </a:tr>
            </a:tbl>
          </a:graphicData>
        </a:graphic>
      </p:graphicFrame>
    </p:spTree>
    <p:extLst>
      <p:ext uri="{BB962C8B-B14F-4D97-AF65-F5344CB8AC3E}">
        <p14:creationId xmlns:p14="http://schemas.microsoft.com/office/powerpoint/2010/main" val="373230552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DA49-9740-4AE9-8A45-54FF506EBA20}"/>
              </a:ext>
            </a:extLst>
          </p:cNvPr>
          <p:cNvSpPr>
            <a:spLocks noGrp="1"/>
          </p:cNvSpPr>
          <p:nvPr>
            <p:ph type="title"/>
          </p:nvPr>
        </p:nvSpPr>
        <p:spPr/>
        <p:txBody>
          <a:bodyPr/>
          <a:lstStyle/>
          <a:p>
            <a:r>
              <a:rPr lang="en-US"/>
              <a:t>Sprint 7 Burndown Chart</a:t>
            </a:r>
          </a:p>
        </p:txBody>
      </p:sp>
      <p:sp>
        <p:nvSpPr>
          <p:cNvPr id="3" name="Slide Number Placeholder 2">
            <a:extLst>
              <a:ext uri="{FF2B5EF4-FFF2-40B4-BE49-F238E27FC236}">
                <a16:creationId xmlns:a16="http://schemas.microsoft.com/office/drawing/2014/main" id="{6526BB0A-41F8-49FD-AEA2-662FC6024F59}"/>
              </a:ext>
            </a:extLst>
          </p:cNvPr>
          <p:cNvSpPr>
            <a:spLocks noGrp="1"/>
          </p:cNvSpPr>
          <p:nvPr>
            <p:ph type="sldNum" sz="quarter" idx="12"/>
          </p:nvPr>
        </p:nvSpPr>
        <p:spPr/>
        <p:txBody>
          <a:bodyPr/>
          <a:lstStyle/>
          <a:p>
            <a:fld id="{C263D6C4-4840-40CC-AC84-17E24B3B7BDE}" type="slidenum">
              <a:rPr lang="en-US" noProof="0" smtClean="0"/>
              <a:pPr/>
              <a:t>48</a:t>
            </a:fld>
            <a:endParaRPr lang="en-US" noProof="0"/>
          </a:p>
        </p:txBody>
      </p:sp>
      <p:pic>
        <p:nvPicPr>
          <p:cNvPr id="10" name="Picture 9">
            <a:extLst>
              <a:ext uri="{FF2B5EF4-FFF2-40B4-BE49-F238E27FC236}">
                <a16:creationId xmlns:a16="http://schemas.microsoft.com/office/drawing/2014/main" id="{8C16CD5D-EEF7-45C1-99AB-42509AF743A2}"/>
              </a:ext>
            </a:extLst>
          </p:cNvPr>
          <p:cNvPicPr>
            <a:picLocks noChangeAspect="1"/>
          </p:cNvPicPr>
          <p:nvPr/>
        </p:nvPicPr>
        <p:blipFill>
          <a:blip r:embed="rId3"/>
          <a:stretch>
            <a:fillRect/>
          </a:stretch>
        </p:blipFill>
        <p:spPr>
          <a:xfrm>
            <a:off x="469900" y="1398583"/>
            <a:ext cx="11252200" cy="37809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976FA429-6CD1-43A0-8A2F-E0582FFF770C}"/>
              </a:ext>
            </a:extLst>
          </p:cNvPr>
          <p:cNvSpPr txBox="1"/>
          <p:nvPr/>
        </p:nvSpPr>
        <p:spPr>
          <a:xfrm>
            <a:off x="4598135" y="5430306"/>
            <a:ext cx="2906829" cy="830997"/>
          </a:xfrm>
          <a:prstGeom prst="rect">
            <a:avLst/>
          </a:prstGeom>
          <a:noFill/>
        </p:spPr>
        <p:txBody>
          <a:bodyPr wrap="square" rtlCol="0">
            <a:spAutoFit/>
          </a:bodyPr>
          <a:lstStyle/>
          <a:p>
            <a:pPr marL="285750" indent="-285750">
              <a:buFont typeface="Wingdings" panose="05000000000000000000" pitchFamily="2" charset="2"/>
              <a:buChar char="v"/>
            </a:pPr>
            <a:r>
              <a:rPr lang="en-US" sz="1600">
                <a:solidFill>
                  <a:schemeClr val="bg1"/>
                </a:solidFill>
              </a:rPr>
              <a:t>We finished our work towards the end of the Sprint</a:t>
            </a:r>
          </a:p>
        </p:txBody>
      </p:sp>
      <p:sp>
        <p:nvSpPr>
          <p:cNvPr id="11" name="TextBox 10">
            <a:extLst>
              <a:ext uri="{FF2B5EF4-FFF2-40B4-BE49-F238E27FC236}">
                <a16:creationId xmlns:a16="http://schemas.microsoft.com/office/drawing/2014/main" id="{A55E0FD4-CAB7-4436-8110-0AAFE204D583}"/>
              </a:ext>
            </a:extLst>
          </p:cNvPr>
          <p:cNvSpPr txBox="1"/>
          <p:nvPr/>
        </p:nvSpPr>
        <p:spPr>
          <a:xfrm>
            <a:off x="623047" y="5430306"/>
            <a:ext cx="2906829" cy="830997"/>
          </a:xfrm>
          <a:prstGeom prst="rect">
            <a:avLst/>
          </a:prstGeom>
          <a:noFill/>
        </p:spPr>
        <p:txBody>
          <a:bodyPr wrap="square" rtlCol="0">
            <a:spAutoFit/>
          </a:bodyPr>
          <a:lstStyle/>
          <a:p>
            <a:pPr marL="285750" indent="-285750">
              <a:buFont typeface="Wingdings" panose="05000000000000000000" pitchFamily="2" charset="2"/>
              <a:buChar char="v"/>
            </a:pPr>
            <a:r>
              <a:rPr lang="en-US" sz="1600">
                <a:solidFill>
                  <a:schemeClr val="bg1"/>
                </a:solidFill>
              </a:rPr>
              <a:t>Most of the team’s efforts went into the complete redesign of SymCheck</a:t>
            </a:r>
          </a:p>
        </p:txBody>
      </p:sp>
    </p:spTree>
    <p:extLst>
      <p:ext uri="{BB962C8B-B14F-4D97-AF65-F5344CB8AC3E}">
        <p14:creationId xmlns:p14="http://schemas.microsoft.com/office/powerpoint/2010/main" val="37755816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7827-68CB-4474-952E-73AC80F8CB38}"/>
              </a:ext>
            </a:extLst>
          </p:cNvPr>
          <p:cNvSpPr>
            <a:spLocks noGrp="1"/>
          </p:cNvSpPr>
          <p:nvPr>
            <p:ph type="title"/>
          </p:nvPr>
        </p:nvSpPr>
        <p:spPr/>
        <p:txBody>
          <a:bodyPr/>
          <a:lstStyle/>
          <a:p>
            <a:r>
              <a:rPr lang="en-US"/>
              <a:t>Sprint 7 Deliverable: Redesign</a:t>
            </a:r>
          </a:p>
        </p:txBody>
      </p:sp>
      <p:sp>
        <p:nvSpPr>
          <p:cNvPr id="3" name="Slide Number Placeholder 2">
            <a:extLst>
              <a:ext uri="{FF2B5EF4-FFF2-40B4-BE49-F238E27FC236}">
                <a16:creationId xmlns:a16="http://schemas.microsoft.com/office/drawing/2014/main" id="{D57CD1EE-62E3-4C75-B026-A3C0540059AD}"/>
              </a:ext>
            </a:extLst>
          </p:cNvPr>
          <p:cNvSpPr>
            <a:spLocks noGrp="1"/>
          </p:cNvSpPr>
          <p:nvPr>
            <p:ph type="sldNum" sz="quarter" idx="12"/>
          </p:nvPr>
        </p:nvSpPr>
        <p:spPr/>
        <p:txBody>
          <a:bodyPr/>
          <a:lstStyle/>
          <a:p>
            <a:fld id="{C263D6C4-4840-40CC-AC84-17E24B3B7BDE}" type="slidenum">
              <a:rPr lang="en-US" noProof="0" smtClean="0"/>
              <a:pPr/>
              <a:t>49</a:t>
            </a:fld>
            <a:endParaRPr lang="en-US" noProof="0"/>
          </a:p>
        </p:txBody>
      </p:sp>
      <p:pic>
        <p:nvPicPr>
          <p:cNvPr id="6" name="Picture 5">
            <a:extLst>
              <a:ext uri="{FF2B5EF4-FFF2-40B4-BE49-F238E27FC236}">
                <a16:creationId xmlns:a16="http://schemas.microsoft.com/office/drawing/2014/main" id="{E60F4959-4FE3-944A-BA2C-2F956181A7F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4500" y="1749777"/>
            <a:ext cx="5233670" cy="3025423"/>
          </a:xfrm>
          <a:prstGeom prst="rect">
            <a:avLst/>
          </a:prstGeom>
        </p:spPr>
      </p:pic>
      <p:sp>
        <p:nvSpPr>
          <p:cNvPr id="8" name="Rectangle 7">
            <a:extLst>
              <a:ext uri="{FF2B5EF4-FFF2-40B4-BE49-F238E27FC236}">
                <a16:creationId xmlns:a16="http://schemas.microsoft.com/office/drawing/2014/main" id="{48F08CEE-10FB-434F-8A93-46A280BCC0E2}"/>
              </a:ext>
            </a:extLst>
          </p:cNvPr>
          <p:cNvSpPr/>
          <p:nvPr/>
        </p:nvSpPr>
        <p:spPr>
          <a:xfrm>
            <a:off x="1872548" y="4775200"/>
            <a:ext cx="2377574" cy="923330"/>
          </a:xfrm>
          <a:prstGeom prst="rect">
            <a:avLst/>
          </a:prstGeom>
          <a:noFill/>
        </p:spPr>
        <p:txBody>
          <a:bodyPr wrap="none" lIns="91440" tIns="45720" rIns="91440" bIns="45720">
            <a:spAutoFit/>
          </a:bodyPr>
          <a:lstStyle/>
          <a:p>
            <a:pPr algn="ctr"/>
            <a:r>
              <a:rPr lang="en-US" sz="5400" b="1" cap="none" spc="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Before</a:t>
            </a:r>
          </a:p>
        </p:txBody>
      </p:sp>
      <p:sp>
        <p:nvSpPr>
          <p:cNvPr id="10" name="Rectangle 9">
            <a:extLst>
              <a:ext uri="{FF2B5EF4-FFF2-40B4-BE49-F238E27FC236}">
                <a16:creationId xmlns:a16="http://schemas.microsoft.com/office/drawing/2014/main" id="{6BAD1C38-B001-5D49-8C19-601F35D5D2C2}"/>
              </a:ext>
            </a:extLst>
          </p:cNvPr>
          <p:cNvSpPr/>
          <p:nvPr/>
        </p:nvSpPr>
        <p:spPr>
          <a:xfrm>
            <a:off x="8119796" y="2234737"/>
            <a:ext cx="1800494" cy="923330"/>
          </a:xfrm>
          <a:prstGeom prst="rect">
            <a:avLst/>
          </a:prstGeom>
          <a:noFill/>
        </p:spPr>
        <p:txBody>
          <a:bodyPr wrap="none" lIns="91440" tIns="45720" rIns="91440" bIns="45720">
            <a:spAutoFit/>
          </a:bodyPr>
          <a:lstStyle/>
          <a:p>
            <a:pPr algn="ctr"/>
            <a:r>
              <a:rPr lang="en-US" sz="5400" b="1" cap="none" spc="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After</a:t>
            </a:r>
          </a:p>
        </p:txBody>
      </p:sp>
      <p:sp>
        <p:nvSpPr>
          <p:cNvPr id="12" name="Bent Arrow 11">
            <a:extLst>
              <a:ext uri="{FF2B5EF4-FFF2-40B4-BE49-F238E27FC236}">
                <a16:creationId xmlns:a16="http://schemas.microsoft.com/office/drawing/2014/main" id="{9EFFD210-33A5-1548-B990-A02A7A3FA579}"/>
              </a:ext>
            </a:extLst>
          </p:cNvPr>
          <p:cNvSpPr/>
          <p:nvPr/>
        </p:nvSpPr>
        <p:spPr>
          <a:xfrm rot="5400000">
            <a:off x="5851681" y="2372414"/>
            <a:ext cx="685528" cy="7045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965A8EB8-DE00-D84C-A16B-3F50512399E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42320" y="3158067"/>
            <a:ext cx="5955445" cy="3429000"/>
          </a:xfrm>
          <a:prstGeom prst="rect">
            <a:avLst/>
          </a:prstGeom>
        </p:spPr>
      </p:pic>
    </p:spTree>
    <p:extLst>
      <p:ext uri="{BB962C8B-B14F-4D97-AF65-F5344CB8AC3E}">
        <p14:creationId xmlns:p14="http://schemas.microsoft.com/office/powerpoint/2010/main" val="2256509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5740-23BC-4A74-8F9B-0B9BDA7703C9}"/>
              </a:ext>
            </a:extLst>
          </p:cNvPr>
          <p:cNvSpPr>
            <a:spLocks noGrp="1"/>
          </p:cNvSpPr>
          <p:nvPr>
            <p:ph type="title"/>
          </p:nvPr>
        </p:nvSpPr>
        <p:spPr>
          <a:xfrm>
            <a:off x="444500" y="542925"/>
            <a:ext cx="11214100" cy="535531"/>
          </a:xfrm>
        </p:spPr>
        <p:txBody>
          <a:bodyPr/>
          <a:lstStyle/>
          <a:p>
            <a:r>
              <a:rPr lang="en-US"/>
              <a:t>What is                      ?</a:t>
            </a:r>
          </a:p>
        </p:txBody>
      </p:sp>
      <p:sp>
        <p:nvSpPr>
          <p:cNvPr id="3" name="Slide Number Placeholder 2">
            <a:extLst>
              <a:ext uri="{FF2B5EF4-FFF2-40B4-BE49-F238E27FC236}">
                <a16:creationId xmlns:a16="http://schemas.microsoft.com/office/drawing/2014/main" id="{B14484D1-5D40-4801-B0E9-E4F972E0C960}"/>
              </a:ext>
            </a:extLst>
          </p:cNvPr>
          <p:cNvSpPr>
            <a:spLocks noGrp="1"/>
          </p:cNvSpPr>
          <p:nvPr>
            <p:ph type="sldNum" sz="quarter" idx="12"/>
          </p:nvPr>
        </p:nvSpPr>
        <p:spPr/>
        <p:txBody>
          <a:bodyPr/>
          <a:lstStyle/>
          <a:p>
            <a:fld id="{C263D6C4-4840-40CC-AC84-17E24B3B7BDE}" type="slidenum">
              <a:rPr lang="en-US" noProof="0" smtClean="0"/>
              <a:pPr/>
              <a:t>5</a:t>
            </a:fld>
            <a:endParaRPr lang="en-US" noProof="0"/>
          </a:p>
        </p:txBody>
      </p:sp>
      <p:sp>
        <p:nvSpPr>
          <p:cNvPr id="4" name="Text Placeholder 3">
            <a:extLst>
              <a:ext uri="{FF2B5EF4-FFF2-40B4-BE49-F238E27FC236}">
                <a16:creationId xmlns:a16="http://schemas.microsoft.com/office/drawing/2014/main" id="{53E96AD9-3A9A-4D37-B5CE-EA306640033A}"/>
              </a:ext>
            </a:extLst>
          </p:cNvPr>
          <p:cNvSpPr>
            <a:spLocks noGrp="1"/>
          </p:cNvSpPr>
          <p:nvPr>
            <p:ph type="body" sz="quarter" idx="13"/>
          </p:nvPr>
        </p:nvSpPr>
        <p:spPr>
          <a:xfrm>
            <a:off x="444501" y="1977737"/>
            <a:ext cx="4343256" cy="4749784"/>
          </a:xfrm>
        </p:spPr>
        <p:txBody>
          <a:bodyPr vert="horz" lIns="91440" tIns="45720" rIns="91440" bIns="45720" rtlCol="0" anchor="t">
            <a:noAutofit/>
          </a:bodyPr>
          <a:lstStyle/>
          <a:p>
            <a:r>
              <a:rPr lang="en-US" sz="2100">
                <a:cs typeface="Arial"/>
              </a:rPr>
              <a:t>An image-based, self-diagnosis web application </a:t>
            </a:r>
          </a:p>
          <a:p>
            <a:r>
              <a:rPr lang="en-US" sz="2100">
                <a:cs typeface="Arial"/>
              </a:rPr>
              <a:t>A patient’s uploaded image is analyzed by an original algorithm</a:t>
            </a:r>
          </a:p>
          <a:p>
            <a:pPr lvl="1"/>
            <a:r>
              <a:rPr lang="en-US" sz="2100">
                <a:cs typeface="Arial"/>
              </a:rPr>
              <a:t>This algorithm was developed, tested, and is run using TensorFlow's </a:t>
            </a:r>
            <a:r>
              <a:rPr lang="en-US" sz="2100" err="1">
                <a:cs typeface="Arial"/>
              </a:rPr>
              <a:t>Keras</a:t>
            </a:r>
            <a:r>
              <a:rPr lang="en-US" sz="2100">
                <a:cs typeface="Arial"/>
              </a:rPr>
              <a:t> library</a:t>
            </a:r>
          </a:p>
          <a:p>
            <a:r>
              <a:rPr lang="en-US" sz="2100" err="1">
                <a:cs typeface="Arial"/>
              </a:rPr>
              <a:t>SymCheck</a:t>
            </a:r>
            <a:r>
              <a:rPr lang="en-US" sz="2100">
                <a:cs typeface="Arial"/>
              </a:rPr>
              <a:t> diagnoses two (2) illnesses: chickenpox (</a:t>
            </a:r>
            <a:r>
              <a:rPr lang="en-US" sz="2100" i="1">
                <a:cs typeface="Arial"/>
              </a:rPr>
              <a:t>varicella</a:t>
            </a:r>
            <a:r>
              <a:rPr lang="en-US" sz="2100">
                <a:cs typeface="Arial"/>
              </a:rPr>
              <a:t>) and pink eye (</a:t>
            </a:r>
            <a:r>
              <a:rPr lang="en-US" sz="2100" i="1">
                <a:cs typeface="Arial"/>
              </a:rPr>
              <a:t>conjunctivitis</a:t>
            </a:r>
            <a:r>
              <a:rPr lang="en-US" sz="2100">
                <a:cs typeface="Arial"/>
              </a:rPr>
              <a:t>)</a:t>
            </a:r>
          </a:p>
          <a:p>
            <a:endParaRPr lang="en-US" sz="2200">
              <a:cs typeface="Arial"/>
            </a:endParaRPr>
          </a:p>
          <a:p>
            <a:endParaRPr lang="en-US" sz="2200">
              <a:cs typeface="Arial"/>
            </a:endParaRPr>
          </a:p>
          <a:p>
            <a:endParaRPr lang="en-US" sz="2200">
              <a:cs typeface="Arial"/>
            </a:endParaRPr>
          </a:p>
          <a:p>
            <a:endParaRPr lang="en-US" sz="2200">
              <a:cs typeface="Arial"/>
            </a:endParaRPr>
          </a:p>
        </p:txBody>
      </p:sp>
      <p:pic>
        <p:nvPicPr>
          <p:cNvPr id="5" name="Picture 5" descr="Logo&#10;&#10;Description automatically generated">
            <a:extLst>
              <a:ext uri="{FF2B5EF4-FFF2-40B4-BE49-F238E27FC236}">
                <a16:creationId xmlns:a16="http://schemas.microsoft.com/office/drawing/2014/main" id="{AAADB3E7-45B5-4351-BDF3-86F4EAA3CF5C}"/>
              </a:ext>
            </a:extLst>
          </p:cNvPr>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1833543" y="-49101"/>
            <a:ext cx="2635715" cy="2026838"/>
          </a:xfrm>
          <a:prstGeom prst="rect">
            <a:avLst/>
          </a:prstGeom>
        </p:spPr>
      </p:pic>
      <p:sp>
        <p:nvSpPr>
          <p:cNvPr id="6" name="Rectangle 5">
            <a:extLst>
              <a:ext uri="{FF2B5EF4-FFF2-40B4-BE49-F238E27FC236}">
                <a16:creationId xmlns:a16="http://schemas.microsoft.com/office/drawing/2014/main" id="{695F579F-12A1-9D43-B3F9-366E599F74D5}"/>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7" name="TextBox 6">
            <a:extLst>
              <a:ext uri="{FF2B5EF4-FFF2-40B4-BE49-F238E27FC236}">
                <a16:creationId xmlns:a16="http://schemas.microsoft.com/office/drawing/2014/main" id="{7658743C-A82C-044F-8D91-5F5DA360788A}"/>
              </a:ext>
            </a:extLst>
          </p:cNvPr>
          <p:cNvSpPr txBox="1"/>
          <p:nvPr/>
        </p:nvSpPr>
        <p:spPr>
          <a:xfrm>
            <a:off x="4787757" y="2995404"/>
            <a:ext cx="6272656" cy="4016484"/>
          </a:xfrm>
          <a:prstGeom prst="rect">
            <a:avLst/>
          </a:prstGeom>
          <a:noFill/>
        </p:spPr>
        <p:txBody>
          <a:bodyPr wrap="square" rtlCol="0">
            <a:spAutoFit/>
          </a:bodyPr>
          <a:lstStyle/>
          <a:p>
            <a:pPr marL="800100" lvl="1" indent="-342900">
              <a:buClr>
                <a:srgbClr val="00B0F0"/>
              </a:buClr>
              <a:buFont typeface="Arial" panose="020B0604020202020204" pitchFamily="34" charset="0"/>
              <a:buChar char="•"/>
            </a:pPr>
            <a:r>
              <a:rPr lang="en-US" sz="2000" err="1">
                <a:solidFill>
                  <a:schemeClr val="bg1"/>
                </a:solidFill>
                <a:cs typeface="Arial"/>
              </a:rPr>
              <a:t>SymCheck</a:t>
            </a:r>
            <a:r>
              <a:rPr lang="en-US" sz="2000">
                <a:solidFill>
                  <a:schemeClr val="bg1"/>
                </a:solidFill>
                <a:cs typeface="Arial"/>
              </a:rPr>
              <a:t> helps in saving patients time by avoiding potentially unnecessary healthcare visits </a:t>
            </a:r>
          </a:p>
          <a:p>
            <a:pPr marL="800100" lvl="1" indent="-342900">
              <a:buClr>
                <a:srgbClr val="00B0F0"/>
              </a:buClr>
              <a:buFont typeface="Arial" panose="020B0604020202020204" pitchFamily="34" charset="0"/>
              <a:buChar char="•"/>
            </a:pPr>
            <a:endParaRPr lang="en-US" sz="2000">
              <a:solidFill>
                <a:schemeClr val="bg1"/>
              </a:solidFill>
              <a:cs typeface="Arial"/>
            </a:endParaRPr>
          </a:p>
          <a:p>
            <a:pPr marL="800100" lvl="1" indent="-342900">
              <a:buClr>
                <a:srgbClr val="00B0F0"/>
              </a:buClr>
              <a:buFont typeface="Arial" panose="020B0604020202020204" pitchFamily="34" charset="0"/>
              <a:buChar char="•"/>
            </a:pPr>
            <a:r>
              <a:rPr lang="en-US" sz="2000">
                <a:solidFill>
                  <a:schemeClr val="bg1"/>
                </a:solidFill>
                <a:cs typeface="Arial"/>
              </a:rPr>
              <a:t>The use of </a:t>
            </a:r>
            <a:r>
              <a:rPr lang="en-US" sz="2000" err="1">
                <a:solidFill>
                  <a:schemeClr val="bg1"/>
                </a:solidFill>
                <a:cs typeface="Arial"/>
              </a:rPr>
              <a:t>SymCheck</a:t>
            </a:r>
            <a:r>
              <a:rPr lang="en-US" sz="2000">
                <a:solidFill>
                  <a:schemeClr val="bg1"/>
                </a:solidFill>
                <a:cs typeface="Arial"/>
              </a:rPr>
              <a:t> can help in mediating the spread of COVID-19 by reducing traffic in Urgent Care and other healthcare facilities</a:t>
            </a:r>
          </a:p>
          <a:p>
            <a:pPr marL="800100" lvl="1" indent="-342900">
              <a:buClr>
                <a:srgbClr val="00B0F0"/>
              </a:buClr>
              <a:buFont typeface="Arial" panose="020B0604020202020204" pitchFamily="34" charset="0"/>
              <a:buChar char="•"/>
            </a:pPr>
            <a:endParaRPr lang="en-US" sz="2000">
              <a:solidFill>
                <a:schemeClr val="bg1"/>
              </a:solidFill>
              <a:cs typeface="Arial"/>
            </a:endParaRPr>
          </a:p>
          <a:p>
            <a:pPr marL="800100" lvl="1" indent="-342900">
              <a:buClr>
                <a:srgbClr val="00B0F0"/>
              </a:buClr>
              <a:buFont typeface="Arial" panose="020B0604020202020204" pitchFamily="34" charset="0"/>
              <a:buChar char="•"/>
            </a:pPr>
            <a:r>
              <a:rPr lang="en-US" sz="2000">
                <a:solidFill>
                  <a:schemeClr val="bg1"/>
                </a:solidFill>
                <a:cs typeface="Arial"/>
              </a:rPr>
              <a:t>Application does not require account creation or login, nor answering long series of monotonous questions (image-based)</a:t>
            </a:r>
          </a:p>
          <a:p>
            <a:pPr lvl="1"/>
            <a:endParaRPr lang="en-US" sz="1500">
              <a:cs typeface="Arial"/>
            </a:endParaRPr>
          </a:p>
        </p:txBody>
      </p:sp>
    </p:spTree>
    <p:extLst>
      <p:ext uri="{BB962C8B-B14F-4D97-AF65-F5344CB8AC3E}">
        <p14:creationId xmlns:p14="http://schemas.microsoft.com/office/powerpoint/2010/main" val="405842743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4A57-27C3-4394-B1CB-FD315623C76B}"/>
              </a:ext>
            </a:extLst>
          </p:cNvPr>
          <p:cNvSpPr>
            <a:spLocks noGrp="1"/>
          </p:cNvSpPr>
          <p:nvPr>
            <p:ph type="title"/>
          </p:nvPr>
        </p:nvSpPr>
        <p:spPr/>
        <p:txBody>
          <a:bodyPr/>
          <a:lstStyle/>
          <a:p>
            <a:r>
              <a:rPr lang="en-US"/>
              <a:t>Sprint 7 Deliverable: Advance Prediction Page - Chickenpox</a:t>
            </a:r>
          </a:p>
        </p:txBody>
      </p:sp>
      <p:sp>
        <p:nvSpPr>
          <p:cNvPr id="3" name="Slide Number Placeholder 2">
            <a:extLst>
              <a:ext uri="{FF2B5EF4-FFF2-40B4-BE49-F238E27FC236}">
                <a16:creationId xmlns:a16="http://schemas.microsoft.com/office/drawing/2014/main" id="{A16CE53B-9EB9-441A-9A3A-4F167EE5A6DC}"/>
              </a:ext>
            </a:extLst>
          </p:cNvPr>
          <p:cNvSpPr>
            <a:spLocks noGrp="1"/>
          </p:cNvSpPr>
          <p:nvPr>
            <p:ph type="sldNum" sz="quarter" idx="12"/>
          </p:nvPr>
        </p:nvSpPr>
        <p:spPr/>
        <p:txBody>
          <a:bodyPr/>
          <a:lstStyle/>
          <a:p>
            <a:fld id="{C263D6C4-4840-40CC-AC84-17E24B3B7BDE}" type="slidenum">
              <a:rPr lang="en-US" noProof="0" smtClean="0"/>
              <a:pPr/>
              <a:t>50</a:t>
            </a:fld>
            <a:endParaRPr lang="en-US" noProof="0"/>
          </a:p>
        </p:txBody>
      </p:sp>
      <p:pic>
        <p:nvPicPr>
          <p:cNvPr id="8" name="Picture 7">
            <a:extLst>
              <a:ext uri="{FF2B5EF4-FFF2-40B4-BE49-F238E27FC236}">
                <a16:creationId xmlns:a16="http://schemas.microsoft.com/office/drawing/2014/main" id="{8638F74C-2DFB-1F42-9B49-1ACEA4D783D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00495" y="1428411"/>
            <a:ext cx="8191010" cy="4735733"/>
          </a:xfrm>
          <a:prstGeom prst="rect">
            <a:avLst/>
          </a:prstGeom>
        </p:spPr>
      </p:pic>
    </p:spTree>
    <p:extLst>
      <p:ext uri="{BB962C8B-B14F-4D97-AF65-F5344CB8AC3E}">
        <p14:creationId xmlns:p14="http://schemas.microsoft.com/office/powerpoint/2010/main" val="422151783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32104" y="3506680"/>
            <a:ext cx="7781544" cy="1238575"/>
          </a:xfrm>
        </p:spPr>
        <p:txBody>
          <a:bodyPr>
            <a:normAutofit fontScale="90000"/>
          </a:bodyPr>
          <a:lstStyle/>
          <a:p>
            <a:r>
              <a:rPr lang="en-US"/>
              <a:t>Sprint 8</a:t>
            </a:r>
            <a:br>
              <a:rPr lang="en-US"/>
            </a:br>
            <a:endParaRPr lang="en-US" sz="4000"/>
          </a:p>
        </p:txBody>
      </p:sp>
      <p:sp>
        <p:nvSpPr>
          <p:cNvPr id="5" name="Rectangle 4">
            <a:extLst>
              <a:ext uri="{FF2B5EF4-FFF2-40B4-BE49-F238E27FC236}">
                <a16:creationId xmlns:a16="http://schemas.microsoft.com/office/drawing/2014/main" id="{E4D6FB08-0F11-D046-BA9D-B9333EC7BD8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3" name="Slide Number Placeholder 2">
            <a:extLst>
              <a:ext uri="{FF2B5EF4-FFF2-40B4-BE49-F238E27FC236}">
                <a16:creationId xmlns:a16="http://schemas.microsoft.com/office/drawing/2014/main" id="{0B92CFEE-877B-4DAE-B741-DD84F76F80CA}"/>
              </a:ext>
            </a:extLst>
          </p:cNvPr>
          <p:cNvSpPr>
            <a:spLocks noGrp="1"/>
          </p:cNvSpPr>
          <p:nvPr>
            <p:ph type="sldNum" sz="quarter" idx="12"/>
          </p:nvPr>
        </p:nvSpPr>
        <p:spPr/>
        <p:txBody>
          <a:bodyPr/>
          <a:lstStyle/>
          <a:p>
            <a:fld id="{C263D6C4-4840-40CC-AC84-17E24B3B7BDE}" type="slidenum">
              <a:rPr lang="en-US" noProof="0" smtClean="0"/>
              <a:pPr/>
              <a:t>51</a:t>
            </a:fld>
            <a:endParaRPr lang="en-US" noProof="0"/>
          </a:p>
        </p:txBody>
      </p:sp>
    </p:spTree>
    <p:extLst>
      <p:ext uri="{BB962C8B-B14F-4D97-AF65-F5344CB8AC3E}">
        <p14:creationId xmlns:p14="http://schemas.microsoft.com/office/powerpoint/2010/main" val="350373464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8 Statistics</a:t>
            </a:r>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4AF88B34-6A11-4B20-9BBD-1E7FA92938B5}"/>
              </a:ext>
            </a:extLst>
          </p:cNvPr>
          <p:cNvSpPr>
            <a:spLocks noGrp="1"/>
          </p:cNvSpPr>
          <p:nvPr>
            <p:ph type="sldNum" sz="quarter" idx="12"/>
          </p:nvPr>
        </p:nvSpPr>
        <p:spPr/>
        <p:txBody>
          <a:bodyPr/>
          <a:lstStyle/>
          <a:p>
            <a:fld id="{C263D6C4-4840-40CC-AC84-17E24B3B7BDE}" type="slidenum">
              <a:rPr lang="en-US" noProof="0" smtClean="0"/>
              <a:pPr/>
              <a:t>52</a:t>
            </a:fld>
            <a:endParaRPr lang="en-US" noProof="0"/>
          </a:p>
        </p:txBody>
      </p:sp>
      <p:graphicFrame>
        <p:nvGraphicFramePr>
          <p:cNvPr id="5" name="Table 4">
            <a:extLst>
              <a:ext uri="{FF2B5EF4-FFF2-40B4-BE49-F238E27FC236}">
                <a16:creationId xmlns:a16="http://schemas.microsoft.com/office/drawing/2014/main" id="{354C887F-5854-4B36-961A-C73A8E29CECA}"/>
              </a:ext>
            </a:extLst>
          </p:cNvPr>
          <p:cNvGraphicFramePr>
            <a:graphicFrameLocks noGrp="1"/>
          </p:cNvGraphicFramePr>
          <p:nvPr>
            <p:extLst>
              <p:ext uri="{D42A27DB-BD31-4B8C-83A1-F6EECF244321}">
                <p14:modId xmlns:p14="http://schemas.microsoft.com/office/powerpoint/2010/main" val="1635105556"/>
              </p:ext>
            </p:extLst>
          </p:nvPr>
        </p:nvGraphicFramePr>
        <p:xfrm>
          <a:off x="98611" y="1313705"/>
          <a:ext cx="8414973" cy="5236518"/>
        </p:xfrm>
        <a:graphic>
          <a:graphicData uri="http://schemas.openxmlformats.org/drawingml/2006/table">
            <a:tbl>
              <a:tblPr firstRow="1" bandRow="1">
                <a:tableStyleId>{E269D01E-BC32-4049-B463-5C60D7B0CCD2}</a:tableStyleId>
              </a:tblPr>
              <a:tblGrid>
                <a:gridCol w="837310">
                  <a:extLst>
                    <a:ext uri="{9D8B030D-6E8A-4147-A177-3AD203B41FA5}">
                      <a16:colId xmlns:a16="http://schemas.microsoft.com/office/drawing/2014/main" val="1054296870"/>
                    </a:ext>
                  </a:extLst>
                </a:gridCol>
                <a:gridCol w="837310">
                  <a:extLst>
                    <a:ext uri="{9D8B030D-6E8A-4147-A177-3AD203B41FA5}">
                      <a16:colId xmlns:a16="http://schemas.microsoft.com/office/drawing/2014/main" val="1025605796"/>
                    </a:ext>
                  </a:extLst>
                </a:gridCol>
                <a:gridCol w="4228423">
                  <a:extLst>
                    <a:ext uri="{9D8B030D-6E8A-4147-A177-3AD203B41FA5}">
                      <a16:colId xmlns:a16="http://schemas.microsoft.com/office/drawing/2014/main" val="2998113078"/>
                    </a:ext>
                  </a:extLst>
                </a:gridCol>
                <a:gridCol w="837310">
                  <a:extLst>
                    <a:ext uri="{9D8B030D-6E8A-4147-A177-3AD203B41FA5}">
                      <a16:colId xmlns:a16="http://schemas.microsoft.com/office/drawing/2014/main" val="2644067758"/>
                    </a:ext>
                  </a:extLst>
                </a:gridCol>
                <a:gridCol w="837310">
                  <a:extLst>
                    <a:ext uri="{9D8B030D-6E8A-4147-A177-3AD203B41FA5}">
                      <a16:colId xmlns:a16="http://schemas.microsoft.com/office/drawing/2014/main" val="2081676119"/>
                    </a:ext>
                  </a:extLst>
                </a:gridCol>
                <a:gridCol w="837310">
                  <a:extLst>
                    <a:ext uri="{9D8B030D-6E8A-4147-A177-3AD203B41FA5}">
                      <a16:colId xmlns:a16="http://schemas.microsoft.com/office/drawing/2014/main" val="1686694228"/>
                    </a:ext>
                  </a:extLst>
                </a:gridCol>
              </a:tblGrid>
              <a:tr h="249110">
                <a:tc>
                  <a:txBody>
                    <a:bodyPr/>
                    <a:lstStyle/>
                    <a:p>
                      <a:pPr algn="ctr" rtl="0" fontAlgn="b"/>
                      <a:r>
                        <a:rPr lang="en-US" sz="1600">
                          <a:effectLst/>
                        </a:rPr>
                        <a:t>Type</a:t>
                      </a:r>
                    </a:p>
                  </a:txBody>
                  <a:tcPr marL="12132" marR="12132" marT="8088" marB="8088" anchor="b">
                    <a:cell3D prstMaterial="dkEdge">
                      <a:bevel w="25400" h="25400" prst="angle"/>
                      <a:lightRig rig="flood" dir="t"/>
                    </a:cell3D>
                  </a:tcPr>
                </a:tc>
                <a:tc>
                  <a:txBody>
                    <a:bodyPr/>
                    <a:lstStyle/>
                    <a:p>
                      <a:pPr algn="ctr" rtl="0" fontAlgn="b"/>
                      <a:r>
                        <a:rPr lang="en-US" sz="1600">
                          <a:effectLst/>
                        </a:rPr>
                        <a:t>Key</a:t>
                      </a:r>
                    </a:p>
                  </a:txBody>
                  <a:tcPr marL="12132" marR="12132" marT="8088" marB="8088" anchor="b">
                    <a:cell3D prstMaterial="dkEdge">
                      <a:bevel w="25400" h="25400" prst="angle"/>
                      <a:lightRig rig="flood" dir="t"/>
                    </a:cell3D>
                  </a:tcPr>
                </a:tc>
                <a:tc>
                  <a:txBody>
                    <a:bodyPr/>
                    <a:lstStyle/>
                    <a:p>
                      <a:pPr algn="ctr" rtl="0" fontAlgn="b"/>
                      <a:r>
                        <a:rPr lang="en-US" sz="1600">
                          <a:effectLst/>
                        </a:rPr>
                        <a:t>Summary</a:t>
                      </a:r>
                    </a:p>
                  </a:txBody>
                  <a:tcPr marL="12132" marR="12132" marT="8088" marB="8088" anchor="b">
                    <a:cell3D prstMaterial="dkEdge">
                      <a:bevel w="25400" h="25400" prst="angle"/>
                      <a:lightRig rig="flood" dir="t"/>
                    </a:cell3D>
                  </a:tcPr>
                </a:tc>
                <a:tc>
                  <a:txBody>
                    <a:bodyPr/>
                    <a:lstStyle/>
                    <a:p>
                      <a:pPr algn="ctr" rtl="0" fontAlgn="b"/>
                      <a:r>
                        <a:rPr lang="en-US" sz="1600">
                          <a:effectLst/>
                        </a:rPr>
                        <a:t>Story Points</a:t>
                      </a:r>
                    </a:p>
                  </a:txBody>
                  <a:tcPr marL="12132" marR="12132" marT="8088" marB="8088" anchor="b">
                    <a:cell3D prstMaterial="dkEdge">
                      <a:bevel w="25400" h="25400" prst="angle"/>
                      <a:lightRig rig="flood" dir="t"/>
                    </a:cell3D>
                  </a:tcPr>
                </a:tc>
                <a:tc>
                  <a:txBody>
                    <a:bodyPr/>
                    <a:lstStyle/>
                    <a:p>
                      <a:pPr algn="ctr" rtl="0" fontAlgn="b"/>
                      <a:r>
                        <a:rPr lang="en-US" sz="1600">
                          <a:effectLst/>
                        </a:rPr>
                        <a:t>Priority</a:t>
                      </a:r>
                    </a:p>
                  </a:txBody>
                  <a:tcPr marL="12132" marR="12132" marT="8088" marB="8088" anchor="b">
                    <a:cell3D prstMaterial="dkEdge">
                      <a:bevel w="25400" h="25400" prst="angle"/>
                      <a:lightRig rig="flood" dir="t"/>
                    </a:cell3D>
                  </a:tcPr>
                </a:tc>
                <a:tc>
                  <a:txBody>
                    <a:bodyPr/>
                    <a:lstStyle/>
                    <a:p>
                      <a:pPr algn="ctr" rtl="0" fontAlgn="b"/>
                      <a:r>
                        <a:rPr lang="en-US" sz="1600">
                          <a:effectLst/>
                        </a:rPr>
                        <a:t>Status</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39175162"/>
                  </a:ext>
                </a:extLst>
              </a:tr>
              <a:tr h="365577">
                <a:tc>
                  <a:txBody>
                    <a:bodyPr/>
                    <a:lstStyle/>
                    <a:p>
                      <a:pPr rtl="0" fontAlgn="b"/>
                      <a:r>
                        <a:rPr lang="en-US" sz="1200">
                          <a:effectLst/>
                        </a:rPr>
                        <a:t>Story</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3">
                            <a:extLst>
                              <a:ext uri="{A12FA001-AC4F-418D-AE19-62706E023703}">
                                <ahyp:hlinkClr xmlns:ahyp="http://schemas.microsoft.com/office/drawing/2018/hyperlinkcolor" val="tx"/>
                              </a:ext>
                            </a:extLst>
                          </a:hlinkClick>
                        </a:rPr>
                        <a:t>HID-62</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As a patient, I want to access the SymCheck application on the web so that I don't have to download and run an instance myself</a:t>
                      </a:r>
                    </a:p>
                  </a:txBody>
                  <a:tcPr marL="12132" marR="12132" marT="8088" marB="8088" anchor="b">
                    <a:cell3D prstMaterial="dkEdge">
                      <a:bevel w="25400" h="25400" prst="angle"/>
                      <a:lightRig rig="flood" dir="t"/>
                    </a:cell3D>
                  </a:tcPr>
                </a:tc>
                <a:tc>
                  <a:txBody>
                    <a:bodyPr/>
                    <a:lstStyle/>
                    <a:p>
                      <a:pPr algn="ctr" rtl="0" fontAlgn="b"/>
                      <a:r>
                        <a:rPr lang="en-US" sz="1200">
                          <a:effectLst/>
                        </a:rPr>
                        <a:t>8</a:t>
                      </a:r>
                    </a:p>
                  </a:txBody>
                  <a:tcPr marL="12132" marR="12132" marT="8088" marB="8088" anchor="b">
                    <a:cell3D prstMaterial="dkEdge">
                      <a:bevel w="25400" h="25400" prst="angle"/>
                      <a:lightRig rig="flood" dir="t"/>
                    </a:cell3D>
                  </a:tcPr>
                </a:tc>
                <a:tc>
                  <a:txBody>
                    <a:bodyPr/>
                    <a:lstStyle/>
                    <a:p>
                      <a:pPr rtl="0" fontAlgn="b"/>
                      <a:r>
                        <a:rPr lang="en-US" sz="1200">
                          <a:effectLst/>
                        </a:rPr>
                        <a:t>Highest</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979791571"/>
                  </a:ext>
                </a:extLst>
              </a:tr>
              <a:tr h="249110">
                <a:tc>
                  <a:txBody>
                    <a:bodyPr/>
                    <a:lstStyle/>
                    <a:p>
                      <a:pPr rtl="0" fontAlgn="b"/>
                      <a:r>
                        <a:rPr lang="en-US" sz="1200">
                          <a:solidFill>
                            <a:schemeClr val="bg1"/>
                          </a:solidFill>
                          <a:effectLst/>
                        </a:rPr>
                        <a:t>Task</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4">
                            <a:extLst>
                              <a:ext uri="{A12FA001-AC4F-418D-AE19-62706E023703}">
                                <ahyp:hlinkClr xmlns:ahyp="http://schemas.microsoft.com/office/drawing/2018/hyperlinkcolor" val="tx"/>
                              </a:ext>
                            </a:extLst>
                          </a:hlinkClick>
                        </a:rPr>
                        <a:t>HID-88</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solidFill>
                            <a:schemeClr val="bg1"/>
                          </a:solidFill>
                          <a:effectLst/>
                        </a:rPr>
                        <a:t>Set up AWS environment for development and production</a:t>
                      </a:r>
                    </a:p>
                  </a:txBody>
                  <a:tcPr marL="12132" marR="12132" marT="8088" marB="8088" anchor="b">
                    <a:cell3D prstMaterial="dkEdge">
                      <a:bevel w="25400" h="25400" prst="angle"/>
                      <a:lightRig rig="flood" dir="t"/>
                    </a:cell3D>
                  </a:tcPr>
                </a:tc>
                <a:tc>
                  <a:txBody>
                    <a:bodyPr/>
                    <a:lstStyle/>
                    <a:p>
                      <a:pPr algn="ctr" rtl="0" fontAlgn="b"/>
                      <a:r>
                        <a:rPr lang="en-US" sz="1200">
                          <a:solidFill>
                            <a:schemeClr val="bg1"/>
                          </a:solidFill>
                          <a:effectLst/>
                        </a:rPr>
                        <a:t>N/A</a:t>
                      </a:r>
                    </a:p>
                  </a:txBody>
                  <a:tcPr marL="12132" marR="12132" marT="8088" marB="8088" anchor="b">
                    <a:cell3D prstMaterial="dkEdge">
                      <a:bevel w="25400" h="25400" prst="angle"/>
                      <a:lightRig rig="flood" dir="t"/>
                    </a:cell3D>
                  </a:tcPr>
                </a:tc>
                <a:tc>
                  <a:txBody>
                    <a:bodyPr/>
                    <a:lstStyle/>
                    <a:p>
                      <a:pPr rtl="0" fontAlgn="b"/>
                      <a:r>
                        <a:rPr lang="en-US" sz="1200">
                          <a:solidFill>
                            <a:schemeClr val="bg1"/>
                          </a:solidFill>
                          <a:effectLst/>
                        </a:rPr>
                        <a:t>High</a:t>
                      </a:r>
                    </a:p>
                  </a:txBody>
                  <a:tcPr marL="12132" marR="12132" marT="8088" marB="8088" anchor="b">
                    <a:cell3D prstMaterial="dkEdge">
                      <a:bevel w="25400" h="25400" prst="angle"/>
                      <a:lightRig rig="flood" dir="t"/>
                    </a:cell3D>
                  </a:tcPr>
                </a:tc>
                <a:tc>
                  <a:txBody>
                    <a:bodyPr/>
                    <a:lstStyle/>
                    <a:p>
                      <a:pPr rtl="0" fontAlgn="b"/>
                      <a:r>
                        <a:rPr lang="en-US" sz="1200">
                          <a:solidFill>
                            <a:schemeClr val="bg1"/>
                          </a:solidFill>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341137204"/>
                  </a:ext>
                </a:extLst>
              </a:tr>
              <a:tr h="249110">
                <a:tc>
                  <a:txBody>
                    <a:bodyPr/>
                    <a:lstStyle/>
                    <a:p>
                      <a:pPr rtl="0" fontAlgn="b"/>
                      <a:r>
                        <a:rPr lang="en-US" sz="1200">
                          <a:solidFill>
                            <a:srgbClr val="C00000"/>
                          </a:solidFill>
                          <a:effectLst/>
                        </a:rPr>
                        <a:t>Task</a:t>
                      </a:r>
                    </a:p>
                  </a:txBody>
                  <a:tcPr marL="12132" marR="12132" marT="8088" marB="8088" anchor="b">
                    <a:cell3D prstMaterial="dkEdge">
                      <a:bevel w="25400" h="25400" prst="angle"/>
                      <a:lightRig rig="flood" dir="t"/>
                    </a:cell3D>
                  </a:tcPr>
                </a:tc>
                <a:tc>
                  <a:txBody>
                    <a:bodyPr/>
                    <a:lstStyle/>
                    <a:p>
                      <a:pPr rtl="0" fontAlgn="b"/>
                      <a:r>
                        <a:rPr lang="en-US" sz="1200" u="sng">
                          <a:solidFill>
                            <a:srgbClr val="C00000"/>
                          </a:solidFill>
                          <a:effectLst/>
                          <a:hlinkClick r:id="rId5">
                            <a:extLst>
                              <a:ext uri="{A12FA001-AC4F-418D-AE19-62706E023703}">
                                <ahyp:hlinkClr xmlns:ahyp="http://schemas.microsoft.com/office/drawing/2018/hyperlinkcolor" val="tx"/>
                              </a:ext>
                            </a:extLst>
                          </a:hlinkClick>
                        </a:rPr>
                        <a:t>HID-78</a:t>
                      </a:r>
                      <a:endParaRPr lang="en-US" sz="1200" u="sng">
                        <a:solidFill>
                          <a:srgbClr val="C00000"/>
                        </a:solidFill>
                        <a:effectLst/>
                      </a:endParaRP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Add ringworm as another illness that can be predicted</a:t>
                      </a:r>
                    </a:p>
                  </a:txBody>
                  <a:tcPr marL="12132" marR="12132" marT="8088" marB="8088" anchor="b">
                    <a:cell3D prstMaterial="dkEdge">
                      <a:bevel w="25400" h="25400" prst="angle"/>
                      <a:lightRig rig="flood" dir="t"/>
                    </a:cell3D>
                  </a:tcPr>
                </a:tc>
                <a:tc>
                  <a:txBody>
                    <a:bodyPr/>
                    <a:lstStyle/>
                    <a:p>
                      <a:pPr algn="ctr" rtl="0" fontAlgn="b"/>
                      <a:r>
                        <a:rPr lang="en-US" sz="1200">
                          <a:solidFill>
                            <a:srgbClr val="C00000"/>
                          </a:solidFill>
                          <a:effectLst/>
                        </a:rPr>
                        <a:t>N/A</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High</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Incomplete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3137075491"/>
                  </a:ext>
                </a:extLst>
              </a:tr>
              <a:tr h="365577">
                <a:tc>
                  <a:txBody>
                    <a:bodyPr/>
                    <a:lstStyle/>
                    <a:p>
                      <a:pPr rtl="0" fontAlgn="b"/>
                      <a:r>
                        <a:rPr lang="en-US" sz="1200">
                          <a:solidFill>
                            <a:srgbClr val="C00000"/>
                          </a:solidFill>
                          <a:effectLst/>
                        </a:rPr>
                        <a:t>Task</a:t>
                      </a:r>
                    </a:p>
                  </a:txBody>
                  <a:tcPr marL="12132" marR="12132" marT="8088" marB="8088" anchor="b">
                    <a:cell3D prstMaterial="dkEdge">
                      <a:bevel w="25400" h="25400" prst="angle"/>
                      <a:lightRig rig="flood" dir="t"/>
                    </a:cell3D>
                  </a:tcPr>
                </a:tc>
                <a:tc>
                  <a:txBody>
                    <a:bodyPr/>
                    <a:lstStyle/>
                    <a:p>
                      <a:pPr rtl="0" fontAlgn="b"/>
                      <a:r>
                        <a:rPr lang="en-US" sz="1200" u="sng">
                          <a:solidFill>
                            <a:srgbClr val="C00000"/>
                          </a:solidFill>
                          <a:effectLst/>
                          <a:hlinkClick r:id="rId6">
                            <a:extLst>
                              <a:ext uri="{A12FA001-AC4F-418D-AE19-62706E023703}">
                                <ahyp:hlinkClr xmlns:ahyp="http://schemas.microsoft.com/office/drawing/2018/hyperlinkcolor" val="tx"/>
                              </a:ext>
                            </a:extLst>
                          </a:hlinkClick>
                        </a:rPr>
                        <a:t>HID-73</a:t>
                      </a:r>
                      <a:endParaRPr lang="en-US" sz="1200" u="sng">
                        <a:solidFill>
                          <a:srgbClr val="C00000"/>
                        </a:solidFill>
                        <a:effectLst/>
                      </a:endParaRP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Develop a python script to clear media folder OR implement a database for uploaded pictures</a:t>
                      </a:r>
                    </a:p>
                  </a:txBody>
                  <a:tcPr marL="12132" marR="12132" marT="8088" marB="8088" anchor="b">
                    <a:cell3D prstMaterial="dkEdge">
                      <a:bevel w="25400" h="25400" prst="angle"/>
                      <a:lightRig rig="flood" dir="t"/>
                    </a:cell3D>
                  </a:tcPr>
                </a:tc>
                <a:tc>
                  <a:txBody>
                    <a:bodyPr/>
                    <a:lstStyle/>
                    <a:p>
                      <a:pPr algn="ctr" rtl="0" fontAlgn="b"/>
                      <a:r>
                        <a:rPr lang="en-US" sz="1200">
                          <a:solidFill>
                            <a:srgbClr val="C00000"/>
                          </a:solidFill>
                          <a:effectLst/>
                        </a:rPr>
                        <a:t>N/A</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High</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Incomplete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1427035832"/>
                  </a:ext>
                </a:extLst>
              </a:tr>
              <a:tr h="249110">
                <a:tc>
                  <a:txBody>
                    <a:bodyPr/>
                    <a:lstStyle/>
                    <a:p>
                      <a:pPr rtl="0" fontAlgn="b"/>
                      <a:r>
                        <a:rPr lang="en-US" sz="1200">
                          <a:effectLst/>
                        </a:rPr>
                        <a:t>Story</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7">
                            <a:extLst>
                              <a:ext uri="{A12FA001-AC4F-418D-AE19-62706E023703}">
                                <ahyp:hlinkClr xmlns:ahyp="http://schemas.microsoft.com/office/drawing/2018/hyperlinkcolor" val="tx"/>
                              </a:ext>
                            </a:extLst>
                          </a:hlinkClick>
                        </a:rPr>
                        <a:t>HID-64</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As a patient, I want to access </a:t>
                      </a:r>
                      <a:r>
                        <a:rPr lang="en-US" sz="1200" err="1">
                          <a:effectLst/>
                        </a:rPr>
                        <a:t>SymCheck</a:t>
                      </a:r>
                      <a:r>
                        <a:rPr lang="en-US" sz="1200">
                          <a:effectLst/>
                        </a:rPr>
                        <a:t> on my mobile device for convenience</a:t>
                      </a:r>
                    </a:p>
                  </a:txBody>
                  <a:tcPr marL="12132" marR="12132" marT="8088" marB="8088" anchor="b">
                    <a:cell3D prstMaterial="dkEdge">
                      <a:bevel w="25400" h="25400" prst="angle"/>
                      <a:lightRig rig="flood" dir="t"/>
                    </a:cell3D>
                  </a:tcPr>
                </a:tc>
                <a:tc>
                  <a:txBody>
                    <a:bodyPr/>
                    <a:lstStyle/>
                    <a:p>
                      <a:pPr algn="ctr" rtl="0" fontAlgn="b"/>
                      <a:r>
                        <a:rPr lang="en-US" sz="1200">
                          <a:effectLst/>
                        </a:rPr>
                        <a:t>5</a:t>
                      </a:r>
                    </a:p>
                  </a:txBody>
                  <a:tcPr marL="12132" marR="12132" marT="8088" marB="8088" anchor="b">
                    <a:cell3D prstMaterial="dkEdge">
                      <a:bevel w="25400" h="25400" prst="angle"/>
                      <a:lightRig rig="flood" dir="t"/>
                    </a:cell3D>
                  </a:tcPr>
                </a:tc>
                <a:tc>
                  <a:txBody>
                    <a:bodyPr/>
                    <a:lstStyle/>
                    <a:p>
                      <a:pPr rtl="0" fontAlgn="b"/>
                      <a:r>
                        <a:rPr lang="en-US" sz="1200">
                          <a:effectLst/>
                        </a:rPr>
                        <a:t>High</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705707336"/>
                  </a:ext>
                </a:extLst>
              </a:tr>
              <a:tr h="249110">
                <a:tc>
                  <a:txBody>
                    <a:bodyPr/>
                    <a:lstStyle/>
                    <a:p>
                      <a:pPr rtl="0" fontAlgn="b"/>
                      <a:r>
                        <a:rPr lang="en-US" sz="1200">
                          <a:effectLst/>
                        </a:rPr>
                        <a:t>Task</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8">
                            <a:extLst>
                              <a:ext uri="{A12FA001-AC4F-418D-AE19-62706E023703}">
                                <ahyp:hlinkClr xmlns:ahyp="http://schemas.microsoft.com/office/drawing/2018/hyperlinkcolor" val="tx"/>
                              </a:ext>
                            </a:extLst>
                          </a:hlinkClick>
                        </a:rPr>
                        <a:t>HID-100</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Code initially with optimization in mind</a:t>
                      </a:r>
                      <a:br>
                        <a:rPr lang="en-US" sz="1200">
                          <a:effectLst/>
                        </a:rPr>
                      </a:br>
                      <a:endParaRPr lang="en-US" sz="1200">
                        <a:effectLst/>
                      </a:endParaRPr>
                    </a:p>
                  </a:txBody>
                  <a:tcPr marL="12132" marR="12132" marT="8088" marB="8088" anchor="b">
                    <a:cell3D prstMaterial="dkEdge">
                      <a:bevel w="25400" h="25400" prst="angle"/>
                      <a:lightRig rig="flood" dir="t"/>
                    </a:cell3D>
                  </a:tcPr>
                </a:tc>
                <a:tc>
                  <a:txBody>
                    <a:bodyPr/>
                    <a:lstStyle/>
                    <a:p>
                      <a:pPr algn="ctr" rtl="0" fontAlgn="b"/>
                      <a:r>
                        <a:rPr lang="en-US" sz="1200">
                          <a:effectLst/>
                        </a:rPr>
                        <a:t>N/A</a:t>
                      </a:r>
                    </a:p>
                  </a:txBody>
                  <a:tcPr marL="12132" marR="12132" marT="8088" marB="8088" anchor="b">
                    <a:cell3D prstMaterial="dkEdge">
                      <a:bevel w="25400" h="25400" prst="angle"/>
                      <a:lightRig rig="flood" dir="t"/>
                    </a:cell3D>
                  </a:tcPr>
                </a:tc>
                <a:tc>
                  <a:txBody>
                    <a:bodyPr/>
                    <a:lstStyle/>
                    <a:p>
                      <a:pPr rtl="0" fontAlgn="b"/>
                      <a:r>
                        <a:rPr lang="en-US" sz="1200">
                          <a:effectLst/>
                        </a:rPr>
                        <a:t>Medium</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2857064719"/>
                  </a:ext>
                </a:extLst>
              </a:tr>
              <a:tr h="249110">
                <a:tc>
                  <a:txBody>
                    <a:bodyPr/>
                    <a:lstStyle/>
                    <a:p>
                      <a:pPr rtl="0" fontAlgn="b"/>
                      <a:r>
                        <a:rPr lang="en-US" sz="1200">
                          <a:solidFill>
                            <a:srgbClr val="C00000"/>
                          </a:solidFill>
                          <a:effectLst/>
                        </a:rPr>
                        <a:t>Sub-task</a:t>
                      </a:r>
                    </a:p>
                  </a:txBody>
                  <a:tcPr marL="12132" marR="12132" marT="8088" marB="8088" anchor="b">
                    <a:cell3D prstMaterial="dkEdge">
                      <a:bevel w="25400" h="25400" prst="angle"/>
                      <a:lightRig rig="flood" dir="t"/>
                    </a:cell3D>
                  </a:tcPr>
                </a:tc>
                <a:tc>
                  <a:txBody>
                    <a:bodyPr/>
                    <a:lstStyle/>
                    <a:p>
                      <a:pPr rtl="0" fontAlgn="b"/>
                      <a:r>
                        <a:rPr lang="en-US" sz="1200" u="sng">
                          <a:solidFill>
                            <a:srgbClr val="C00000"/>
                          </a:solidFill>
                          <a:effectLst/>
                          <a:hlinkClick r:id="rId9">
                            <a:extLst>
                              <a:ext uri="{A12FA001-AC4F-418D-AE19-62706E023703}">
                                <ahyp:hlinkClr xmlns:ahyp="http://schemas.microsoft.com/office/drawing/2018/hyperlinkcolor" val="tx"/>
                              </a:ext>
                            </a:extLst>
                          </a:hlinkClick>
                        </a:rPr>
                        <a:t>HID-99</a:t>
                      </a:r>
                      <a:endParaRPr lang="en-US" sz="1200" u="sng">
                        <a:solidFill>
                          <a:srgbClr val="C00000"/>
                        </a:solidFill>
                        <a:effectLst/>
                      </a:endParaRP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Develop ringworm logic for </a:t>
                      </a:r>
                      <a:r>
                        <a:rPr lang="en-US" sz="1200" err="1">
                          <a:solidFill>
                            <a:srgbClr val="C00000"/>
                          </a:solidFill>
                          <a:effectLst/>
                        </a:rPr>
                        <a:t>views.py</a:t>
                      </a:r>
                      <a:endParaRPr lang="en-US" sz="1200">
                        <a:solidFill>
                          <a:srgbClr val="C00000"/>
                        </a:solidFill>
                        <a:effectLst/>
                      </a:endParaRPr>
                    </a:p>
                  </a:txBody>
                  <a:tcPr marL="12132" marR="12132" marT="8088" marB="8088" anchor="b">
                    <a:cell3D prstMaterial="dkEdge">
                      <a:bevel w="25400" h="25400" prst="angle"/>
                      <a:lightRig rig="flood" dir="t"/>
                    </a:cell3D>
                  </a:tcPr>
                </a:tc>
                <a:tc>
                  <a:txBody>
                    <a:bodyPr/>
                    <a:lstStyle/>
                    <a:p>
                      <a:pPr algn="ctr" rtl="0" fontAlgn="b"/>
                      <a:r>
                        <a:rPr lang="en-US" sz="1200">
                          <a:solidFill>
                            <a:srgbClr val="C00000"/>
                          </a:solidFill>
                          <a:effectLst/>
                        </a:rPr>
                        <a:t>N/A</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Medium</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Incomplete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1387196641"/>
                  </a:ext>
                </a:extLst>
              </a:tr>
              <a:tr h="249110">
                <a:tc>
                  <a:txBody>
                    <a:bodyPr/>
                    <a:lstStyle/>
                    <a:p>
                      <a:pPr rtl="0" fontAlgn="b"/>
                      <a:r>
                        <a:rPr lang="en-US" sz="1200">
                          <a:solidFill>
                            <a:srgbClr val="C00000"/>
                          </a:solidFill>
                          <a:effectLst/>
                        </a:rPr>
                        <a:t>Sub-task</a:t>
                      </a:r>
                    </a:p>
                  </a:txBody>
                  <a:tcPr marL="12132" marR="12132" marT="8088" marB="8088" anchor="b">
                    <a:cell3D prstMaterial="dkEdge">
                      <a:bevel w="25400" h="25400" prst="angle"/>
                      <a:lightRig rig="flood" dir="t"/>
                    </a:cell3D>
                  </a:tcPr>
                </a:tc>
                <a:tc>
                  <a:txBody>
                    <a:bodyPr/>
                    <a:lstStyle/>
                    <a:p>
                      <a:pPr rtl="0" fontAlgn="b"/>
                      <a:r>
                        <a:rPr lang="en-US" sz="1200" u="sng">
                          <a:solidFill>
                            <a:srgbClr val="C00000"/>
                          </a:solidFill>
                          <a:effectLst/>
                          <a:hlinkClick r:id="rId10">
                            <a:extLst>
                              <a:ext uri="{A12FA001-AC4F-418D-AE19-62706E023703}">
                                <ahyp:hlinkClr xmlns:ahyp="http://schemas.microsoft.com/office/drawing/2018/hyperlinkcolor" val="tx"/>
                              </a:ext>
                            </a:extLst>
                          </a:hlinkClick>
                        </a:rPr>
                        <a:t>HID-98</a:t>
                      </a:r>
                      <a:endParaRPr lang="en-US" sz="1200" u="sng">
                        <a:solidFill>
                          <a:srgbClr val="C00000"/>
                        </a:solidFill>
                        <a:effectLst/>
                      </a:endParaRP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Add ringworm information to results page</a:t>
                      </a:r>
                    </a:p>
                  </a:txBody>
                  <a:tcPr marL="12132" marR="12132" marT="8088" marB="8088" anchor="b">
                    <a:cell3D prstMaterial="dkEdge">
                      <a:bevel w="25400" h="25400" prst="angle"/>
                      <a:lightRig rig="flood" dir="t"/>
                    </a:cell3D>
                  </a:tcPr>
                </a:tc>
                <a:tc>
                  <a:txBody>
                    <a:bodyPr/>
                    <a:lstStyle/>
                    <a:p>
                      <a:pPr algn="ctr" rtl="0" fontAlgn="b"/>
                      <a:r>
                        <a:rPr lang="en-US" sz="1200">
                          <a:solidFill>
                            <a:srgbClr val="C00000"/>
                          </a:solidFill>
                          <a:effectLst/>
                        </a:rPr>
                        <a:t>N/A</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Medium</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Incomplete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2259169795"/>
                  </a:ext>
                </a:extLst>
              </a:tr>
              <a:tr h="249110">
                <a:tc>
                  <a:txBody>
                    <a:bodyPr/>
                    <a:lstStyle/>
                    <a:p>
                      <a:pPr rtl="0" fontAlgn="b"/>
                      <a:r>
                        <a:rPr lang="en-US" sz="1200">
                          <a:solidFill>
                            <a:srgbClr val="C00000"/>
                          </a:solidFill>
                          <a:effectLst/>
                        </a:rPr>
                        <a:t>Sub-task</a:t>
                      </a:r>
                    </a:p>
                  </a:txBody>
                  <a:tcPr marL="12132" marR="12132" marT="8088" marB="8088" anchor="b">
                    <a:cell3D prstMaterial="dkEdge">
                      <a:bevel w="25400" h="25400" prst="angle"/>
                      <a:lightRig rig="flood" dir="t"/>
                    </a:cell3D>
                  </a:tcPr>
                </a:tc>
                <a:tc>
                  <a:txBody>
                    <a:bodyPr/>
                    <a:lstStyle/>
                    <a:p>
                      <a:pPr rtl="0" fontAlgn="b"/>
                      <a:r>
                        <a:rPr lang="en-US" sz="1200" u="sng">
                          <a:solidFill>
                            <a:srgbClr val="C00000"/>
                          </a:solidFill>
                          <a:effectLst/>
                          <a:hlinkClick r:id="rId11">
                            <a:extLst>
                              <a:ext uri="{A12FA001-AC4F-418D-AE19-62706E023703}">
                                <ahyp:hlinkClr xmlns:ahyp="http://schemas.microsoft.com/office/drawing/2018/hyperlinkcolor" val="tx"/>
                              </a:ext>
                            </a:extLst>
                          </a:hlinkClick>
                        </a:rPr>
                        <a:t>HID-97</a:t>
                      </a:r>
                      <a:endParaRPr lang="en-US" sz="1200" u="sng">
                        <a:solidFill>
                          <a:srgbClr val="C00000"/>
                        </a:solidFill>
                        <a:effectLst/>
                      </a:endParaRP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Add ringworm questions to Advance page</a:t>
                      </a:r>
                    </a:p>
                  </a:txBody>
                  <a:tcPr marL="12132" marR="12132" marT="8088" marB="8088" anchor="b">
                    <a:cell3D prstMaterial="dkEdge">
                      <a:bevel w="25400" h="25400" prst="angle"/>
                      <a:lightRig rig="flood" dir="t"/>
                    </a:cell3D>
                  </a:tcPr>
                </a:tc>
                <a:tc>
                  <a:txBody>
                    <a:bodyPr/>
                    <a:lstStyle/>
                    <a:p>
                      <a:pPr algn="ctr" rtl="0" fontAlgn="b"/>
                      <a:r>
                        <a:rPr lang="en-US" sz="1200">
                          <a:solidFill>
                            <a:srgbClr val="C00000"/>
                          </a:solidFill>
                          <a:effectLst/>
                        </a:rPr>
                        <a:t>N/A</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Medium</a:t>
                      </a:r>
                    </a:p>
                  </a:txBody>
                  <a:tcPr marL="12132" marR="12132" marT="8088" marB="8088" anchor="b">
                    <a:cell3D prstMaterial="dkEdge">
                      <a:bevel w="25400" h="25400" prst="angle"/>
                      <a:lightRig rig="flood" dir="t"/>
                    </a:cell3D>
                  </a:tcPr>
                </a:tc>
                <a:tc>
                  <a:txBody>
                    <a:bodyPr/>
                    <a:lstStyle/>
                    <a:p>
                      <a:pPr rtl="0" fontAlgn="b"/>
                      <a:r>
                        <a:rPr lang="en-US" sz="1200">
                          <a:solidFill>
                            <a:srgbClr val="C00000"/>
                          </a:solidFill>
                          <a:effectLst/>
                        </a:rPr>
                        <a:t>Incomplete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2273494264"/>
                  </a:ext>
                </a:extLst>
              </a:tr>
              <a:tr h="132643">
                <a:tc>
                  <a:txBody>
                    <a:bodyPr/>
                    <a:lstStyle/>
                    <a:p>
                      <a:pPr rtl="0" fontAlgn="b"/>
                      <a:r>
                        <a:rPr lang="en-US" sz="1200">
                          <a:effectLst/>
                        </a:rPr>
                        <a:t>Task</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12">
                            <a:extLst>
                              <a:ext uri="{A12FA001-AC4F-418D-AE19-62706E023703}">
                                <ahyp:hlinkClr xmlns:ahyp="http://schemas.microsoft.com/office/drawing/2018/hyperlinkcolor" val="tx"/>
                              </a:ext>
                            </a:extLst>
                          </a:hlinkClick>
                        </a:rPr>
                        <a:t>HID-96</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Optimize </a:t>
                      </a:r>
                      <a:r>
                        <a:rPr lang="en-US" sz="1200" err="1">
                          <a:effectLst/>
                        </a:rPr>
                        <a:t>SymCheck</a:t>
                      </a:r>
                      <a:r>
                        <a:rPr lang="en-US" sz="1200">
                          <a:effectLst/>
                        </a:rPr>
                        <a:t> code</a:t>
                      </a:r>
                    </a:p>
                  </a:txBody>
                  <a:tcPr marL="12132" marR="12132" marT="8088" marB="8088" anchor="b">
                    <a:cell3D prstMaterial="dkEdge">
                      <a:bevel w="25400" h="25400" prst="angle"/>
                      <a:lightRig rig="flood" dir="t"/>
                    </a:cell3D>
                  </a:tcPr>
                </a:tc>
                <a:tc>
                  <a:txBody>
                    <a:bodyPr/>
                    <a:lstStyle/>
                    <a:p>
                      <a:pPr algn="ctr" rtl="0" fontAlgn="b"/>
                      <a:r>
                        <a:rPr lang="en-US" sz="1200">
                          <a:effectLst/>
                        </a:rPr>
                        <a:t>N/A</a:t>
                      </a:r>
                    </a:p>
                  </a:txBody>
                  <a:tcPr marL="12132" marR="12132" marT="8088" marB="8088" anchor="b">
                    <a:cell3D prstMaterial="dkEdge">
                      <a:bevel w="25400" h="25400" prst="angle"/>
                      <a:lightRig rig="flood" dir="t"/>
                    </a:cell3D>
                  </a:tcPr>
                </a:tc>
                <a:tc>
                  <a:txBody>
                    <a:bodyPr/>
                    <a:lstStyle/>
                    <a:p>
                      <a:pPr rtl="0" fontAlgn="b"/>
                      <a:r>
                        <a:rPr lang="en-US" sz="1200">
                          <a:effectLst/>
                        </a:rPr>
                        <a:t>Medium</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666087347"/>
                  </a:ext>
                </a:extLst>
              </a:tr>
              <a:tr h="365577">
                <a:tc>
                  <a:txBody>
                    <a:bodyPr/>
                    <a:lstStyle/>
                    <a:p>
                      <a:pPr rtl="0" fontAlgn="b"/>
                      <a:r>
                        <a:rPr lang="en-US" sz="1200">
                          <a:effectLst/>
                        </a:rPr>
                        <a:t>Story</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13">
                            <a:extLst>
                              <a:ext uri="{A12FA001-AC4F-418D-AE19-62706E023703}">
                                <ahyp:hlinkClr xmlns:ahyp="http://schemas.microsoft.com/office/drawing/2018/hyperlinkcolor" val="tx"/>
                              </a:ext>
                            </a:extLst>
                          </a:hlinkClick>
                        </a:rPr>
                        <a:t>HID-95</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As a patient, I want to be able to easily understand my illness is so that I know how serious it is</a:t>
                      </a:r>
                    </a:p>
                  </a:txBody>
                  <a:tcPr marL="12132" marR="12132" marT="8088" marB="8088" anchor="b">
                    <a:cell3D prstMaterial="dkEdge">
                      <a:bevel w="25400" h="25400" prst="angle"/>
                      <a:lightRig rig="flood" dir="t"/>
                    </a:cell3D>
                  </a:tcPr>
                </a:tc>
                <a:tc>
                  <a:txBody>
                    <a:bodyPr/>
                    <a:lstStyle/>
                    <a:p>
                      <a:pPr algn="ctr" rtl="0" fontAlgn="b"/>
                      <a:r>
                        <a:rPr lang="en-US" sz="1200">
                          <a:effectLst/>
                        </a:rPr>
                        <a:t>3</a:t>
                      </a:r>
                    </a:p>
                  </a:txBody>
                  <a:tcPr marL="12132" marR="12132" marT="8088" marB="8088" anchor="b">
                    <a:cell3D prstMaterial="dkEdge">
                      <a:bevel w="25400" h="25400" prst="angle"/>
                      <a:lightRig rig="flood" dir="t"/>
                    </a:cell3D>
                  </a:tcPr>
                </a:tc>
                <a:tc>
                  <a:txBody>
                    <a:bodyPr/>
                    <a:lstStyle/>
                    <a:p>
                      <a:pPr rtl="0" fontAlgn="b"/>
                      <a:r>
                        <a:rPr lang="en-US" sz="1200">
                          <a:effectLst/>
                        </a:rPr>
                        <a:t>Medium</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4263907393"/>
                  </a:ext>
                </a:extLst>
              </a:tr>
              <a:tr h="249110">
                <a:tc>
                  <a:txBody>
                    <a:bodyPr/>
                    <a:lstStyle/>
                    <a:p>
                      <a:pPr rtl="0" fontAlgn="b"/>
                      <a:r>
                        <a:rPr lang="en-US" sz="1200">
                          <a:effectLst/>
                        </a:rPr>
                        <a:t>Sub-task</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14">
                            <a:extLst>
                              <a:ext uri="{A12FA001-AC4F-418D-AE19-62706E023703}">
                                <ahyp:hlinkClr xmlns:ahyp="http://schemas.microsoft.com/office/drawing/2018/hyperlinkcolor" val="tx"/>
                              </a:ext>
                            </a:extLst>
                          </a:hlinkClick>
                        </a:rPr>
                        <a:t>HID-92</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Create AWS S3 bucket</a:t>
                      </a:r>
                    </a:p>
                  </a:txBody>
                  <a:tcPr marL="12132" marR="12132" marT="8088" marB="8088" anchor="b">
                    <a:cell3D prstMaterial="dkEdge">
                      <a:bevel w="25400" h="25400" prst="angle"/>
                      <a:lightRig rig="flood" dir="t"/>
                    </a:cell3D>
                  </a:tcPr>
                </a:tc>
                <a:tc>
                  <a:txBody>
                    <a:bodyPr/>
                    <a:lstStyle/>
                    <a:p>
                      <a:pPr algn="ctr" rtl="0" fontAlgn="b"/>
                      <a:r>
                        <a:rPr lang="en-US" sz="1200">
                          <a:effectLst/>
                        </a:rPr>
                        <a:t>N/A</a:t>
                      </a:r>
                    </a:p>
                  </a:txBody>
                  <a:tcPr marL="12132" marR="12132" marT="8088" marB="8088" anchor="b">
                    <a:cell3D prstMaterial="dkEdge">
                      <a:bevel w="25400" h="25400" prst="angle"/>
                      <a:lightRig rig="flood" dir="t"/>
                    </a:cell3D>
                  </a:tcPr>
                </a:tc>
                <a:tc>
                  <a:txBody>
                    <a:bodyPr/>
                    <a:lstStyle/>
                    <a:p>
                      <a:pPr rtl="0" fontAlgn="b"/>
                      <a:r>
                        <a:rPr lang="en-US" sz="1200">
                          <a:effectLst/>
                        </a:rPr>
                        <a:t>Medium</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1549096056"/>
                  </a:ext>
                </a:extLst>
              </a:tr>
              <a:tr h="249110">
                <a:tc>
                  <a:txBody>
                    <a:bodyPr/>
                    <a:lstStyle/>
                    <a:p>
                      <a:pPr rtl="0" fontAlgn="b"/>
                      <a:r>
                        <a:rPr lang="en-US" sz="1200">
                          <a:effectLst/>
                        </a:rPr>
                        <a:t>Sub-task</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15">
                            <a:extLst>
                              <a:ext uri="{A12FA001-AC4F-418D-AE19-62706E023703}">
                                <ahyp:hlinkClr xmlns:ahyp="http://schemas.microsoft.com/office/drawing/2018/hyperlinkcolor" val="tx"/>
                              </a:ext>
                            </a:extLst>
                          </a:hlinkClick>
                        </a:rPr>
                        <a:t>HID-91</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Create AWS Elastic Beanstalk instance </a:t>
                      </a:r>
                    </a:p>
                  </a:txBody>
                  <a:tcPr marL="12132" marR="12132" marT="8088" marB="8088" anchor="b">
                    <a:cell3D prstMaterial="dkEdge">
                      <a:bevel w="25400" h="25400" prst="angle"/>
                      <a:lightRig rig="flood" dir="t"/>
                    </a:cell3D>
                  </a:tcPr>
                </a:tc>
                <a:tc>
                  <a:txBody>
                    <a:bodyPr/>
                    <a:lstStyle/>
                    <a:p>
                      <a:pPr algn="ctr" rtl="0" fontAlgn="b"/>
                      <a:r>
                        <a:rPr lang="en-US" sz="1200">
                          <a:effectLst/>
                        </a:rPr>
                        <a:t>N/A</a:t>
                      </a:r>
                    </a:p>
                  </a:txBody>
                  <a:tcPr marL="12132" marR="12132" marT="8088" marB="8088" anchor="b">
                    <a:cell3D prstMaterial="dkEdge">
                      <a:bevel w="25400" h="25400" prst="angle"/>
                      <a:lightRig rig="flood" dir="t"/>
                    </a:cell3D>
                  </a:tcPr>
                </a:tc>
                <a:tc>
                  <a:txBody>
                    <a:bodyPr/>
                    <a:lstStyle/>
                    <a:p>
                      <a:pPr rtl="0" fontAlgn="b"/>
                      <a:r>
                        <a:rPr lang="en-US" sz="1200">
                          <a:effectLst/>
                        </a:rPr>
                        <a:t>Medium</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2187115877"/>
                  </a:ext>
                </a:extLst>
              </a:tr>
              <a:tr h="249110">
                <a:tc>
                  <a:txBody>
                    <a:bodyPr/>
                    <a:lstStyle/>
                    <a:p>
                      <a:pPr rtl="0" fontAlgn="b"/>
                      <a:r>
                        <a:rPr lang="en-US" sz="1200">
                          <a:effectLst/>
                        </a:rPr>
                        <a:t>Sub-task</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16">
                            <a:extLst>
                              <a:ext uri="{A12FA001-AC4F-418D-AE19-62706E023703}">
                                <ahyp:hlinkClr xmlns:ahyp="http://schemas.microsoft.com/office/drawing/2018/hyperlinkcolor" val="tx"/>
                              </a:ext>
                            </a:extLst>
                          </a:hlinkClick>
                        </a:rPr>
                        <a:t>HID-90</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Create IAM roles for team and provide access to instances</a:t>
                      </a:r>
                    </a:p>
                  </a:txBody>
                  <a:tcPr marL="12132" marR="12132" marT="8088" marB="8088" anchor="b">
                    <a:cell3D prstMaterial="dkEdge">
                      <a:bevel w="25400" h="25400" prst="angle"/>
                      <a:lightRig rig="flood" dir="t"/>
                    </a:cell3D>
                  </a:tcPr>
                </a:tc>
                <a:tc>
                  <a:txBody>
                    <a:bodyPr/>
                    <a:lstStyle/>
                    <a:p>
                      <a:pPr algn="ctr" rtl="0" fontAlgn="b"/>
                      <a:r>
                        <a:rPr lang="en-US" sz="1200">
                          <a:effectLst/>
                        </a:rPr>
                        <a:t>N/A</a:t>
                      </a:r>
                    </a:p>
                  </a:txBody>
                  <a:tcPr marL="12132" marR="12132" marT="8088" marB="8088" anchor="b">
                    <a:cell3D prstMaterial="dkEdge">
                      <a:bevel w="25400" h="25400" prst="angle"/>
                      <a:lightRig rig="flood" dir="t"/>
                    </a:cell3D>
                  </a:tcPr>
                </a:tc>
                <a:tc>
                  <a:txBody>
                    <a:bodyPr/>
                    <a:lstStyle/>
                    <a:p>
                      <a:pPr rtl="0" fontAlgn="b"/>
                      <a:r>
                        <a:rPr lang="en-US" sz="1200">
                          <a:effectLst/>
                        </a:rPr>
                        <a:t>Medium</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981435038"/>
                  </a:ext>
                </a:extLst>
              </a:tr>
              <a:tr h="249110">
                <a:tc>
                  <a:txBody>
                    <a:bodyPr/>
                    <a:lstStyle/>
                    <a:p>
                      <a:pPr rtl="0" fontAlgn="b"/>
                      <a:r>
                        <a:rPr lang="en-US" sz="1200">
                          <a:effectLst/>
                        </a:rPr>
                        <a:t>Sub-task</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17">
                            <a:extLst>
                              <a:ext uri="{A12FA001-AC4F-418D-AE19-62706E023703}">
                                <ahyp:hlinkClr xmlns:ahyp="http://schemas.microsoft.com/office/drawing/2018/hyperlinkcolor" val="tx"/>
                              </a:ext>
                            </a:extLst>
                          </a:hlinkClick>
                        </a:rPr>
                        <a:t>HID-89</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Create a Cloud9 development environment in AWS</a:t>
                      </a:r>
                    </a:p>
                  </a:txBody>
                  <a:tcPr marL="12132" marR="12132" marT="8088" marB="8088" anchor="b">
                    <a:cell3D prstMaterial="dkEdge">
                      <a:bevel w="25400" h="25400" prst="angle"/>
                      <a:lightRig rig="flood" dir="t"/>
                    </a:cell3D>
                  </a:tcPr>
                </a:tc>
                <a:tc>
                  <a:txBody>
                    <a:bodyPr/>
                    <a:lstStyle/>
                    <a:p>
                      <a:pPr algn="ctr" rtl="0" fontAlgn="b"/>
                      <a:r>
                        <a:rPr lang="en-US" sz="1200">
                          <a:effectLst/>
                        </a:rPr>
                        <a:t>N/A</a:t>
                      </a:r>
                    </a:p>
                  </a:txBody>
                  <a:tcPr marL="12132" marR="12132" marT="8088" marB="8088" anchor="b">
                    <a:cell3D prstMaterial="dkEdge">
                      <a:bevel w="25400" h="25400" prst="angle"/>
                      <a:lightRig rig="flood" dir="t"/>
                    </a:cell3D>
                  </a:tcPr>
                </a:tc>
                <a:tc>
                  <a:txBody>
                    <a:bodyPr/>
                    <a:lstStyle/>
                    <a:p>
                      <a:pPr rtl="0" fontAlgn="b"/>
                      <a:r>
                        <a:rPr lang="en-US" sz="1200">
                          <a:effectLst/>
                        </a:rPr>
                        <a:t>Medium</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4209917726"/>
                  </a:ext>
                </a:extLst>
              </a:tr>
              <a:tr h="132643">
                <a:tc>
                  <a:txBody>
                    <a:bodyPr/>
                    <a:lstStyle/>
                    <a:p>
                      <a:pPr rtl="0" fontAlgn="b"/>
                      <a:r>
                        <a:rPr lang="en-US" sz="1200">
                          <a:effectLst/>
                        </a:rPr>
                        <a:t>Task</a:t>
                      </a:r>
                    </a:p>
                  </a:txBody>
                  <a:tcPr marL="12132" marR="12132" marT="8088" marB="8088" anchor="b">
                    <a:cell3D prstMaterial="dkEdge">
                      <a:bevel w="25400" h="25400" prst="angle"/>
                      <a:lightRig rig="flood" dir="t"/>
                    </a:cell3D>
                  </a:tcPr>
                </a:tc>
                <a:tc>
                  <a:txBody>
                    <a:bodyPr/>
                    <a:lstStyle/>
                    <a:p>
                      <a:pPr rtl="0" fontAlgn="b"/>
                      <a:r>
                        <a:rPr lang="en-US" sz="1200" u="sng">
                          <a:solidFill>
                            <a:schemeClr val="bg1"/>
                          </a:solidFill>
                          <a:effectLst/>
                          <a:hlinkClick r:id="rId18">
                            <a:extLst>
                              <a:ext uri="{A12FA001-AC4F-418D-AE19-62706E023703}">
                                <ahyp:hlinkClr xmlns:ahyp="http://schemas.microsoft.com/office/drawing/2018/hyperlinkcolor" val="tx"/>
                              </a:ext>
                            </a:extLst>
                          </a:hlinkClick>
                        </a:rPr>
                        <a:t>HID-72</a:t>
                      </a:r>
                      <a:endParaRPr lang="en-US" sz="1200" u="sng">
                        <a:solidFill>
                          <a:schemeClr val="bg1"/>
                        </a:solidFill>
                        <a:effectLst/>
                      </a:endParaRPr>
                    </a:p>
                  </a:txBody>
                  <a:tcPr marL="12132" marR="12132" marT="8088" marB="8088" anchor="b">
                    <a:cell3D prstMaterial="dkEdge">
                      <a:bevel w="25400" h="25400" prst="angle"/>
                      <a:lightRig rig="flood" dir="t"/>
                    </a:cell3D>
                  </a:tcPr>
                </a:tc>
                <a:tc>
                  <a:txBody>
                    <a:bodyPr/>
                    <a:lstStyle/>
                    <a:p>
                      <a:pPr rtl="0" fontAlgn="b"/>
                      <a:r>
                        <a:rPr lang="en-US" sz="1200">
                          <a:effectLst/>
                        </a:rPr>
                        <a:t>Create a presentation for Sprint 8</a:t>
                      </a:r>
                    </a:p>
                  </a:txBody>
                  <a:tcPr marL="12132" marR="12132" marT="8088" marB="8088" anchor="b">
                    <a:cell3D prstMaterial="dkEdge">
                      <a:bevel w="25400" h="25400" prst="angle"/>
                      <a:lightRig rig="flood" dir="t"/>
                    </a:cell3D>
                  </a:tcPr>
                </a:tc>
                <a:tc>
                  <a:txBody>
                    <a:bodyPr/>
                    <a:lstStyle/>
                    <a:p>
                      <a:pPr algn="ctr" rtl="0" fontAlgn="b"/>
                      <a:r>
                        <a:rPr lang="en-US" sz="1200">
                          <a:effectLst/>
                        </a:rPr>
                        <a:t>N/A</a:t>
                      </a:r>
                    </a:p>
                  </a:txBody>
                  <a:tcPr marL="12132" marR="12132" marT="8088" marB="8088" anchor="b">
                    <a:cell3D prstMaterial="dkEdge">
                      <a:bevel w="25400" h="25400" prst="angle"/>
                      <a:lightRig rig="flood" dir="t"/>
                    </a:cell3D>
                  </a:tcPr>
                </a:tc>
                <a:tc>
                  <a:txBody>
                    <a:bodyPr/>
                    <a:lstStyle/>
                    <a:p>
                      <a:pPr rtl="0" fontAlgn="b"/>
                      <a:r>
                        <a:rPr lang="en-US" sz="1200">
                          <a:effectLst/>
                        </a:rPr>
                        <a:t>Lowest</a:t>
                      </a:r>
                    </a:p>
                  </a:txBody>
                  <a:tcPr marL="12132" marR="12132" marT="8088" marB="8088" anchor="b">
                    <a:cell3D prstMaterial="dkEdge">
                      <a:bevel w="25400" h="25400" prst="angle"/>
                      <a:lightRig rig="flood" dir="t"/>
                    </a:cell3D>
                  </a:tcPr>
                </a:tc>
                <a:tc>
                  <a:txBody>
                    <a:bodyPr/>
                    <a:lstStyle/>
                    <a:p>
                      <a:pPr rtl="0" fontAlgn="b"/>
                      <a:r>
                        <a:rPr lang="en-US" sz="1200">
                          <a:effectLst/>
                        </a:rPr>
                        <a:t>Done</a:t>
                      </a:r>
                    </a:p>
                  </a:txBody>
                  <a:tcPr marL="12132" marR="12132" marT="8088" marB="8088" anchor="b">
                    <a:cell3D prstMaterial="dkEdge">
                      <a:bevel w="25400" h="25400" prst="angle"/>
                      <a:lightRig rig="flood" dir="t"/>
                    </a:cell3D>
                  </a:tcPr>
                </a:tc>
                <a:extLst>
                  <a:ext uri="{0D108BD9-81ED-4DB2-BD59-A6C34878D82A}">
                    <a16:rowId xmlns:a16="http://schemas.microsoft.com/office/drawing/2014/main" val="3705686634"/>
                  </a:ext>
                </a:extLst>
              </a:tr>
            </a:tbl>
          </a:graphicData>
        </a:graphic>
      </p:graphicFrame>
      <p:graphicFrame>
        <p:nvGraphicFramePr>
          <p:cNvPr id="9" name="Diagram 8">
            <a:extLst>
              <a:ext uri="{FF2B5EF4-FFF2-40B4-BE49-F238E27FC236}">
                <a16:creationId xmlns:a16="http://schemas.microsoft.com/office/drawing/2014/main" id="{D99BF0D0-E75B-42BD-B30A-A4C7B7FC1A9B}"/>
              </a:ext>
            </a:extLst>
          </p:cNvPr>
          <p:cNvGraphicFramePr/>
          <p:nvPr>
            <p:extLst>
              <p:ext uri="{D42A27DB-BD31-4B8C-83A1-F6EECF244321}">
                <p14:modId xmlns:p14="http://schemas.microsoft.com/office/powerpoint/2010/main" val="1674498168"/>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0" name="TextBox 9">
            <a:extLst>
              <a:ext uri="{FF2B5EF4-FFF2-40B4-BE49-F238E27FC236}">
                <a16:creationId xmlns:a16="http://schemas.microsoft.com/office/drawing/2014/main" id="{262C5D4C-CA74-4839-A82D-30F4D3EBE4EE}"/>
              </a:ext>
            </a:extLst>
          </p:cNvPr>
          <p:cNvSpPr txBox="1"/>
          <p:nvPr/>
        </p:nvSpPr>
        <p:spPr>
          <a:xfrm>
            <a:off x="8721421" y="1527797"/>
            <a:ext cx="3155233"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AWS Cloud Deployment was successful</a:t>
            </a:r>
          </a:p>
          <a:p>
            <a:pPr>
              <a:buClr>
                <a:schemeClr val="bg1"/>
              </a:buClr>
            </a:pPr>
            <a:endParaRPr lang="en-US">
              <a:solidFill>
                <a:schemeClr val="bg1"/>
              </a:solidFill>
            </a:endParaRPr>
          </a:p>
          <a:p>
            <a:pPr marL="285750" indent="-285750">
              <a:buClr>
                <a:schemeClr val="bg1"/>
              </a:buClr>
              <a:buFont typeface="Arial" panose="020B0604020202020204" pitchFamily="34" charset="0"/>
              <a:buChar char="•"/>
            </a:pPr>
            <a:r>
              <a:rPr lang="en-US">
                <a:solidFill>
                  <a:schemeClr val="bg1"/>
                </a:solidFill>
              </a:rPr>
              <a:t>Did not add Ringworm as another illness prediction</a:t>
            </a:r>
          </a:p>
          <a:p>
            <a:pPr>
              <a:buClr>
                <a:schemeClr val="bg1"/>
              </a:buClr>
            </a:pPr>
            <a:endParaRPr lang="en-US">
              <a:solidFill>
                <a:schemeClr val="bg1"/>
              </a:solidFill>
            </a:endParaRPr>
          </a:p>
          <a:p>
            <a:pPr>
              <a:buClr>
                <a:schemeClr val="accent2"/>
              </a:buClr>
            </a:pPr>
            <a:endParaRPr lang="en-US">
              <a:solidFill>
                <a:schemeClr val="bg1"/>
              </a:solidFill>
            </a:endParaRPr>
          </a:p>
        </p:txBody>
      </p:sp>
      <p:sp>
        <p:nvSpPr>
          <p:cNvPr id="3" name="TextBox 2">
            <a:extLst>
              <a:ext uri="{FF2B5EF4-FFF2-40B4-BE49-F238E27FC236}">
                <a16:creationId xmlns:a16="http://schemas.microsoft.com/office/drawing/2014/main" id="{173CD41F-E716-F441-8AA4-D3029444ABD4}"/>
              </a:ext>
            </a:extLst>
          </p:cNvPr>
          <p:cNvSpPr txBox="1"/>
          <p:nvPr/>
        </p:nvSpPr>
        <p:spPr>
          <a:xfrm>
            <a:off x="13075920" y="382016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150754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8 Artifacts</a:t>
            </a:r>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4AF88B34-6A11-4B20-9BBD-1E7FA92938B5}"/>
              </a:ext>
            </a:extLst>
          </p:cNvPr>
          <p:cNvSpPr>
            <a:spLocks noGrp="1"/>
          </p:cNvSpPr>
          <p:nvPr>
            <p:ph type="sldNum" sz="quarter" idx="12"/>
          </p:nvPr>
        </p:nvSpPr>
        <p:spPr/>
        <p:txBody>
          <a:bodyPr/>
          <a:lstStyle/>
          <a:p>
            <a:fld id="{C263D6C4-4840-40CC-AC84-17E24B3B7BDE}" type="slidenum">
              <a:rPr lang="en-US" noProof="0" smtClean="0"/>
              <a:pPr/>
              <a:t>53</a:t>
            </a:fld>
            <a:endParaRPr lang="en-US" noProof="0"/>
          </a:p>
        </p:txBody>
      </p:sp>
      <p:graphicFrame>
        <p:nvGraphicFramePr>
          <p:cNvPr id="3" name="Diagram 2">
            <a:extLst>
              <a:ext uri="{FF2B5EF4-FFF2-40B4-BE49-F238E27FC236}">
                <a16:creationId xmlns:a16="http://schemas.microsoft.com/office/drawing/2014/main" id="{FF9F320B-B161-44FF-BAF1-D0906E98D76A}"/>
              </a:ext>
            </a:extLst>
          </p:cNvPr>
          <p:cNvGraphicFramePr/>
          <p:nvPr>
            <p:extLst>
              <p:ext uri="{D42A27DB-BD31-4B8C-83A1-F6EECF244321}">
                <p14:modId xmlns:p14="http://schemas.microsoft.com/office/powerpoint/2010/main" val="447124274"/>
              </p:ext>
            </p:extLst>
          </p:nvPr>
        </p:nvGraphicFramePr>
        <p:xfrm>
          <a:off x="114473" y="1272984"/>
          <a:ext cx="5192633" cy="4999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01BAEF16-C67B-4BAE-8D1B-D9989261A7FF}"/>
              </a:ext>
            </a:extLst>
          </p:cNvPr>
          <p:cNvGraphicFramePr/>
          <p:nvPr>
            <p:extLst>
              <p:ext uri="{D42A27DB-BD31-4B8C-83A1-F6EECF244321}">
                <p14:modId xmlns:p14="http://schemas.microsoft.com/office/powerpoint/2010/main" val="3162280670"/>
              </p:ext>
            </p:extLst>
          </p:nvPr>
        </p:nvGraphicFramePr>
        <p:xfrm>
          <a:off x="5664774" y="1340721"/>
          <a:ext cx="6412753" cy="45336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3266906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8 Test Cases</a:t>
            </a:r>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4AF88B34-6A11-4B20-9BBD-1E7FA92938B5}"/>
              </a:ext>
            </a:extLst>
          </p:cNvPr>
          <p:cNvSpPr>
            <a:spLocks noGrp="1"/>
          </p:cNvSpPr>
          <p:nvPr>
            <p:ph type="sldNum" sz="quarter" idx="12"/>
          </p:nvPr>
        </p:nvSpPr>
        <p:spPr/>
        <p:txBody>
          <a:bodyPr/>
          <a:lstStyle/>
          <a:p>
            <a:fld id="{C263D6C4-4840-40CC-AC84-17E24B3B7BDE}" type="slidenum">
              <a:rPr lang="en-US" noProof="0" smtClean="0"/>
              <a:pPr/>
              <a:t>54</a:t>
            </a:fld>
            <a:endParaRPr lang="en-US" noProof="0"/>
          </a:p>
        </p:txBody>
      </p:sp>
      <p:graphicFrame>
        <p:nvGraphicFramePr>
          <p:cNvPr id="5" name="Table 4">
            <a:extLst>
              <a:ext uri="{FF2B5EF4-FFF2-40B4-BE49-F238E27FC236}">
                <a16:creationId xmlns:a16="http://schemas.microsoft.com/office/drawing/2014/main" id="{354C887F-5854-4B36-961A-C73A8E29CECA}"/>
              </a:ext>
            </a:extLst>
          </p:cNvPr>
          <p:cNvGraphicFramePr>
            <a:graphicFrameLocks noGrp="1"/>
          </p:cNvGraphicFramePr>
          <p:nvPr>
            <p:extLst>
              <p:ext uri="{D42A27DB-BD31-4B8C-83A1-F6EECF244321}">
                <p14:modId xmlns:p14="http://schemas.microsoft.com/office/powerpoint/2010/main" val="3037029110"/>
              </p:ext>
            </p:extLst>
          </p:nvPr>
        </p:nvGraphicFramePr>
        <p:xfrm>
          <a:off x="106170" y="1340721"/>
          <a:ext cx="11979659" cy="4993005"/>
        </p:xfrm>
        <a:graphic>
          <a:graphicData uri="http://schemas.openxmlformats.org/drawingml/2006/table">
            <a:tbl>
              <a:tblPr firstRow="1" bandRow="1">
                <a:tableStyleId>{E269D01E-BC32-4049-B463-5C60D7B0CCD2}</a:tableStyleId>
              </a:tblPr>
              <a:tblGrid>
                <a:gridCol w="648113">
                  <a:extLst>
                    <a:ext uri="{9D8B030D-6E8A-4147-A177-3AD203B41FA5}">
                      <a16:colId xmlns:a16="http://schemas.microsoft.com/office/drawing/2014/main" val="1054296870"/>
                    </a:ext>
                  </a:extLst>
                </a:gridCol>
                <a:gridCol w="544000">
                  <a:extLst>
                    <a:ext uri="{9D8B030D-6E8A-4147-A177-3AD203B41FA5}">
                      <a16:colId xmlns:a16="http://schemas.microsoft.com/office/drawing/2014/main" val="1025605796"/>
                    </a:ext>
                  </a:extLst>
                </a:gridCol>
                <a:gridCol w="1219311">
                  <a:extLst>
                    <a:ext uri="{9D8B030D-6E8A-4147-A177-3AD203B41FA5}">
                      <a16:colId xmlns:a16="http://schemas.microsoft.com/office/drawing/2014/main" val="2998113078"/>
                    </a:ext>
                  </a:extLst>
                </a:gridCol>
                <a:gridCol w="1932039">
                  <a:extLst>
                    <a:ext uri="{9D8B030D-6E8A-4147-A177-3AD203B41FA5}">
                      <a16:colId xmlns:a16="http://schemas.microsoft.com/office/drawing/2014/main" val="2644067758"/>
                    </a:ext>
                  </a:extLst>
                </a:gridCol>
                <a:gridCol w="2257911">
                  <a:extLst>
                    <a:ext uri="{9D8B030D-6E8A-4147-A177-3AD203B41FA5}">
                      <a16:colId xmlns:a16="http://schemas.microsoft.com/office/drawing/2014/main" val="2081676119"/>
                    </a:ext>
                  </a:extLst>
                </a:gridCol>
                <a:gridCol w="4874856">
                  <a:extLst>
                    <a:ext uri="{9D8B030D-6E8A-4147-A177-3AD203B41FA5}">
                      <a16:colId xmlns:a16="http://schemas.microsoft.com/office/drawing/2014/main" val="1686694228"/>
                    </a:ext>
                  </a:extLst>
                </a:gridCol>
                <a:gridCol w="503429">
                  <a:extLst>
                    <a:ext uri="{9D8B030D-6E8A-4147-A177-3AD203B41FA5}">
                      <a16:colId xmlns:a16="http://schemas.microsoft.com/office/drawing/2014/main" val="1134140907"/>
                    </a:ext>
                  </a:extLst>
                </a:gridCol>
              </a:tblGrid>
              <a:tr h="249110">
                <a:tc>
                  <a:txBody>
                    <a:bodyPr/>
                    <a:lstStyle/>
                    <a:p>
                      <a:pPr algn="ctr" fontAlgn="b"/>
                      <a:r>
                        <a:rPr lang="en-US" sz="1400" b="1" i="0" u="none" strike="noStrike">
                          <a:solidFill>
                            <a:schemeClr val="bg1"/>
                          </a:solidFill>
                          <a:effectLst/>
                          <a:latin typeface="+mn-lt"/>
                        </a:rPr>
                        <a:t>Test Case For</a:t>
                      </a:r>
                    </a:p>
                  </a:txBody>
                  <a:tcPr marL="9525" marR="9525" marT="9525" marB="0" anchor="b">
                    <a:cell3D prstMaterial="dkEdge">
                      <a:bevel w="25400" h="25400" prst="angle"/>
                      <a:lightRig rig="flood" dir="t"/>
                    </a:cell3D>
                  </a:tcPr>
                </a:tc>
                <a:tc>
                  <a:txBody>
                    <a:bodyPr/>
                    <a:lstStyle/>
                    <a:p>
                      <a:pPr algn="ctr" fontAlgn="b"/>
                      <a:r>
                        <a:rPr lang="en-US" sz="1400" b="1" i="0" u="none" strike="noStrike">
                          <a:solidFill>
                            <a:schemeClr val="bg1"/>
                          </a:solidFill>
                          <a:effectLst/>
                          <a:latin typeface="+mn-lt"/>
                        </a:rPr>
                        <a:t>Key</a:t>
                      </a:r>
                    </a:p>
                  </a:txBody>
                  <a:tcPr marL="9525" marR="9525" marT="9525" marB="0" anchor="b">
                    <a:cell3D prstMaterial="dkEdge">
                      <a:bevel w="25400" h="25400" prst="angle"/>
                      <a:lightRig rig="flood" dir="t"/>
                    </a:cell3D>
                  </a:tcPr>
                </a:tc>
                <a:tc>
                  <a:txBody>
                    <a:bodyPr/>
                    <a:lstStyle/>
                    <a:p>
                      <a:pPr algn="ctr" fontAlgn="b"/>
                      <a:r>
                        <a:rPr lang="en-US" sz="1400" b="1" i="0" u="none" strike="noStrike">
                          <a:solidFill>
                            <a:schemeClr val="bg1"/>
                          </a:solidFill>
                          <a:effectLst/>
                          <a:latin typeface="+mn-lt"/>
                        </a:rPr>
                        <a:t>Test Cases</a:t>
                      </a:r>
                    </a:p>
                  </a:txBody>
                  <a:tcPr marL="9525" marR="9525" marT="9525" marB="0" anchor="b">
                    <a:cell3D prstMaterial="dkEdge">
                      <a:bevel w="25400" h="25400" prst="angle"/>
                      <a:lightRig rig="flood" dir="t"/>
                    </a:cell3D>
                  </a:tcPr>
                </a:tc>
                <a:tc>
                  <a:txBody>
                    <a:bodyPr/>
                    <a:lstStyle/>
                    <a:p>
                      <a:pPr algn="ctr" fontAlgn="b"/>
                      <a:r>
                        <a:rPr lang="en-US" sz="1400" b="1" i="0" u="none" strike="noStrike">
                          <a:solidFill>
                            <a:schemeClr val="bg1"/>
                          </a:solidFill>
                          <a:effectLst/>
                          <a:latin typeface="+mn-lt"/>
                        </a:rPr>
                        <a:t>Test Data</a:t>
                      </a:r>
                    </a:p>
                  </a:txBody>
                  <a:tcPr marL="9525" marR="9525" marT="9525" marB="0" anchor="b">
                    <a:cell3D prstMaterial="dkEdge">
                      <a:bevel w="25400" h="25400" prst="angle"/>
                      <a:lightRig rig="flood" dir="t"/>
                    </a:cell3D>
                  </a:tcPr>
                </a:tc>
                <a:tc>
                  <a:txBody>
                    <a:bodyPr/>
                    <a:lstStyle/>
                    <a:p>
                      <a:pPr algn="ctr" fontAlgn="b"/>
                      <a:r>
                        <a:rPr lang="en-US" sz="1400" b="1" i="0" u="none" strike="noStrike">
                          <a:solidFill>
                            <a:schemeClr val="bg1"/>
                          </a:solidFill>
                          <a:effectLst/>
                          <a:latin typeface="+mn-lt"/>
                        </a:rPr>
                        <a:t>Expected Results </a:t>
                      </a:r>
                    </a:p>
                  </a:txBody>
                  <a:tcPr marL="9525" marR="9525" marT="9525" marB="0" anchor="b">
                    <a:cell3D prstMaterial="dkEdge">
                      <a:bevel w="25400" h="25400" prst="angle"/>
                      <a:lightRig rig="flood" dir="t"/>
                    </a:cell3D>
                  </a:tcPr>
                </a:tc>
                <a:tc>
                  <a:txBody>
                    <a:bodyPr/>
                    <a:lstStyle/>
                    <a:p>
                      <a:pPr algn="ctr" fontAlgn="b"/>
                      <a:r>
                        <a:rPr lang="en-US" sz="1400" b="1" i="0" u="none" strike="noStrike">
                          <a:solidFill>
                            <a:schemeClr val="bg1"/>
                          </a:solidFill>
                          <a:effectLst/>
                          <a:latin typeface="+mn-lt"/>
                        </a:rPr>
                        <a:t>Actual Results</a:t>
                      </a:r>
                    </a:p>
                  </a:txBody>
                  <a:tcPr marL="9525" marR="9525" marT="9525" marB="0" anchor="b">
                    <a:cell3D prstMaterial="dkEdge">
                      <a:bevel w="25400" h="25400" prst="angle"/>
                      <a:lightRig rig="flood" dir="t"/>
                    </a:cell3D>
                  </a:tcPr>
                </a:tc>
                <a:tc>
                  <a:txBody>
                    <a:bodyPr/>
                    <a:lstStyle/>
                    <a:p>
                      <a:pPr algn="ctr" fontAlgn="b"/>
                      <a:r>
                        <a:rPr lang="en-US" sz="1400" b="1" i="0" u="none" strike="noStrike">
                          <a:solidFill>
                            <a:schemeClr val="bg1"/>
                          </a:solidFill>
                          <a:effectLst/>
                          <a:latin typeface="+mn-lt"/>
                        </a:rPr>
                        <a:t>Pass/Fail</a:t>
                      </a:r>
                    </a:p>
                  </a:txBody>
                  <a:tcPr marL="9525" marR="9525" marT="9525" marB="0" anchor="b">
                    <a:cell3D prstMaterial="dkEdge">
                      <a:bevel w="25400" h="25400" prst="angle"/>
                      <a:lightRig rig="flood" dir="t"/>
                    </a:cell3D>
                  </a:tcPr>
                </a:tc>
                <a:extLst>
                  <a:ext uri="{0D108BD9-81ED-4DB2-BD59-A6C34878D82A}">
                    <a16:rowId xmlns:a16="http://schemas.microsoft.com/office/drawing/2014/main" val="39175162"/>
                  </a:ext>
                </a:extLst>
              </a:tr>
              <a:tr h="365577">
                <a:tc>
                  <a:txBody>
                    <a:bodyPr/>
                    <a:lstStyle/>
                    <a:p>
                      <a:pPr algn="l" fontAlgn="b"/>
                      <a:r>
                        <a:rPr lang="en-US" sz="1100" b="0" i="0" u="none" strike="noStrike">
                          <a:solidFill>
                            <a:schemeClr val="bg1"/>
                          </a:solidFill>
                          <a:effectLst/>
                          <a:latin typeface="+mn-lt"/>
                        </a:rPr>
                        <a:t>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mn-lt"/>
                        </a:rPr>
                        <a:t>HID-95</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Progress Bar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 Normal Eye or Normal Skin</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Patient will be able to easily understand how serious the illness is</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When completing results if patient has a Normal Eye or Normal Skin with a percentage of 66% of higher then the progress bar is green. Otherwise if the percentage is less than 66% ten the progress bar is yellow.</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979791571"/>
                  </a:ext>
                </a:extLst>
              </a:tr>
              <a:tr h="365577">
                <a:tc>
                  <a:txBody>
                    <a:bodyPr/>
                    <a:lstStyle/>
                    <a:p>
                      <a:pPr algn="l" fontAlgn="b"/>
                      <a:r>
                        <a:rPr lang="en-US" sz="1100" b="0" i="0" u="none" strike="noStrike">
                          <a:solidFill>
                            <a:schemeClr val="bg1"/>
                          </a:solidFill>
                          <a:effectLst/>
                          <a:latin typeface="+mn-lt"/>
                        </a:rPr>
                        <a:t>Results</a:t>
                      </a:r>
                    </a:p>
                  </a:txBody>
                  <a:tcPr marL="9525" marR="9525" marT="9525" marB="0" anchor="b">
                    <a:cell3D prstMaterial="dkEdge">
                      <a:bevel w="25400" h="25400" prst="angle"/>
                      <a:lightRig rig="flood" dir="t"/>
                    </a:cell3D>
                  </a:tcPr>
                </a:tc>
                <a:tc>
                  <a:txBody>
                    <a:bodyPr/>
                    <a:lstStyle/>
                    <a:p>
                      <a:pPr algn="ctr" fontAlgn="b"/>
                      <a:r>
                        <a:rPr lang="en-US" sz="1100" b="0" i="0" u="none" strike="noStrike">
                          <a:solidFill>
                            <a:schemeClr val="bg1"/>
                          </a:solidFill>
                          <a:effectLst/>
                          <a:latin typeface="+mn-lt"/>
                        </a:rPr>
                        <a:t>HID-95</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Progress Bar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Pink Eye or Chickenpox</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Patient will be able to easily understand how serious the illness is</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When completing results if patient has a Pink Eye or Chickenpox with a percentage of 66% of higher then the progress bar is red. Otherwise if the percentage is less than 66% ten the progress bar is yellow.</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2424358207"/>
                  </a:ext>
                </a:extLst>
              </a:tr>
              <a:tr h="365577">
                <a:tc>
                  <a:txBody>
                    <a:bodyPr/>
                    <a:lstStyle/>
                    <a:p>
                      <a:pPr algn="l" fontAlgn="b"/>
                      <a:r>
                        <a:rPr lang="en-US" sz="1100" b="0" i="0" u="none" strike="noStrike">
                          <a:solidFill>
                            <a:schemeClr val="bg1"/>
                          </a:solidFill>
                          <a:effectLst/>
                          <a:latin typeface="+mn-lt"/>
                        </a:rPr>
                        <a:t>Mobile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HID-64</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Home Buttons</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Upload Images and Check Out A Quick Demo</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Patient will be redirected to button links once they are clicked</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Clicking on the Check Out A Quick Demo button the user is redirected to a video to show a demo of how to use the website. Clicking on the Upload Images button the user will be redirected to the Upload page where they can upload images for diagnosis</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3884575868"/>
                  </a:ext>
                </a:extLst>
              </a:tr>
              <a:tr h="365577">
                <a:tc>
                  <a:txBody>
                    <a:bodyPr/>
                    <a:lstStyle/>
                    <a:p>
                      <a:pPr algn="l" fontAlgn="b"/>
                      <a:r>
                        <a:rPr lang="en-US" sz="1100" b="0" i="0" u="none" strike="noStrike">
                          <a:solidFill>
                            <a:schemeClr val="bg1"/>
                          </a:solidFill>
                          <a:effectLst/>
                          <a:latin typeface="+mn-lt"/>
                        </a:rPr>
                        <a:t>Mobile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HID-64</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Chatbot</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Hi, chicken pox, pink eye, How can I get in touch with the Developers of SymCheck?, How do I upload an image?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Patient can interact with SymBot and receive a response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SymBot responds on all patient inputs such as hello, what is chickenpox, how can I speak to creators of symcheck, etc.</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1628425833"/>
                  </a:ext>
                </a:extLst>
              </a:tr>
              <a:tr h="365577">
                <a:tc>
                  <a:txBody>
                    <a:bodyPr/>
                    <a:lstStyle/>
                    <a:p>
                      <a:pPr algn="l" fontAlgn="b"/>
                      <a:r>
                        <a:rPr lang="en-US" sz="1100" b="0" i="0" u="none" strike="noStrike">
                          <a:solidFill>
                            <a:schemeClr val="bg1"/>
                          </a:solidFill>
                          <a:effectLst/>
                          <a:latin typeface="+mn-lt"/>
                        </a:rPr>
                        <a:t>Mobile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HID-64</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NavBar</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Home, Upload, FAQ, Advanced, Results, and About Us Pages</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Patient can move to all pages on site using the NavBar</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Click any link in </a:t>
                      </a:r>
                      <a:r>
                        <a:rPr lang="en-US" sz="1100" b="0" i="0" u="none" strike="noStrike" err="1">
                          <a:solidFill>
                            <a:schemeClr val="bg1"/>
                          </a:solidFill>
                          <a:effectLst/>
                          <a:latin typeface="+mn-lt"/>
                        </a:rPr>
                        <a:t>NavBar</a:t>
                      </a:r>
                      <a:r>
                        <a:rPr lang="en-US" sz="1100" b="0" i="0" u="none" strike="noStrike">
                          <a:solidFill>
                            <a:schemeClr val="bg1"/>
                          </a:solidFill>
                          <a:effectLst/>
                          <a:latin typeface="+mn-lt"/>
                        </a:rPr>
                        <a:t> and the user is redirected to the Home, Upload, FAQ, or About Us Page</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712491106"/>
                  </a:ext>
                </a:extLst>
              </a:tr>
              <a:tr h="365577">
                <a:tc>
                  <a:txBody>
                    <a:bodyPr/>
                    <a:lstStyle/>
                    <a:p>
                      <a:pPr algn="l" fontAlgn="b"/>
                      <a:r>
                        <a:rPr lang="en-US" sz="1100" b="0" i="0" u="none" strike="noStrike">
                          <a:solidFill>
                            <a:schemeClr val="bg1"/>
                          </a:solidFill>
                          <a:effectLst/>
                          <a:latin typeface="+mn-lt"/>
                        </a:rPr>
                        <a:t>Mobile </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HID-64</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Locate the Nearest ER Link</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Upload, FAQ, and Results Pages</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Patient should be able to locate and click the Nearest ER link to access an interactive map</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Under the </a:t>
                      </a:r>
                      <a:r>
                        <a:rPr lang="en-US" sz="1100" b="0" i="0" u="none" strike="noStrike" err="1">
                          <a:solidFill>
                            <a:schemeClr val="bg1"/>
                          </a:solidFill>
                          <a:effectLst/>
                          <a:latin typeface="+mn-lt"/>
                        </a:rPr>
                        <a:t>NavBar</a:t>
                      </a:r>
                      <a:r>
                        <a:rPr lang="en-US" sz="1100" b="0" i="0" u="none" strike="noStrike">
                          <a:solidFill>
                            <a:schemeClr val="bg1"/>
                          </a:solidFill>
                          <a:effectLst/>
                          <a:latin typeface="+mn-lt"/>
                        </a:rPr>
                        <a:t>, there is the Nearest ER link. Clicking this button, you can access google maps to show hospitals nearby.</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3959517520"/>
                  </a:ext>
                </a:extLst>
              </a:tr>
              <a:tr h="365577">
                <a:tc>
                  <a:txBody>
                    <a:bodyPr/>
                    <a:lstStyle/>
                    <a:p>
                      <a:pPr algn="l" fontAlgn="b"/>
                      <a:r>
                        <a:rPr lang="en-US" sz="1200" b="0" i="0" u="none" strike="noStrike">
                          <a:solidFill>
                            <a:srgbClr val="C00000"/>
                          </a:solidFill>
                          <a:effectLst/>
                          <a:latin typeface="+mn-lt"/>
                        </a:rPr>
                        <a:t>Mobile </a:t>
                      </a:r>
                    </a:p>
                  </a:txBody>
                  <a:tcPr marL="9525" marR="9525" marT="9525" marB="0" anchor="b">
                    <a:cell3D prstMaterial="dkEdge">
                      <a:bevel w="25400" h="25400" prst="angle"/>
                      <a:lightRig rig="flood" dir="t"/>
                    </a:cell3D>
                  </a:tcPr>
                </a:tc>
                <a:tc>
                  <a:txBody>
                    <a:bodyPr/>
                    <a:lstStyle/>
                    <a:p>
                      <a:pPr algn="l" fontAlgn="b"/>
                      <a:r>
                        <a:rPr lang="en-US" sz="1200" b="0" i="0" u="none" strike="noStrike">
                          <a:solidFill>
                            <a:srgbClr val="C00000"/>
                          </a:solidFill>
                          <a:effectLst/>
                          <a:latin typeface="+mn-lt"/>
                        </a:rPr>
                        <a:t>HID-64</a:t>
                      </a:r>
                    </a:p>
                  </a:txBody>
                  <a:tcPr marL="9525" marR="9525" marT="9525" marB="0" anchor="b">
                    <a:cell3D prstMaterial="dkEdge">
                      <a:bevel w="25400" h="25400" prst="angle"/>
                      <a:lightRig rig="flood" dir="t"/>
                    </a:cell3D>
                  </a:tcPr>
                </a:tc>
                <a:tc>
                  <a:txBody>
                    <a:bodyPr/>
                    <a:lstStyle/>
                    <a:p>
                      <a:pPr algn="l" fontAlgn="b"/>
                      <a:r>
                        <a:rPr lang="en-US" sz="1200" b="0" i="0" u="none" strike="noStrike">
                          <a:solidFill>
                            <a:srgbClr val="C00000"/>
                          </a:solidFill>
                          <a:effectLst/>
                          <a:latin typeface="+mn-lt"/>
                        </a:rPr>
                        <a:t>Patient Input Page</a:t>
                      </a:r>
                    </a:p>
                  </a:txBody>
                  <a:tcPr marL="9525" marR="9525" marT="9525" marB="0" anchor="b">
                    <a:cell3D prstMaterial="dkEdge">
                      <a:bevel w="25400" h="25400" prst="angle"/>
                      <a:lightRig rig="flood" dir="t"/>
                    </a:cell3D>
                  </a:tcPr>
                </a:tc>
                <a:tc>
                  <a:txBody>
                    <a:bodyPr/>
                    <a:lstStyle/>
                    <a:p>
                      <a:pPr algn="l" fontAlgn="b"/>
                      <a:r>
                        <a:rPr lang="en-US" sz="1200" b="0" i="0" u="none" strike="noStrike" err="1">
                          <a:solidFill>
                            <a:srgbClr val="C00000"/>
                          </a:solidFill>
                          <a:effectLst/>
                          <a:latin typeface="+mn-lt"/>
                        </a:rPr>
                        <a:t>Chickenpox.png</a:t>
                      </a:r>
                      <a:endParaRPr lang="en-US" sz="1200" b="0" i="0" u="none" strike="noStrike">
                        <a:solidFill>
                          <a:srgbClr val="C00000"/>
                        </a:solidFill>
                        <a:effectLst/>
                        <a:latin typeface="+mn-lt"/>
                      </a:endParaRPr>
                    </a:p>
                  </a:txBody>
                  <a:tcPr marL="9525" marR="9525" marT="9525" marB="0" anchor="b">
                    <a:cell3D prstMaterial="dkEdge">
                      <a:bevel w="25400" h="25400" prst="angle"/>
                      <a:lightRig rig="flood" dir="t"/>
                    </a:cell3D>
                  </a:tcPr>
                </a:tc>
                <a:tc>
                  <a:txBody>
                    <a:bodyPr/>
                    <a:lstStyle/>
                    <a:p>
                      <a:pPr algn="l" fontAlgn="b"/>
                      <a:r>
                        <a:rPr lang="en-US" sz="1200" b="0" i="0" u="none" strike="noStrike">
                          <a:solidFill>
                            <a:srgbClr val="C00000"/>
                          </a:solidFill>
                          <a:effectLst/>
                          <a:latin typeface="+mn-lt"/>
                        </a:rPr>
                        <a:t>Patient should be able to click submit to send correct photo to be analyzed </a:t>
                      </a:r>
                    </a:p>
                  </a:txBody>
                  <a:tcPr marL="9525" marR="9525" marT="9525" marB="0" anchor="b">
                    <a:cell3D prstMaterial="dkEdge">
                      <a:bevel w="25400" h="25400" prst="angle"/>
                      <a:lightRig rig="flood" dir="t"/>
                    </a:cell3D>
                  </a:tcPr>
                </a:tc>
                <a:tc>
                  <a:txBody>
                    <a:bodyPr/>
                    <a:lstStyle/>
                    <a:p>
                      <a:pPr algn="l" fontAlgn="b"/>
                      <a:r>
                        <a:rPr lang="en-US" sz="1200" b="0" i="0" u="none" strike="noStrike">
                          <a:solidFill>
                            <a:srgbClr val="C00000"/>
                          </a:solidFill>
                          <a:effectLst/>
                          <a:latin typeface="+mn-lt"/>
                        </a:rPr>
                        <a:t>Once uploading the image click the submit button and the algorithm begins analyzing the photo for results. **Only for files under 1MB**</a:t>
                      </a:r>
                    </a:p>
                  </a:txBody>
                  <a:tcPr marL="9525" marR="9525" marT="9525" marB="0" anchor="b">
                    <a:cell3D prstMaterial="dkEdge">
                      <a:bevel w="25400" h="25400" prst="angle"/>
                      <a:lightRig rig="flood" dir="t"/>
                    </a:cell3D>
                  </a:tcPr>
                </a:tc>
                <a:tc>
                  <a:txBody>
                    <a:bodyPr/>
                    <a:lstStyle/>
                    <a:p>
                      <a:pPr algn="l" fontAlgn="b"/>
                      <a:r>
                        <a:rPr lang="en-US" sz="1200" b="0" i="0" u="none" strike="noStrike">
                          <a:solidFill>
                            <a:srgbClr val="C00000"/>
                          </a:solidFill>
                          <a:effectLst/>
                          <a:latin typeface="+mn-lt"/>
                        </a:rPr>
                        <a:t>Fail </a:t>
                      </a:r>
                    </a:p>
                  </a:txBody>
                  <a:tcPr marL="9525" marR="9525" marT="9525" marB="0" anchor="b">
                    <a:cell3D prstMaterial="dkEdge">
                      <a:bevel w="25400" h="25400" prst="angle"/>
                      <a:lightRig rig="flood" dir="t"/>
                    </a:cell3D>
                  </a:tcPr>
                </a:tc>
                <a:extLst>
                  <a:ext uri="{0D108BD9-81ED-4DB2-BD59-A6C34878D82A}">
                    <a16:rowId xmlns:a16="http://schemas.microsoft.com/office/drawing/2014/main" val="1846955718"/>
                  </a:ext>
                </a:extLst>
              </a:tr>
              <a:tr h="365577">
                <a:tc>
                  <a:txBody>
                    <a:bodyPr/>
                    <a:lstStyle/>
                    <a:p>
                      <a:pPr algn="l" fontAlgn="b"/>
                      <a:r>
                        <a:rPr lang="en-US" sz="1200" b="0" i="0" u="none" strike="noStrike">
                          <a:solidFill>
                            <a:schemeClr val="bg1"/>
                          </a:solidFill>
                          <a:effectLst/>
                          <a:latin typeface="+mn-lt"/>
                        </a:rPr>
                        <a:t>Mobile </a:t>
                      </a:r>
                    </a:p>
                  </a:txBody>
                  <a:tcPr marL="9525" marR="9525" marT="9525" marB="0" anchor="b">
                    <a:cell3D prstMaterial="dkEdge">
                      <a:bevel w="25400" h="25400" prst="angle"/>
                      <a:lightRig rig="flood" dir="t"/>
                    </a:cell3D>
                  </a:tcPr>
                </a:tc>
                <a:tc>
                  <a:txBody>
                    <a:bodyPr/>
                    <a:lstStyle/>
                    <a:p>
                      <a:pPr algn="l" fontAlgn="b"/>
                      <a:r>
                        <a:rPr lang="en-US" sz="1200" b="0" i="0" u="none" strike="noStrike">
                          <a:solidFill>
                            <a:schemeClr val="bg1"/>
                          </a:solidFill>
                          <a:effectLst/>
                          <a:latin typeface="+mn-lt"/>
                        </a:rPr>
                        <a:t>HID-64</a:t>
                      </a:r>
                    </a:p>
                  </a:txBody>
                  <a:tcPr marL="9525" marR="9525" marT="9525" marB="0" anchor="b">
                    <a:cell3D prstMaterial="dkEdge">
                      <a:bevel w="25400" h="25400" prst="angle"/>
                      <a:lightRig rig="flood" dir="t"/>
                    </a:cell3D>
                  </a:tcPr>
                </a:tc>
                <a:tc>
                  <a:txBody>
                    <a:bodyPr/>
                    <a:lstStyle/>
                    <a:p>
                      <a:pPr algn="l" fontAlgn="b"/>
                      <a:r>
                        <a:rPr lang="en-US" sz="1200" b="0" i="0" u="none" strike="noStrike">
                          <a:solidFill>
                            <a:schemeClr val="bg1"/>
                          </a:solidFill>
                          <a:effectLst/>
                          <a:latin typeface="+mn-lt"/>
                        </a:rPr>
                        <a:t>Results</a:t>
                      </a:r>
                    </a:p>
                  </a:txBody>
                  <a:tcPr marL="9525" marR="9525" marT="9525" marB="0" anchor="b">
                    <a:cell3D prstMaterial="dkEdge">
                      <a:bevel w="25400" h="25400" prst="angle"/>
                      <a:lightRig rig="flood" dir="t"/>
                    </a:cell3D>
                  </a:tcPr>
                </a:tc>
                <a:tc>
                  <a:txBody>
                    <a:bodyPr/>
                    <a:lstStyle/>
                    <a:p>
                      <a:pPr algn="l" fontAlgn="b"/>
                      <a:endParaRPr lang="en-US" sz="1200" b="0" i="0" u="none" strike="noStrike">
                        <a:solidFill>
                          <a:schemeClr val="bg1"/>
                        </a:solidFill>
                        <a:effectLst/>
                        <a:latin typeface="+mn-lt"/>
                      </a:endParaRPr>
                    </a:p>
                  </a:txBody>
                  <a:tcPr marL="9525" marR="9525" marT="9525" marB="0" anchor="b">
                    <a:cell3D prstMaterial="dkEdge">
                      <a:bevel w="25400" h="25400" prst="angle"/>
                      <a:lightRig rig="flood" dir="t"/>
                    </a:cell3D>
                  </a:tcPr>
                </a:tc>
                <a:tc>
                  <a:txBody>
                    <a:bodyPr/>
                    <a:lstStyle/>
                    <a:p>
                      <a:pPr algn="l" fontAlgn="b"/>
                      <a:r>
                        <a:rPr lang="en-US" sz="1200" b="0" i="0" u="none" strike="noStrike">
                          <a:solidFill>
                            <a:schemeClr val="bg1"/>
                          </a:solidFill>
                          <a:effectLst/>
                          <a:latin typeface="+mn-lt"/>
                        </a:rPr>
                        <a:t>Patient will see percentage that they have the illness</a:t>
                      </a:r>
                    </a:p>
                  </a:txBody>
                  <a:tcPr marL="9525" marR="9525" marT="9525" marB="0" anchor="b">
                    <a:cell3D prstMaterial="dkEdge">
                      <a:bevel w="25400" h="25400" prst="angle"/>
                      <a:lightRig rig="flood" dir="t"/>
                    </a:cell3D>
                  </a:tcPr>
                </a:tc>
                <a:tc>
                  <a:txBody>
                    <a:bodyPr/>
                    <a:lstStyle/>
                    <a:p>
                      <a:pPr algn="l" fontAlgn="b"/>
                      <a:r>
                        <a:rPr lang="en-US" sz="1200" b="0" i="0" u="none" strike="noStrike">
                          <a:solidFill>
                            <a:schemeClr val="bg1"/>
                          </a:solidFill>
                          <a:effectLst/>
                          <a:latin typeface="+mn-lt"/>
                        </a:rPr>
                        <a:t>In the Results section it displays the likely hood of the uploaded image being an illness.</a:t>
                      </a:r>
                    </a:p>
                  </a:txBody>
                  <a:tcPr marL="9525" marR="9525" marT="9525" marB="0" anchor="b">
                    <a:cell3D prstMaterial="dkEdge">
                      <a:bevel w="25400" h="25400" prst="angle"/>
                      <a:lightRig rig="flood" dir="t"/>
                    </a:cell3D>
                  </a:tcPr>
                </a:tc>
                <a:tc>
                  <a:txBody>
                    <a:bodyPr/>
                    <a:lstStyle/>
                    <a:p>
                      <a:pPr algn="l" fontAlgn="b"/>
                      <a:r>
                        <a:rPr lang="en-US" sz="1100" b="0" i="0" u="none" strike="noStrike">
                          <a:solidFill>
                            <a:schemeClr val="bg1"/>
                          </a:solidFill>
                          <a:effectLst/>
                          <a:latin typeface="+mn-lt"/>
                        </a:rPr>
                        <a:t>Pass</a:t>
                      </a:r>
                    </a:p>
                  </a:txBody>
                  <a:tcPr marL="9525" marR="9525" marT="9525" marB="0" anchor="b">
                    <a:cell3D prstMaterial="dkEdge">
                      <a:bevel w="25400" h="25400" prst="angle"/>
                      <a:lightRig rig="flood" dir="t"/>
                    </a:cell3D>
                  </a:tcPr>
                </a:tc>
                <a:extLst>
                  <a:ext uri="{0D108BD9-81ED-4DB2-BD59-A6C34878D82A}">
                    <a16:rowId xmlns:a16="http://schemas.microsoft.com/office/drawing/2014/main" val="741277042"/>
                  </a:ext>
                </a:extLst>
              </a:tr>
            </a:tbl>
          </a:graphicData>
        </a:graphic>
      </p:graphicFrame>
      <p:graphicFrame>
        <p:nvGraphicFramePr>
          <p:cNvPr id="9" name="Diagram 8">
            <a:extLst>
              <a:ext uri="{FF2B5EF4-FFF2-40B4-BE49-F238E27FC236}">
                <a16:creationId xmlns:a16="http://schemas.microsoft.com/office/drawing/2014/main" id="{D99BF0D0-E75B-42BD-B30A-A4C7B7FC1A9B}"/>
              </a:ext>
            </a:extLst>
          </p:cNvPr>
          <p:cNvGraphicFramePr/>
          <p:nvPr>
            <p:extLst>
              <p:ext uri="{D42A27DB-BD31-4B8C-83A1-F6EECF244321}">
                <p14:modId xmlns:p14="http://schemas.microsoft.com/office/powerpoint/2010/main" val="2547554935"/>
              </p:ext>
            </p:extLst>
          </p:nvPr>
        </p:nvGraphicFramePr>
        <p:xfrm>
          <a:off x="9645103" y="177800"/>
          <a:ext cx="2432424" cy="1162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038820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8 Burndown Chart</a:t>
            </a:r>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4AF88B34-6A11-4B20-9BBD-1E7FA92938B5}"/>
              </a:ext>
            </a:extLst>
          </p:cNvPr>
          <p:cNvSpPr>
            <a:spLocks noGrp="1"/>
          </p:cNvSpPr>
          <p:nvPr>
            <p:ph type="sldNum" sz="quarter" idx="12"/>
          </p:nvPr>
        </p:nvSpPr>
        <p:spPr/>
        <p:txBody>
          <a:bodyPr/>
          <a:lstStyle/>
          <a:p>
            <a:fld id="{C263D6C4-4840-40CC-AC84-17E24B3B7BDE}" type="slidenum">
              <a:rPr lang="en-US" noProof="0" smtClean="0"/>
              <a:pPr/>
              <a:t>55</a:t>
            </a:fld>
            <a:endParaRPr lang="en-US" noProof="0"/>
          </a:p>
        </p:txBody>
      </p:sp>
      <p:pic>
        <p:nvPicPr>
          <p:cNvPr id="3" name="Picture 2">
            <a:extLst>
              <a:ext uri="{FF2B5EF4-FFF2-40B4-BE49-F238E27FC236}">
                <a16:creationId xmlns:a16="http://schemas.microsoft.com/office/drawing/2014/main" id="{F626D9ED-C705-4FF6-A49D-2C12A6C8938B}"/>
              </a:ext>
            </a:extLst>
          </p:cNvPr>
          <p:cNvPicPr>
            <a:picLocks noChangeAspect="1"/>
          </p:cNvPicPr>
          <p:nvPr/>
        </p:nvPicPr>
        <p:blipFill>
          <a:blip r:embed="rId3"/>
          <a:stretch>
            <a:fillRect/>
          </a:stretch>
        </p:blipFill>
        <p:spPr>
          <a:xfrm>
            <a:off x="1041185" y="1435263"/>
            <a:ext cx="10431379" cy="3577218"/>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89FE8D3B-27CA-49D0-AB8E-91943E114D58}"/>
              </a:ext>
            </a:extLst>
          </p:cNvPr>
          <p:cNvSpPr txBox="1"/>
          <p:nvPr/>
        </p:nvSpPr>
        <p:spPr>
          <a:xfrm>
            <a:off x="1340317" y="5369288"/>
            <a:ext cx="3155233" cy="147732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We completed cloud deployment mid sprint.</a:t>
            </a:r>
          </a:p>
          <a:p>
            <a:pPr>
              <a:buClr>
                <a:schemeClr val="bg1"/>
              </a:buClr>
            </a:pPr>
            <a:endParaRPr lang="en-US">
              <a:solidFill>
                <a:schemeClr val="bg1"/>
              </a:solidFill>
            </a:endParaRPr>
          </a:p>
          <a:p>
            <a:pPr>
              <a:buClr>
                <a:schemeClr val="bg1"/>
              </a:buClr>
            </a:pPr>
            <a:endParaRPr lang="en-US">
              <a:solidFill>
                <a:schemeClr val="bg1"/>
              </a:solidFill>
            </a:endParaRPr>
          </a:p>
          <a:p>
            <a:pPr>
              <a:buClr>
                <a:schemeClr val="accent2"/>
              </a:buClr>
            </a:pPr>
            <a:endParaRPr lang="en-US">
              <a:solidFill>
                <a:schemeClr val="bg1"/>
              </a:solidFill>
            </a:endParaRPr>
          </a:p>
        </p:txBody>
      </p:sp>
      <p:sp>
        <p:nvSpPr>
          <p:cNvPr id="10" name="TextBox 9">
            <a:extLst>
              <a:ext uri="{FF2B5EF4-FFF2-40B4-BE49-F238E27FC236}">
                <a16:creationId xmlns:a16="http://schemas.microsoft.com/office/drawing/2014/main" id="{F97866E8-239F-43EF-8C4D-C34AC2F5BA8C}"/>
              </a:ext>
            </a:extLst>
          </p:cNvPr>
          <p:cNvSpPr txBox="1"/>
          <p:nvPr/>
        </p:nvSpPr>
        <p:spPr>
          <a:xfrm>
            <a:off x="4794682" y="5380672"/>
            <a:ext cx="3155233" cy="1754326"/>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solidFill>
                  <a:schemeClr val="bg1"/>
                </a:solidFill>
              </a:rPr>
              <a:t>We finished </a:t>
            </a:r>
            <a:r>
              <a:rPr lang="en-US" err="1">
                <a:solidFill>
                  <a:schemeClr val="bg1"/>
                </a:solidFill>
              </a:rPr>
              <a:t>SymCheck’s</a:t>
            </a:r>
            <a:r>
              <a:rPr lang="en-US">
                <a:solidFill>
                  <a:schemeClr val="bg1"/>
                </a:solidFill>
              </a:rPr>
              <a:t> mobile responsiveness at the end.</a:t>
            </a:r>
          </a:p>
          <a:p>
            <a:pPr>
              <a:buClr>
                <a:schemeClr val="bg1"/>
              </a:buClr>
            </a:pPr>
            <a:endParaRPr lang="en-US">
              <a:solidFill>
                <a:schemeClr val="bg1"/>
              </a:solidFill>
            </a:endParaRPr>
          </a:p>
          <a:p>
            <a:pPr>
              <a:buClr>
                <a:schemeClr val="bg1"/>
              </a:buClr>
            </a:pPr>
            <a:endParaRPr lang="en-US">
              <a:solidFill>
                <a:schemeClr val="bg1"/>
              </a:solidFill>
            </a:endParaRPr>
          </a:p>
          <a:p>
            <a:pPr>
              <a:buClr>
                <a:schemeClr val="accent2"/>
              </a:buClr>
            </a:pPr>
            <a:endParaRPr lang="en-US">
              <a:solidFill>
                <a:schemeClr val="bg1"/>
              </a:solidFill>
            </a:endParaRPr>
          </a:p>
        </p:txBody>
      </p:sp>
    </p:spTree>
    <p:extLst>
      <p:ext uri="{BB962C8B-B14F-4D97-AF65-F5344CB8AC3E}">
        <p14:creationId xmlns:p14="http://schemas.microsoft.com/office/powerpoint/2010/main" val="10205688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8 Deliverables</a:t>
            </a:r>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4AF88B34-6A11-4B20-9BBD-1E7FA92938B5}"/>
              </a:ext>
            </a:extLst>
          </p:cNvPr>
          <p:cNvSpPr>
            <a:spLocks noGrp="1"/>
          </p:cNvSpPr>
          <p:nvPr>
            <p:ph type="sldNum" sz="quarter" idx="12"/>
          </p:nvPr>
        </p:nvSpPr>
        <p:spPr/>
        <p:txBody>
          <a:bodyPr/>
          <a:lstStyle/>
          <a:p>
            <a:fld id="{C263D6C4-4840-40CC-AC84-17E24B3B7BDE}" type="slidenum">
              <a:rPr lang="en-US" noProof="0" smtClean="0"/>
              <a:pPr/>
              <a:t>56</a:t>
            </a:fld>
            <a:endParaRPr lang="en-US" noProof="0"/>
          </a:p>
        </p:txBody>
      </p:sp>
      <p:pic>
        <p:nvPicPr>
          <p:cNvPr id="4" name="Picture 3">
            <a:extLst>
              <a:ext uri="{FF2B5EF4-FFF2-40B4-BE49-F238E27FC236}">
                <a16:creationId xmlns:a16="http://schemas.microsoft.com/office/drawing/2014/main" id="{E91F0F1E-766A-244B-87FC-FE370FF90A75}"/>
              </a:ext>
            </a:extLst>
          </p:cNvPr>
          <p:cNvPicPr>
            <a:picLocks noChangeAspect="1"/>
          </p:cNvPicPr>
          <p:nvPr/>
        </p:nvPicPr>
        <p:blipFill>
          <a:blip r:embed="rId3"/>
          <a:stretch>
            <a:fillRect/>
          </a:stretch>
        </p:blipFill>
        <p:spPr>
          <a:xfrm>
            <a:off x="641005" y="1749309"/>
            <a:ext cx="2257560" cy="4710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3A02FE82-7468-7947-9C37-417792294DA2}"/>
              </a:ext>
            </a:extLst>
          </p:cNvPr>
          <p:cNvPicPr>
            <a:picLocks noChangeAspect="1"/>
          </p:cNvPicPr>
          <p:nvPr/>
        </p:nvPicPr>
        <p:blipFill>
          <a:blip r:embed="rId4"/>
          <a:stretch>
            <a:fillRect/>
          </a:stretch>
        </p:blipFill>
        <p:spPr>
          <a:xfrm>
            <a:off x="9049890" y="1749306"/>
            <a:ext cx="2257561" cy="4710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477F27D4-CBD4-544B-9A3C-3D031C1ABAC6}"/>
              </a:ext>
            </a:extLst>
          </p:cNvPr>
          <p:cNvSpPr txBox="1"/>
          <p:nvPr/>
        </p:nvSpPr>
        <p:spPr>
          <a:xfrm>
            <a:off x="1113195" y="1351289"/>
            <a:ext cx="1313180" cy="369332"/>
          </a:xfrm>
          <a:prstGeom prst="rect">
            <a:avLst/>
          </a:prstGeom>
          <a:noFill/>
        </p:spPr>
        <p:txBody>
          <a:bodyPr wrap="none" rtlCol="0">
            <a:spAutoFit/>
          </a:bodyPr>
          <a:lstStyle/>
          <a:p>
            <a:r>
              <a:rPr lang="en-US">
                <a:solidFill>
                  <a:schemeClr val="bg1"/>
                </a:solidFill>
              </a:rPr>
              <a:t>Homepage</a:t>
            </a:r>
          </a:p>
        </p:txBody>
      </p:sp>
      <p:sp>
        <p:nvSpPr>
          <p:cNvPr id="14" name="TextBox 13">
            <a:extLst>
              <a:ext uri="{FF2B5EF4-FFF2-40B4-BE49-F238E27FC236}">
                <a16:creationId xmlns:a16="http://schemas.microsoft.com/office/drawing/2014/main" id="{5CCBF461-3C5E-C343-B8B3-22877ACC8488}"/>
              </a:ext>
            </a:extLst>
          </p:cNvPr>
          <p:cNvSpPr txBox="1"/>
          <p:nvPr/>
        </p:nvSpPr>
        <p:spPr>
          <a:xfrm>
            <a:off x="3813564" y="1341129"/>
            <a:ext cx="1518364" cy="369332"/>
          </a:xfrm>
          <a:prstGeom prst="rect">
            <a:avLst/>
          </a:prstGeom>
          <a:noFill/>
        </p:spPr>
        <p:txBody>
          <a:bodyPr wrap="none" rtlCol="0">
            <a:spAutoFit/>
          </a:bodyPr>
          <a:lstStyle/>
          <a:p>
            <a:r>
              <a:rPr lang="en-US">
                <a:solidFill>
                  <a:schemeClr val="bg1"/>
                </a:solidFill>
              </a:rPr>
              <a:t>Upload Page</a:t>
            </a:r>
          </a:p>
        </p:txBody>
      </p:sp>
      <p:sp>
        <p:nvSpPr>
          <p:cNvPr id="16" name="TextBox 15">
            <a:extLst>
              <a:ext uri="{FF2B5EF4-FFF2-40B4-BE49-F238E27FC236}">
                <a16:creationId xmlns:a16="http://schemas.microsoft.com/office/drawing/2014/main" id="{F7E81E14-8BD5-1D4D-AEEF-3ED0969F3EFD}"/>
              </a:ext>
            </a:extLst>
          </p:cNvPr>
          <p:cNvSpPr txBox="1"/>
          <p:nvPr/>
        </p:nvSpPr>
        <p:spPr>
          <a:xfrm>
            <a:off x="5914410" y="1349503"/>
            <a:ext cx="2903359" cy="369332"/>
          </a:xfrm>
          <a:prstGeom prst="rect">
            <a:avLst/>
          </a:prstGeom>
          <a:noFill/>
        </p:spPr>
        <p:txBody>
          <a:bodyPr wrap="none" rtlCol="0">
            <a:spAutoFit/>
          </a:bodyPr>
          <a:lstStyle/>
          <a:p>
            <a:r>
              <a:rPr lang="en-US">
                <a:solidFill>
                  <a:schemeClr val="bg1"/>
                </a:solidFill>
              </a:rPr>
              <a:t>Nearest Emergency Room</a:t>
            </a:r>
          </a:p>
        </p:txBody>
      </p:sp>
      <p:sp>
        <p:nvSpPr>
          <p:cNvPr id="17" name="TextBox 16">
            <a:extLst>
              <a:ext uri="{FF2B5EF4-FFF2-40B4-BE49-F238E27FC236}">
                <a16:creationId xmlns:a16="http://schemas.microsoft.com/office/drawing/2014/main" id="{5955BA0F-5AC5-0645-A18C-83B619A9CFE5}"/>
              </a:ext>
            </a:extLst>
          </p:cNvPr>
          <p:cNvSpPr txBox="1"/>
          <p:nvPr/>
        </p:nvSpPr>
        <p:spPr>
          <a:xfrm>
            <a:off x="9400252" y="1341129"/>
            <a:ext cx="1556836" cy="369332"/>
          </a:xfrm>
          <a:prstGeom prst="rect">
            <a:avLst/>
          </a:prstGeom>
          <a:noFill/>
        </p:spPr>
        <p:txBody>
          <a:bodyPr wrap="none" rtlCol="0">
            <a:spAutoFit/>
          </a:bodyPr>
          <a:lstStyle/>
          <a:p>
            <a:r>
              <a:rPr lang="en-US">
                <a:solidFill>
                  <a:schemeClr val="bg1"/>
                </a:solidFill>
              </a:rPr>
              <a:t>Results Page</a:t>
            </a:r>
          </a:p>
        </p:txBody>
      </p:sp>
      <p:pic>
        <p:nvPicPr>
          <p:cNvPr id="18" name="Picture 17">
            <a:extLst>
              <a:ext uri="{FF2B5EF4-FFF2-40B4-BE49-F238E27FC236}">
                <a16:creationId xmlns:a16="http://schemas.microsoft.com/office/drawing/2014/main" id="{EEA2562A-DE2E-664F-9F02-00AD40EF27F0}"/>
              </a:ext>
            </a:extLst>
          </p:cNvPr>
          <p:cNvPicPr>
            <a:picLocks noChangeAspect="1"/>
          </p:cNvPicPr>
          <p:nvPr/>
        </p:nvPicPr>
        <p:blipFill>
          <a:blip r:embed="rId5"/>
          <a:stretch>
            <a:fillRect/>
          </a:stretch>
        </p:blipFill>
        <p:spPr>
          <a:xfrm>
            <a:off x="3443966" y="1749306"/>
            <a:ext cx="2257561" cy="4710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5E10EE62-C3C0-1549-A45D-EB2C19E42F86}"/>
              </a:ext>
            </a:extLst>
          </p:cNvPr>
          <p:cNvPicPr>
            <a:picLocks noChangeAspect="1"/>
          </p:cNvPicPr>
          <p:nvPr/>
        </p:nvPicPr>
        <p:blipFill>
          <a:blip r:embed="rId6"/>
          <a:stretch>
            <a:fillRect/>
          </a:stretch>
        </p:blipFill>
        <p:spPr>
          <a:xfrm>
            <a:off x="6246928" y="1710461"/>
            <a:ext cx="2257561" cy="4710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2013904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251F04-A2FF-4D4F-89A6-078C57E47C91}"/>
              </a:ext>
            </a:extLst>
          </p:cNvPr>
          <p:cNvSpPr>
            <a:spLocks noGrp="1"/>
          </p:cNvSpPr>
          <p:nvPr>
            <p:ph type="title"/>
          </p:nvPr>
        </p:nvSpPr>
        <p:spPr/>
        <p:txBody>
          <a:bodyPr>
            <a:normAutofit fontScale="90000"/>
          </a:bodyPr>
          <a:lstStyle/>
          <a:p>
            <a:r>
              <a:rPr lang="en-US"/>
              <a:t>Retrospectives </a:t>
            </a:r>
            <a:br>
              <a:rPr lang="en-US"/>
            </a:br>
            <a:endParaRPr lang="en-US" sz="4000"/>
          </a:p>
        </p:txBody>
      </p:sp>
      <p:sp>
        <p:nvSpPr>
          <p:cNvPr id="4" name="Rectangle 3">
            <a:extLst>
              <a:ext uri="{FF2B5EF4-FFF2-40B4-BE49-F238E27FC236}">
                <a16:creationId xmlns:a16="http://schemas.microsoft.com/office/drawing/2014/main" id="{ED08265F-6B22-E640-98D9-764C95B8C2BE}"/>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E5635EE7-97A2-4E99-B2E9-6262ACE297B6}"/>
              </a:ext>
            </a:extLst>
          </p:cNvPr>
          <p:cNvSpPr>
            <a:spLocks noGrp="1"/>
          </p:cNvSpPr>
          <p:nvPr>
            <p:ph type="sldNum" sz="quarter" idx="12"/>
          </p:nvPr>
        </p:nvSpPr>
        <p:spPr/>
        <p:txBody>
          <a:bodyPr/>
          <a:lstStyle/>
          <a:p>
            <a:fld id="{C263D6C4-4840-40CC-AC84-17E24B3B7BDE}" type="slidenum">
              <a:rPr lang="en-US" noProof="0" smtClean="0"/>
              <a:pPr/>
              <a:t>57</a:t>
            </a:fld>
            <a:endParaRPr lang="en-US" noProof="0"/>
          </a:p>
        </p:txBody>
      </p:sp>
    </p:spTree>
    <p:extLst>
      <p:ext uri="{BB962C8B-B14F-4D97-AF65-F5344CB8AC3E}">
        <p14:creationId xmlns:p14="http://schemas.microsoft.com/office/powerpoint/2010/main" val="121636874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0B244B8-CD90-4AD3-BE08-F4211EE205F4}"/>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Retrospectives</a:t>
            </a:r>
          </a:p>
        </p:txBody>
      </p:sp>
      <p:sp>
        <p:nvSpPr>
          <p:cNvPr id="7" name="Rectangle 6">
            <a:extLst>
              <a:ext uri="{FF2B5EF4-FFF2-40B4-BE49-F238E27FC236}">
                <a16:creationId xmlns:a16="http://schemas.microsoft.com/office/drawing/2014/main" id="{BC6D360C-F0AA-7248-AC6C-6C39681D4424}"/>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EE4BFE31-25D2-40A0-94FD-1980F4B0BA10}"/>
              </a:ext>
            </a:extLst>
          </p:cNvPr>
          <p:cNvSpPr>
            <a:spLocks noGrp="1"/>
          </p:cNvSpPr>
          <p:nvPr>
            <p:ph type="sldNum" sz="quarter" idx="12"/>
          </p:nvPr>
        </p:nvSpPr>
        <p:spPr/>
        <p:txBody>
          <a:bodyPr/>
          <a:lstStyle/>
          <a:p>
            <a:fld id="{C263D6C4-4840-40CC-AC84-17E24B3B7BDE}" type="slidenum">
              <a:rPr lang="en-US" noProof="0" smtClean="0"/>
              <a:pPr/>
              <a:t>58</a:t>
            </a:fld>
            <a:endParaRPr lang="en-US" noProof="0"/>
          </a:p>
        </p:txBody>
      </p:sp>
      <p:sp>
        <p:nvSpPr>
          <p:cNvPr id="4" name="Freeform: Shape 3">
            <a:extLst>
              <a:ext uri="{FF2B5EF4-FFF2-40B4-BE49-F238E27FC236}">
                <a16:creationId xmlns:a16="http://schemas.microsoft.com/office/drawing/2014/main" id="{3D0098A0-8252-44BB-9CE2-F06A434F0B62}"/>
              </a:ext>
            </a:extLst>
          </p:cNvPr>
          <p:cNvSpPr/>
          <p:nvPr/>
        </p:nvSpPr>
        <p:spPr>
          <a:xfrm>
            <a:off x="5390201" y="1742291"/>
            <a:ext cx="1322698" cy="882239"/>
          </a:xfrm>
          <a:custGeom>
            <a:avLst/>
            <a:gdLst>
              <a:gd name="connsiteX0" fmla="*/ 0 w 1322698"/>
              <a:gd name="connsiteY0" fmla="*/ 0 h 882239"/>
              <a:gd name="connsiteX1" fmla="*/ 1322698 w 1322698"/>
              <a:gd name="connsiteY1" fmla="*/ 0 h 882239"/>
              <a:gd name="connsiteX2" fmla="*/ 1322698 w 1322698"/>
              <a:gd name="connsiteY2" fmla="*/ 882239 h 882239"/>
              <a:gd name="connsiteX3" fmla="*/ 0 w 1322698"/>
              <a:gd name="connsiteY3" fmla="*/ 882239 h 882239"/>
              <a:gd name="connsiteX4" fmla="*/ 0 w 1322698"/>
              <a:gd name="connsiteY4" fmla="*/ 0 h 882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698" h="882239">
                <a:moveTo>
                  <a:pt x="0" y="0"/>
                </a:moveTo>
                <a:lnTo>
                  <a:pt x="1322698" y="0"/>
                </a:lnTo>
                <a:lnTo>
                  <a:pt x="1322698" y="882239"/>
                </a:lnTo>
                <a:lnTo>
                  <a:pt x="0" y="882239"/>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1631" tIns="92456" rIns="92457" bIns="92456" numCol="1" spcCol="1270" anchor="ctr" anchorCtr="0">
            <a:noAutofit/>
          </a:bodyPr>
          <a:lstStyle/>
          <a:p>
            <a:pPr marL="0" lvl="0" indent="0" algn="l" defTabSz="577850">
              <a:lnSpc>
                <a:spcPct val="90000"/>
              </a:lnSpc>
              <a:spcBef>
                <a:spcPct val="0"/>
              </a:spcBef>
              <a:spcAft>
                <a:spcPct val="35000"/>
              </a:spcAft>
              <a:buNone/>
            </a:pPr>
            <a:r>
              <a:rPr lang="en-US" sz="1200" kern="1200"/>
              <a:t>Using Code Collaboration AWS Cloud 9 tool</a:t>
            </a:r>
          </a:p>
        </p:txBody>
      </p:sp>
      <p:sp>
        <p:nvSpPr>
          <p:cNvPr id="8" name="Freeform: Shape 7">
            <a:extLst>
              <a:ext uri="{FF2B5EF4-FFF2-40B4-BE49-F238E27FC236}">
                <a16:creationId xmlns:a16="http://schemas.microsoft.com/office/drawing/2014/main" id="{E6088591-FC33-41B5-A425-D9433E7DB442}"/>
              </a:ext>
            </a:extLst>
          </p:cNvPr>
          <p:cNvSpPr/>
          <p:nvPr/>
        </p:nvSpPr>
        <p:spPr>
          <a:xfrm>
            <a:off x="8351016" y="1736289"/>
            <a:ext cx="1322698" cy="882239"/>
          </a:xfrm>
          <a:custGeom>
            <a:avLst/>
            <a:gdLst>
              <a:gd name="connsiteX0" fmla="*/ 0 w 1322698"/>
              <a:gd name="connsiteY0" fmla="*/ 0 h 882239"/>
              <a:gd name="connsiteX1" fmla="*/ 1322698 w 1322698"/>
              <a:gd name="connsiteY1" fmla="*/ 0 h 882239"/>
              <a:gd name="connsiteX2" fmla="*/ 1322698 w 1322698"/>
              <a:gd name="connsiteY2" fmla="*/ 882239 h 882239"/>
              <a:gd name="connsiteX3" fmla="*/ 0 w 1322698"/>
              <a:gd name="connsiteY3" fmla="*/ 882239 h 882239"/>
              <a:gd name="connsiteX4" fmla="*/ 0 w 1322698"/>
              <a:gd name="connsiteY4" fmla="*/ 0 h 882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698" h="882239">
                <a:moveTo>
                  <a:pt x="0" y="0"/>
                </a:moveTo>
                <a:lnTo>
                  <a:pt x="1322698" y="0"/>
                </a:lnTo>
                <a:lnTo>
                  <a:pt x="1322698" y="882239"/>
                </a:lnTo>
                <a:lnTo>
                  <a:pt x="0" y="882239"/>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1632" tIns="92456" rIns="92456" bIns="92456" numCol="1" spcCol="1270" anchor="ctr" anchorCtr="0">
            <a:noAutofit/>
          </a:bodyPr>
          <a:lstStyle/>
          <a:p>
            <a:pPr marL="0" lvl="0" indent="0" algn="l" defTabSz="577850">
              <a:lnSpc>
                <a:spcPct val="90000"/>
              </a:lnSpc>
              <a:spcBef>
                <a:spcPct val="0"/>
              </a:spcBef>
              <a:spcAft>
                <a:spcPct val="35000"/>
              </a:spcAft>
              <a:buNone/>
            </a:pPr>
            <a:r>
              <a:rPr lang="en-US" sz="1200" kern="1200"/>
              <a:t>Coding with </a:t>
            </a:r>
            <a:r>
              <a:rPr lang="en-US" sz="1200"/>
              <a:t>o</a:t>
            </a:r>
            <a:r>
              <a:rPr lang="en-US" sz="1200" kern="1200"/>
              <a:t>ptimization in mind</a:t>
            </a:r>
          </a:p>
        </p:txBody>
      </p:sp>
      <p:sp>
        <p:nvSpPr>
          <p:cNvPr id="25" name="Freeform: Shape 24">
            <a:extLst>
              <a:ext uri="{FF2B5EF4-FFF2-40B4-BE49-F238E27FC236}">
                <a16:creationId xmlns:a16="http://schemas.microsoft.com/office/drawing/2014/main" id="{103B2035-1F2C-4124-A24D-E42CF8E1FF8A}"/>
              </a:ext>
            </a:extLst>
          </p:cNvPr>
          <p:cNvSpPr/>
          <p:nvPr/>
        </p:nvSpPr>
        <p:spPr>
          <a:xfrm>
            <a:off x="9012365" y="3489376"/>
            <a:ext cx="1317982" cy="879094"/>
          </a:xfrm>
          <a:custGeom>
            <a:avLst/>
            <a:gdLst>
              <a:gd name="connsiteX0" fmla="*/ 0 w 1317982"/>
              <a:gd name="connsiteY0" fmla="*/ 0 h 879094"/>
              <a:gd name="connsiteX1" fmla="*/ 1317982 w 1317982"/>
              <a:gd name="connsiteY1" fmla="*/ 0 h 879094"/>
              <a:gd name="connsiteX2" fmla="*/ 1317982 w 1317982"/>
              <a:gd name="connsiteY2" fmla="*/ 879094 h 879094"/>
              <a:gd name="connsiteX3" fmla="*/ 0 w 1317982"/>
              <a:gd name="connsiteY3" fmla="*/ 879094 h 879094"/>
              <a:gd name="connsiteX4" fmla="*/ 0 w 1317982"/>
              <a:gd name="connsiteY4" fmla="*/ 0 h 87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982" h="879094">
                <a:moveTo>
                  <a:pt x="0" y="0"/>
                </a:moveTo>
                <a:lnTo>
                  <a:pt x="1317982" y="0"/>
                </a:lnTo>
                <a:lnTo>
                  <a:pt x="1317982" y="879094"/>
                </a:lnTo>
                <a:lnTo>
                  <a:pt x="0" y="879094"/>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lt1">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0877" tIns="85344" rIns="85344" bIns="85344" numCol="1" spcCol="1270" anchor="ctr" anchorCtr="0">
            <a:noAutofit/>
          </a:bodyPr>
          <a:lstStyle/>
          <a:p>
            <a:pPr marL="0" lvl="0" indent="0" algn="l" defTabSz="533400">
              <a:lnSpc>
                <a:spcPct val="90000"/>
              </a:lnSpc>
              <a:spcBef>
                <a:spcPct val="0"/>
              </a:spcBef>
              <a:spcAft>
                <a:spcPct val="35000"/>
              </a:spcAft>
              <a:buNone/>
            </a:pPr>
            <a:r>
              <a:rPr lang="en-US" sz="1200"/>
              <a:t>Daily scheduled working time</a:t>
            </a:r>
            <a:endParaRPr lang="en-US" sz="1200" kern="1200"/>
          </a:p>
        </p:txBody>
      </p:sp>
      <p:sp>
        <p:nvSpPr>
          <p:cNvPr id="26" name="Freeform: Shape 25">
            <a:extLst>
              <a:ext uri="{FF2B5EF4-FFF2-40B4-BE49-F238E27FC236}">
                <a16:creationId xmlns:a16="http://schemas.microsoft.com/office/drawing/2014/main" id="{0A2A8081-68ED-4B56-B8EB-AB3F9B78A0D3}"/>
              </a:ext>
            </a:extLst>
          </p:cNvPr>
          <p:cNvSpPr/>
          <p:nvPr/>
        </p:nvSpPr>
        <p:spPr>
          <a:xfrm>
            <a:off x="8309445" y="3137915"/>
            <a:ext cx="878655" cy="878655"/>
          </a:xfrm>
          <a:custGeom>
            <a:avLst/>
            <a:gdLst>
              <a:gd name="connsiteX0" fmla="*/ 0 w 878655"/>
              <a:gd name="connsiteY0" fmla="*/ 439328 h 878655"/>
              <a:gd name="connsiteX1" fmla="*/ 439328 w 878655"/>
              <a:gd name="connsiteY1" fmla="*/ 0 h 878655"/>
              <a:gd name="connsiteX2" fmla="*/ 878656 w 878655"/>
              <a:gd name="connsiteY2" fmla="*/ 439328 h 878655"/>
              <a:gd name="connsiteX3" fmla="*/ 439328 w 878655"/>
              <a:gd name="connsiteY3" fmla="*/ 878656 h 878655"/>
              <a:gd name="connsiteX4" fmla="*/ 0 w 878655"/>
              <a:gd name="connsiteY4" fmla="*/ 439328 h 878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655" h="878655">
                <a:moveTo>
                  <a:pt x="0" y="439328"/>
                </a:moveTo>
                <a:cubicBezTo>
                  <a:pt x="0" y="196694"/>
                  <a:pt x="196694" y="0"/>
                  <a:pt x="439328" y="0"/>
                </a:cubicBezTo>
                <a:cubicBezTo>
                  <a:pt x="681962" y="0"/>
                  <a:pt x="878656" y="196694"/>
                  <a:pt x="878656" y="439328"/>
                </a:cubicBezTo>
                <a:cubicBezTo>
                  <a:pt x="878656" y="681962"/>
                  <a:pt x="681962" y="878656"/>
                  <a:pt x="439328" y="878656"/>
                </a:cubicBezTo>
                <a:cubicBezTo>
                  <a:pt x="196694" y="878656"/>
                  <a:pt x="0" y="681962"/>
                  <a:pt x="0" y="439328"/>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txBody>
          <a:bodyPr spcFirstLastPara="0" vert="horz" wrap="square" lIns="128676" tIns="128676" rIns="128676" bIns="128676" numCol="1" spcCol="1270" anchor="ctr" anchorCtr="0">
            <a:noAutofit/>
          </a:bodyPr>
          <a:lstStyle/>
          <a:p>
            <a:pPr marL="0" lvl="0" indent="0" algn="ctr" defTabSz="2089150">
              <a:lnSpc>
                <a:spcPct val="90000"/>
              </a:lnSpc>
              <a:spcBef>
                <a:spcPct val="0"/>
              </a:spcBef>
              <a:spcAft>
                <a:spcPct val="35000"/>
              </a:spcAft>
              <a:buNone/>
            </a:pPr>
            <a:r>
              <a:rPr lang="en-US" sz="4700"/>
              <a:t>1</a:t>
            </a:r>
            <a:endParaRPr lang="en-US" sz="4700" kern="1200"/>
          </a:p>
        </p:txBody>
      </p:sp>
      <p:sp>
        <p:nvSpPr>
          <p:cNvPr id="27" name="Freeform: Shape 26">
            <a:extLst>
              <a:ext uri="{FF2B5EF4-FFF2-40B4-BE49-F238E27FC236}">
                <a16:creationId xmlns:a16="http://schemas.microsoft.com/office/drawing/2014/main" id="{065080A2-5A7C-4F41-AC0C-91F7F6B36F73}"/>
              </a:ext>
            </a:extLst>
          </p:cNvPr>
          <p:cNvSpPr/>
          <p:nvPr/>
        </p:nvSpPr>
        <p:spPr>
          <a:xfrm>
            <a:off x="6815731" y="3456375"/>
            <a:ext cx="1366045" cy="968559"/>
          </a:xfrm>
          <a:custGeom>
            <a:avLst/>
            <a:gdLst>
              <a:gd name="connsiteX0" fmla="*/ 0 w 1366045"/>
              <a:gd name="connsiteY0" fmla="*/ 0 h 968559"/>
              <a:gd name="connsiteX1" fmla="*/ 1366045 w 1366045"/>
              <a:gd name="connsiteY1" fmla="*/ 0 h 968559"/>
              <a:gd name="connsiteX2" fmla="*/ 1366045 w 1366045"/>
              <a:gd name="connsiteY2" fmla="*/ 968559 h 968559"/>
              <a:gd name="connsiteX3" fmla="*/ 0 w 1366045"/>
              <a:gd name="connsiteY3" fmla="*/ 968559 h 968559"/>
              <a:gd name="connsiteX4" fmla="*/ 0 w 1366045"/>
              <a:gd name="connsiteY4" fmla="*/ 0 h 96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045" h="968559">
                <a:moveTo>
                  <a:pt x="0" y="0"/>
                </a:moveTo>
                <a:lnTo>
                  <a:pt x="1366045" y="0"/>
                </a:lnTo>
                <a:lnTo>
                  <a:pt x="1366045" y="968559"/>
                </a:lnTo>
                <a:lnTo>
                  <a:pt x="0" y="968559"/>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lt1">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8567" tIns="85344" rIns="85345" bIns="85344" numCol="1" spcCol="1270" anchor="ctr" anchorCtr="0">
            <a:noAutofit/>
          </a:bodyPr>
          <a:lstStyle/>
          <a:p>
            <a:pPr marL="0" lvl="0" indent="0" algn="l" defTabSz="533400" rtl="0">
              <a:lnSpc>
                <a:spcPct val="90000"/>
              </a:lnSpc>
              <a:spcBef>
                <a:spcPct val="0"/>
              </a:spcBef>
              <a:spcAft>
                <a:spcPct val="35000"/>
              </a:spcAft>
              <a:buNone/>
            </a:pPr>
            <a:r>
              <a:rPr lang="en-US" sz="1200"/>
              <a:t>Improve pair programming</a:t>
            </a:r>
            <a:endParaRPr lang="en-US" sz="1200" kern="1200"/>
          </a:p>
        </p:txBody>
      </p:sp>
      <p:sp>
        <p:nvSpPr>
          <p:cNvPr id="28" name="Freeform: Shape 27">
            <a:extLst>
              <a:ext uri="{FF2B5EF4-FFF2-40B4-BE49-F238E27FC236}">
                <a16:creationId xmlns:a16="http://schemas.microsoft.com/office/drawing/2014/main" id="{A017D611-0B08-4CB6-9301-21B08AA31D89}"/>
              </a:ext>
            </a:extLst>
          </p:cNvPr>
          <p:cNvSpPr/>
          <p:nvPr/>
        </p:nvSpPr>
        <p:spPr>
          <a:xfrm>
            <a:off x="6160869" y="3104913"/>
            <a:ext cx="878655" cy="878655"/>
          </a:xfrm>
          <a:custGeom>
            <a:avLst/>
            <a:gdLst>
              <a:gd name="connsiteX0" fmla="*/ 0 w 878655"/>
              <a:gd name="connsiteY0" fmla="*/ 439328 h 878655"/>
              <a:gd name="connsiteX1" fmla="*/ 439328 w 878655"/>
              <a:gd name="connsiteY1" fmla="*/ 0 h 878655"/>
              <a:gd name="connsiteX2" fmla="*/ 878656 w 878655"/>
              <a:gd name="connsiteY2" fmla="*/ 439328 h 878655"/>
              <a:gd name="connsiteX3" fmla="*/ 439328 w 878655"/>
              <a:gd name="connsiteY3" fmla="*/ 878656 h 878655"/>
              <a:gd name="connsiteX4" fmla="*/ 0 w 878655"/>
              <a:gd name="connsiteY4" fmla="*/ 439328 h 878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655" h="878655">
                <a:moveTo>
                  <a:pt x="0" y="439328"/>
                </a:moveTo>
                <a:cubicBezTo>
                  <a:pt x="0" y="196694"/>
                  <a:pt x="196694" y="0"/>
                  <a:pt x="439328" y="0"/>
                </a:cubicBezTo>
                <a:cubicBezTo>
                  <a:pt x="681962" y="0"/>
                  <a:pt x="878656" y="196694"/>
                  <a:pt x="878656" y="439328"/>
                </a:cubicBezTo>
                <a:cubicBezTo>
                  <a:pt x="878656" y="681962"/>
                  <a:pt x="681962" y="878656"/>
                  <a:pt x="439328" y="878656"/>
                </a:cubicBezTo>
                <a:cubicBezTo>
                  <a:pt x="196694" y="878656"/>
                  <a:pt x="0" y="681962"/>
                  <a:pt x="0" y="439328"/>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alpha val="90000"/>
              <a:hueOff val="0"/>
              <a:satOff val="0"/>
              <a:lumOff val="0"/>
              <a:alphaOff val="-20000"/>
            </a:schemeClr>
          </a:fillRef>
          <a:effectRef idx="0">
            <a:schemeClr val="accent2">
              <a:alpha val="90000"/>
              <a:hueOff val="0"/>
              <a:satOff val="0"/>
              <a:lumOff val="0"/>
              <a:alphaOff val="-20000"/>
            </a:schemeClr>
          </a:effectRef>
          <a:fontRef idx="minor">
            <a:schemeClr val="lt1"/>
          </a:fontRef>
        </p:style>
        <p:txBody>
          <a:bodyPr spcFirstLastPara="0" vert="horz" wrap="square" lIns="128676" tIns="128676" rIns="128676" bIns="128676" numCol="1" spcCol="1270" anchor="ctr" anchorCtr="0">
            <a:noAutofit/>
          </a:bodyPr>
          <a:lstStyle/>
          <a:p>
            <a:pPr marL="0" lvl="0" indent="0" algn="ctr" defTabSz="2089150">
              <a:lnSpc>
                <a:spcPct val="90000"/>
              </a:lnSpc>
              <a:spcBef>
                <a:spcPct val="0"/>
              </a:spcBef>
              <a:spcAft>
                <a:spcPct val="35000"/>
              </a:spcAft>
              <a:buNone/>
            </a:pPr>
            <a:r>
              <a:rPr lang="en-US" sz="4700"/>
              <a:t>1</a:t>
            </a:r>
            <a:endParaRPr lang="en-US" sz="4700" kern="1200"/>
          </a:p>
        </p:txBody>
      </p:sp>
      <p:sp>
        <p:nvSpPr>
          <p:cNvPr id="29" name="Freeform: Shape 28">
            <a:extLst>
              <a:ext uri="{FF2B5EF4-FFF2-40B4-BE49-F238E27FC236}">
                <a16:creationId xmlns:a16="http://schemas.microsoft.com/office/drawing/2014/main" id="{E52F1554-ABF2-460F-8735-1021FF76D5B5}"/>
              </a:ext>
            </a:extLst>
          </p:cNvPr>
          <p:cNvSpPr/>
          <p:nvPr/>
        </p:nvSpPr>
        <p:spPr>
          <a:xfrm>
            <a:off x="4667160" y="3404605"/>
            <a:ext cx="1317982" cy="1067387"/>
          </a:xfrm>
          <a:custGeom>
            <a:avLst/>
            <a:gdLst>
              <a:gd name="connsiteX0" fmla="*/ 0 w 1317982"/>
              <a:gd name="connsiteY0" fmla="*/ 0 h 1067387"/>
              <a:gd name="connsiteX1" fmla="*/ 1317982 w 1317982"/>
              <a:gd name="connsiteY1" fmla="*/ 0 h 1067387"/>
              <a:gd name="connsiteX2" fmla="*/ 1317982 w 1317982"/>
              <a:gd name="connsiteY2" fmla="*/ 1067387 h 1067387"/>
              <a:gd name="connsiteX3" fmla="*/ 0 w 1317982"/>
              <a:gd name="connsiteY3" fmla="*/ 1067387 h 1067387"/>
              <a:gd name="connsiteX4" fmla="*/ 0 w 1317982"/>
              <a:gd name="connsiteY4" fmla="*/ 0 h 1067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982" h="1067387">
                <a:moveTo>
                  <a:pt x="0" y="0"/>
                </a:moveTo>
                <a:lnTo>
                  <a:pt x="1317982" y="0"/>
                </a:lnTo>
                <a:lnTo>
                  <a:pt x="1317982" y="1067387"/>
                </a:lnTo>
                <a:lnTo>
                  <a:pt x="0" y="1067387"/>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lt1">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0877"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Implementing daily scrum principles</a:t>
            </a:r>
          </a:p>
        </p:txBody>
      </p:sp>
      <p:sp>
        <p:nvSpPr>
          <p:cNvPr id="30" name="Freeform: Shape 29">
            <a:extLst>
              <a:ext uri="{FF2B5EF4-FFF2-40B4-BE49-F238E27FC236}">
                <a16:creationId xmlns:a16="http://schemas.microsoft.com/office/drawing/2014/main" id="{28ACE21A-FDA0-4EB0-900B-69313D4FD174}"/>
              </a:ext>
            </a:extLst>
          </p:cNvPr>
          <p:cNvSpPr/>
          <p:nvPr/>
        </p:nvSpPr>
        <p:spPr>
          <a:xfrm>
            <a:off x="3928176" y="3087850"/>
            <a:ext cx="878655" cy="878655"/>
          </a:xfrm>
          <a:custGeom>
            <a:avLst/>
            <a:gdLst>
              <a:gd name="connsiteX0" fmla="*/ 0 w 878655"/>
              <a:gd name="connsiteY0" fmla="*/ 439328 h 878655"/>
              <a:gd name="connsiteX1" fmla="*/ 439328 w 878655"/>
              <a:gd name="connsiteY1" fmla="*/ 0 h 878655"/>
              <a:gd name="connsiteX2" fmla="*/ 878656 w 878655"/>
              <a:gd name="connsiteY2" fmla="*/ 439328 h 878655"/>
              <a:gd name="connsiteX3" fmla="*/ 439328 w 878655"/>
              <a:gd name="connsiteY3" fmla="*/ 878656 h 878655"/>
              <a:gd name="connsiteX4" fmla="*/ 0 w 878655"/>
              <a:gd name="connsiteY4" fmla="*/ 439328 h 878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655" h="878655">
                <a:moveTo>
                  <a:pt x="0" y="439328"/>
                </a:moveTo>
                <a:cubicBezTo>
                  <a:pt x="0" y="196694"/>
                  <a:pt x="196694" y="0"/>
                  <a:pt x="439328" y="0"/>
                </a:cubicBezTo>
                <a:cubicBezTo>
                  <a:pt x="681962" y="0"/>
                  <a:pt x="878656" y="196694"/>
                  <a:pt x="878656" y="439328"/>
                </a:cubicBezTo>
                <a:cubicBezTo>
                  <a:pt x="878656" y="681962"/>
                  <a:pt x="681962" y="878656"/>
                  <a:pt x="439328" y="878656"/>
                </a:cubicBezTo>
                <a:cubicBezTo>
                  <a:pt x="196694" y="878656"/>
                  <a:pt x="0" y="681962"/>
                  <a:pt x="0" y="439328"/>
                </a:cubicBez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txBody>
          <a:bodyPr spcFirstLastPara="0" vert="horz" wrap="square" lIns="128676" tIns="128676" rIns="128676" bIns="128676" numCol="1" spcCol="1270" anchor="ctr" anchorCtr="0">
            <a:noAutofit/>
          </a:bodyPr>
          <a:lstStyle/>
          <a:p>
            <a:pPr marL="0" lvl="0" indent="0" algn="ctr" defTabSz="2089150">
              <a:lnSpc>
                <a:spcPct val="90000"/>
              </a:lnSpc>
              <a:spcBef>
                <a:spcPct val="0"/>
              </a:spcBef>
              <a:spcAft>
                <a:spcPct val="35000"/>
              </a:spcAft>
              <a:buNone/>
            </a:pPr>
            <a:r>
              <a:rPr lang="en-US" sz="4700"/>
              <a:t>4</a:t>
            </a:r>
            <a:endParaRPr lang="en-US" sz="4700" kern="1200"/>
          </a:p>
        </p:txBody>
      </p:sp>
      <p:sp>
        <p:nvSpPr>
          <p:cNvPr id="22" name="Freeform: Shape 21">
            <a:extLst>
              <a:ext uri="{FF2B5EF4-FFF2-40B4-BE49-F238E27FC236}">
                <a16:creationId xmlns:a16="http://schemas.microsoft.com/office/drawing/2014/main" id="{B7E89B68-3D3F-476F-831B-136E1101593E}"/>
              </a:ext>
            </a:extLst>
          </p:cNvPr>
          <p:cNvSpPr/>
          <p:nvPr/>
        </p:nvSpPr>
        <p:spPr>
          <a:xfrm>
            <a:off x="6838662" y="5050681"/>
            <a:ext cx="1322698" cy="1057156"/>
          </a:xfrm>
          <a:custGeom>
            <a:avLst/>
            <a:gdLst>
              <a:gd name="connsiteX0" fmla="*/ 0 w 1409597"/>
              <a:gd name="connsiteY0" fmla="*/ 0 h 940201"/>
              <a:gd name="connsiteX1" fmla="*/ 1409597 w 1409597"/>
              <a:gd name="connsiteY1" fmla="*/ 0 h 940201"/>
              <a:gd name="connsiteX2" fmla="*/ 1409597 w 1409597"/>
              <a:gd name="connsiteY2" fmla="*/ 940201 h 940201"/>
              <a:gd name="connsiteX3" fmla="*/ 0 w 1409597"/>
              <a:gd name="connsiteY3" fmla="*/ 940201 h 940201"/>
              <a:gd name="connsiteX4" fmla="*/ 0 w 1409597"/>
              <a:gd name="connsiteY4" fmla="*/ 0 h 94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597" h="940201">
                <a:moveTo>
                  <a:pt x="0" y="0"/>
                </a:moveTo>
                <a:lnTo>
                  <a:pt x="1409597" y="0"/>
                </a:lnTo>
                <a:lnTo>
                  <a:pt x="1409597" y="940201"/>
                </a:lnTo>
                <a:lnTo>
                  <a:pt x="0" y="940201"/>
                </a:lnTo>
                <a:lnTo>
                  <a:pt x="0" y="0"/>
                </a:lnTo>
                <a:close/>
              </a:path>
            </a:pathLst>
          </a:custGeom>
          <a:scene3d>
            <a:camera prst="orthographicFront"/>
            <a:lightRig rig="chilly" dir="t"/>
          </a:scene3d>
          <a:sp3d z="-12700" extrusionH="1700" prstMaterial="dkEdge">
            <a:bevelT w="25400" h="6350" prst="softRound"/>
            <a:bevelB w="0" h="0" prst="convex"/>
          </a:sp3d>
        </p:spPr>
        <p:style>
          <a:lnRef idx="1">
            <a:schemeClr val="lt1">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5536" tIns="99568" rIns="99568" bIns="99568" numCol="1" spcCol="1270" anchor="ctr" anchorCtr="0">
            <a:noAutofit/>
          </a:bodyPr>
          <a:lstStyle/>
          <a:p>
            <a:pPr lvl="0" defTabSz="622300">
              <a:lnSpc>
                <a:spcPct val="90000"/>
              </a:lnSpc>
              <a:spcBef>
                <a:spcPct val="0"/>
              </a:spcBef>
              <a:spcAft>
                <a:spcPct val="35000"/>
              </a:spcAft>
            </a:pPr>
            <a:r>
              <a:rPr lang="en-US" sz="1200" kern="1200"/>
              <a:t>Implementing daily scrum principles</a:t>
            </a:r>
          </a:p>
        </p:txBody>
      </p:sp>
      <p:sp>
        <p:nvSpPr>
          <p:cNvPr id="9" name="TextBox 8">
            <a:extLst>
              <a:ext uri="{FF2B5EF4-FFF2-40B4-BE49-F238E27FC236}">
                <a16:creationId xmlns:a16="http://schemas.microsoft.com/office/drawing/2014/main" id="{1A134C44-6C5B-46BE-92F0-21B18805E8A9}"/>
              </a:ext>
            </a:extLst>
          </p:cNvPr>
          <p:cNvSpPr txBox="1"/>
          <p:nvPr/>
        </p:nvSpPr>
        <p:spPr>
          <a:xfrm>
            <a:off x="896551" y="1806749"/>
            <a:ext cx="2579571" cy="461665"/>
          </a:xfrm>
          <a:prstGeom prst="rect">
            <a:avLst/>
          </a:prstGeom>
          <a:noFill/>
        </p:spPr>
        <p:txBody>
          <a:bodyPr wrap="square" rtlCol="0">
            <a:spAutoFit/>
          </a:bodyPr>
          <a:lstStyle/>
          <a:p>
            <a:r>
              <a:rPr lang="en-US" sz="2400" b="1">
                <a:solidFill>
                  <a:schemeClr val="bg1"/>
                </a:solidFill>
                <a:latin typeface="+mj-lt"/>
              </a:rPr>
              <a:t>What went well</a:t>
            </a:r>
          </a:p>
        </p:txBody>
      </p:sp>
      <p:sp>
        <p:nvSpPr>
          <p:cNvPr id="13" name="TextBox 12">
            <a:extLst>
              <a:ext uri="{FF2B5EF4-FFF2-40B4-BE49-F238E27FC236}">
                <a16:creationId xmlns:a16="http://schemas.microsoft.com/office/drawing/2014/main" id="{71BD7C49-52F9-4858-8BCE-A2E9C54EEB4C}"/>
              </a:ext>
            </a:extLst>
          </p:cNvPr>
          <p:cNvSpPr txBox="1"/>
          <p:nvPr/>
        </p:nvSpPr>
        <p:spPr>
          <a:xfrm>
            <a:off x="896551" y="3429000"/>
            <a:ext cx="2579571" cy="830997"/>
          </a:xfrm>
          <a:prstGeom prst="rect">
            <a:avLst/>
          </a:prstGeom>
          <a:noFill/>
        </p:spPr>
        <p:txBody>
          <a:bodyPr wrap="square" rtlCol="0">
            <a:spAutoFit/>
          </a:bodyPr>
          <a:lstStyle/>
          <a:p>
            <a:r>
              <a:rPr lang="en-US" sz="2400" b="1">
                <a:solidFill>
                  <a:schemeClr val="bg1"/>
                </a:solidFill>
                <a:latin typeface="+mj-lt"/>
              </a:rPr>
              <a:t>What needs improvement</a:t>
            </a:r>
          </a:p>
        </p:txBody>
      </p:sp>
      <p:sp>
        <p:nvSpPr>
          <p:cNvPr id="14" name="TextBox 13">
            <a:extLst>
              <a:ext uri="{FF2B5EF4-FFF2-40B4-BE49-F238E27FC236}">
                <a16:creationId xmlns:a16="http://schemas.microsoft.com/office/drawing/2014/main" id="{670B080B-BEDB-44EF-86DD-E7779DD0F3D1}"/>
              </a:ext>
            </a:extLst>
          </p:cNvPr>
          <p:cNvSpPr txBox="1"/>
          <p:nvPr/>
        </p:nvSpPr>
        <p:spPr>
          <a:xfrm>
            <a:off x="896551" y="5495093"/>
            <a:ext cx="2579571" cy="461665"/>
          </a:xfrm>
          <a:prstGeom prst="rect">
            <a:avLst/>
          </a:prstGeom>
          <a:noFill/>
        </p:spPr>
        <p:txBody>
          <a:bodyPr wrap="square" rtlCol="0">
            <a:spAutoFit/>
          </a:bodyPr>
          <a:lstStyle/>
          <a:p>
            <a:r>
              <a:rPr lang="en-US" sz="2400" b="1">
                <a:solidFill>
                  <a:schemeClr val="bg1"/>
                </a:solidFill>
                <a:latin typeface="+mj-lt"/>
              </a:rPr>
              <a:t>Next Steps</a:t>
            </a:r>
          </a:p>
        </p:txBody>
      </p:sp>
      <p:sp>
        <p:nvSpPr>
          <p:cNvPr id="12" name="Rectangle 11">
            <a:extLst>
              <a:ext uri="{FF2B5EF4-FFF2-40B4-BE49-F238E27FC236}">
                <a16:creationId xmlns:a16="http://schemas.microsoft.com/office/drawing/2014/main" id="{B337BCA9-9BEE-4917-AF0E-57ACBEB62C0B}"/>
              </a:ext>
            </a:extLst>
          </p:cNvPr>
          <p:cNvSpPr/>
          <p:nvPr/>
        </p:nvSpPr>
        <p:spPr>
          <a:xfrm>
            <a:off x="673768" y="1339619"/>
            <a:ext cx="10039150" cy="1544078"/>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EAA2EE-3E1D-49EE-A05C-323D5E3D9308}"/>
              </a:ext>
            </a:extLst>
          </p:cNvPr>
          <p:cNvSpPr/>
          <p:nvPr/>
        </p:nvSpPr>
        <p:spPr>
          <a:xfrm>
            <a:off x="673768" y="3130880"/>
            <a:ext cx="10039150" cy="1544078"/>
          </a:xfrm>
          <a:prstGeom prst="rect">
            <a:avLst/>
          </a:prstGeom>
          <a:noFill/>
          <a:ln w="38100">
            <a:solidFill>
              <a:schemeClr val="accent4">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4D96FB-C6BB-4DD2-9590-3FD36A9434DD}"/>
              </a:ext>
            </a:extLst>
          </p:cNvPr>
          <p:cNvSpPr/>
          <p:nvPr/>
        </p:nvSpPr>
        <p:spPr>
          <a:xfrm>
            <a:off x="673768" y="4897549"/>
            <a:ext cx="10039150" cy="1544078"/>
          </a:xfrm>
          <a:prstGeom prst="rect">
            <a:avLst/>
          </a:prstGeom>
          <a:noFill/>
          <a:ln w="38100">
            <a:solidFill>
              <a:srgbClr val="1B687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7091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p:tgtEl>
                                          <p:spTgt spid="29"/>
                                        </p:tgtEl>
                                        <p:attrNameLst>
                                          <p:attrName>ppt_y</p:attrName>
                                        </p:attrNameLst>
                                      </p:cBhvr>
                                      <p:tavLst>
                                        <p:tav tm="0">
                                          <p:val>
                                            <p:strVal val="#ppt_y+#ppt_h*1.125000"/>
                                          </p:val>
                                        </p:tav>
                                        <p:tav tm="100000">
                                          <p:val>
                                            <p:strVal val="#ppt_y"/>
                                          </p:val>
                                        </p:tav>
                                      </p:tavLst>
                                    </p:anim>
                                    <p:animEffect transition="in" filter="wipe(up)">
                                      <p:cBhvr>
                                        <p:cTn id="38" dur="500"/>
                                        <p:tgtEl>
                                          <p:spTgt spid="29"/>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ppt_y</p:attrName>
                                        </p:attrNameLst>
                                      </p:cBhvr>
                                      <p:tavLst>
                                        <p:tav tm="0">
                                          <p:val>
                                            <p:strVal val="#ppt_y+#ppt_h*1.125000"/>
                                          </p:val>
                                        </p:tav>
                                        <p:tav tm="100000">
                                          <p:val>
                                            <p:strVal val="#ppt_y"/>
                                          </p:val>
                                        </p:tav>
                                      </p:tavLst>
                                    </p:anim>
                                    <p:animEffect transition="in" filter="wipe(up)">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p:tgtEl>
                                          <p:spTgt spid="28"/>
                                        </p:tgtEl>
                                        <p:attrNameLst>
                                          <p:attrName>ppt_y</p:attrName>
                                        </p:attrNameLst>
                                      </p:cBhvr>
                                      <p:tavLst>
                                        <p:tav tm="0">
                                          <p:val>
                                            <p:strVal val="#ppt_y+#ppt_h*1.125000"/>
                                          </p:val>
                                        </p:tav>
                                        <p:tav tm="100000">
                                          <p:val>
                                            <p:strVal val="#ppt_y"/>
                                          </p:val>
                                        </p:tav>
                                      </p:tavLst>
                                    </p:anim>
                                    <p:animEffect transition="in" filter="wipe(up)">
                                      <p:cBhvr>
                                        <p:cTn id="48" dur="500"/>
                                        <p:tgtEl>
                                          <p:spTgt spid="28"/>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p:tgtEl>
                                          <p:spTgt spid="27"/>
                                        </p:tgtEl>
                                        <p:attrNameLst>
                                          <p:attrName>ppt_y</p:attrName>
                                        </p:attrNameLst>
                                      </p:cBhvr>
                                      <p:tavLst>
                                        <p:tav tm="0">
                                          <p:val>
                                            <p:strVal val="#ppt_y+#ppt_h*1.125000"/>
                                          </p:val>
                                        </p:tav>
                                        <p:tav tm="100000">
                                          <p:val>
                                            <p:strVal val="#ppt_y"/>
                                          </p:val>
                                        </p:tav>
                                      </p:tavLst>
                                    </p:anim>
                                    <p:animEffect transition="in" filter="wipe(up)">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p:tgtEl>
                                          <p:spTgt spid="26"/>
                                        </p:tgtEl>
                                        <p:attrNameLst>
                                          <p:attrName>ppt_y</p:attrName>
                                        </p:attrNameLst>
                                      </p:cBhvr>
                                      <p:tavLst>
                                        <p:tav tm="0">
                                          <p:val>
                                            <p:strVal val="#ppt_y+#ppt_h*1.125000"/>
                                          </p:val>
                                        </p:tav>
                                        <p:tav tm="100000">
                                          <p:val>
                                            <p:strVal val="#ppt_y"/>
                                          </p:val>
                                        </p:tav>
                                      </p:tavLst>
                                    </p:anim>
                                    <p:animEffect transition="in" filter="wipe(up)">
                                      <p:cBhvr>
                                        <p:cTn id="58" dur="500"/>
                                        <p:tgtEl>
                                          <p:spTgt spid="26"/>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p:tgtEl>
                                          <p:spTgt spid="25"/>
                                        </p:tgtEl>
                                        <p:attrNameLst>
                                          <p:attrName>ppt_y</p:attrName>
                                        </p:attrNameLst>
                                      </p:cBhvr>
                                      <p:tavLst>
                                        <p:tav tm="0">
                                          <p:val>
                                            <p:strVal val="#ppt_y+#ppt_h*1.125000"/>
                                          </p:val>
                                        </p:tav>
                                        <p:tav tm="100000">
                                          <p:val>
                                            <p:strVal val="#ppt_y"/>
                                          </p:val>
                                        </p:tav>
                                      </p:tavLst>
                                    </p:anim>
                                    <p:animEffect transition="in" filter="wipe(up)">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1000"/>
                                        <p:tgtEl>
                                          <p:spTgt spid="22"/>
                                        </p:tgtEl>
                                      </p:cBhvr>
                                    </p:animEffect>
                                    <p:anim calcmode="lin" valueType="num">
                                      <p:cBhvr>
                                        <p:cTn id="76" dur="1000" fill="hold"/>
                                        <p:tgtEl>
                                          <p:spTgt spid="22"/>
                                        </p:tgtEl>
                                        <p:attrNameLst>
                                          <p:attrName>ppt_x</p:attrName>
                                        </p:attrNameLst>
                                      </p:cBhvr>
                                      <p:tavLst>
                                        <p:tav tm="0">
                                          <p:val>
                                            <p:strVal val="#ppt_x"/>
                                          </p:val>
                                        </p:tav>
                                        <p:tav tm="100000">
                                          <p:val>
                                            <p:strVal val="#ppt_x"/>
                                          </p:val>
                                        </p:tav>
                                      </p:tavLst>
                                    </p:anim>
                                    <p:anim calcmode="lin" valueType="num">
                                      <p:cBhvr>
                                        <p:cTn id="7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25" grpId="0" animBg="1"/>
      <p:bldP spid="26" grpId="0" animBg="1"/>
      <p:bldP spid="27" grpId="0" animBg="1"/>
      <p:bldP spid="28" grpId="0" animBg="1"/>
      <p:bldP spid="29" grpId="0" animBg="1"/>
      <p:bldP spid="30" grpId="0" animBg="1"/>
      <p:bldP spid="22" grpId="0" animBg="1"/>
      <p:bldP spid="9" grpId="0"/>
      <p:bldP spid="13" grpId="0"/>
      <p:bldP spid="14" grpId="0"/>
      <p:bldP spid="12" grpId="0" animBg="1"/>
      <p:bldP spid="16"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614CE1A0-483A-9344-BB3A-A60B0660E3FD}"/>
              </a:ext>
            </a:extLst>
          </p:cNvPr>
          <p:cNvSpPr txBox="1">
            <a:spLocks/>
          </p:cNvSpPr>
          <p:nvPr/>
        </p:nvSpPr>
        <p:spPr>
          <a:xfrm>
            <a:off x="2983603" y="1915796"/>
            <a:ext cx="7077456" cy="86868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hlinkClick r:id="rId3">
                  <a:extLst>
                    <a:ext uri="{A12FA001-AC4F-418D-AE19-62706E023703}">
                      <ahyp:hlinkClr xmlns:ahyp="http://schemas.microsoft.com/office/drawing/2018/hyperlinkcolor" val="tx"/>
                    </a:ext>
                  </a:extLst>
                </a:hlinkClick>
              </a:rPr>
              <a:t>https://github.com/jazzymaya/HiddenAgility/wiki</a:t>
            </a:r>
            <a:endParaRPr lang="en-US">
              <a:cs typeface="Arial"/>
            </a:endParaRPr>
          </a:p>
        </p:txBody>
      </p:sp>
      <p:sp>
        <p:nvSpPr>
          <p:cNvPr id="8" name="Rectangle 7">
            <a:extLst>
              <a:ext uri="{FF2B5EF4-FFF2-40B4-BE49-F238E27FC236}">
                <a16:creationId xmlns:a16="http://schemas.microsoft.com/office/drawing/2014/main" id="{44C61637-9E8C-314A-8D57-19D53680827D}"/>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5" name="Title 1">
            <a:extLst>
              <a:ext uri="{FF2B5EF4-FFF2-40B4-BE49-F238E27FC236}">
                <a16:creationId xmlns:a16="http://schemas.microsoft.com/office/drawing/2014/main" id="{D9CFCCDD-946B-9D4B-BB30-338DEA3C08DC}"/>
              </a:ext>
            </a:extLst>
          </p:cNvPr>
          <p:cNvSpPr txBox="1">
            <a:spLocks/>
          </p:cNvSpPr>
          <p:nvPr/>
        </p:nvSpPr>
        <p:spPr>
          <a:xfrm>
            <a:off x="4119945" y="277876"/>
            <a:ext cx="4945598"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r>
              <a:rPr lang="en-US"/>
              <a:t>GitHub Wiki</a:t>
            </a:r>
          </a:p>
        </p:txBody>
      </p:sp>
      <p:pic>
        <p:nvPicPr>
          <p:cNvPr id="3" name="Picture 2">
            <a:extLst>
              <a:ext uri="{FF2B5EF4-FFF2-40B4-BE49-F238E27FC236}">
                <a16:creationId xmlns:a16="http://schemas.microsoft.com/office/drawing/2014/main" id="{2BD13F39-5BD2-43E7-9A57-FCE627737E4A}"/>
              </a:ext>
            </a:extLst>
          </p:cNvPr>
          <p:cNvPicPr>
            <a:picLocks noChangeAspect="1"/>
          </p:cNvPicPr>
          <p:nvPr/>
        </p:nvPicPr>
        <p:blipFill>
          <a:blip r:embed="rId4"/>
          <a:stretch>
            <a:fillRect/>
          </a:stretch>
        </p:blipFill>
        <p:spPr>
          <a:xfrm>
            <a:off x="2290739" y="2305533"/>
            <a:ext cx="9501466" cy="4477007"/>
          </a:xfrm>
          <a:prstGeom prst="rect">
            <a:avLst/>
          </a:prstGeom>
        </p:spPr>
      </p:pic>
    </p:spTree>
    <p:extLst>
      <p:ext uri="{BB962C8B-B14F-4D97-AF65-F5344CB8AC3E}">
        <p14:creationId xmlns:p14="http://schemas.microsoft.com/office/powerpoint/2010/main" val="136654158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1889-9D5A-4143-BEC1-DC5DE99456A3}"/>
              </a:ext>
            </a:extLst>
          </p:cNvPr>
          <p:cNvSpPr>
            <a:spLocks noGrp="1"/>
          </p:cNvSpPr>
          <p:nvPr>
            <p:ph type="title"/>
          </p:nvPr>
        </p:nvSpPr>
        <p:spPr>
          <a:xfrm>
            <a:off x="444500" y="384881"/>
            <a:ext cx="11214100" cy="535531"/>
          </a:xfrm>
        </p:spPr>
        <p:txBody>
          <a:bodyPr vert="horz" wrap="square" lIns="91440" tIns="45720" rIns="91440" bIns="45720" rtlCol="0" anchor="t">
            <a:noAutofit/>
          </a:bodyPr>
          <a:lstStyle/>
          <a:p>
            <a:r>
              <a:rPr lang="en-US" sz="4000"/>
              <a:t>Persona 1: </a:t>
            </a:r>
            <a:br>
              <a:rPr lang="en-US" sz="4000"/>
            </a:br>
            <a:r>
              <a:rPr lang="en-US" sz="2400"/>
              <a:t>Cindy the Single, Working Mother</a:t>
            </a:r>
          </a:p>
        </p:txBody>
      </p:sp>
      <p:sp>
        <p:nvSpPr>
          <p:cNvPr id="3" name="Slide Number Placeholder 2">
            <a:extLst>
              <a:ext uri="{FF2B5EF4-FFF2-40B4-BE49-F238E27FC236}">
                <a16:creationId xmlns:a16="http://schemas.microsoft.com/office/drawing/2014/main" id="{16452386-6797-43CE-992B-18E84EA5E05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dirty="0" smtClean="0"/>
              <a:pPr>
                <a:spcAft>
                  <a:spcPts val="600"/>
                </a:spcAft>
              </a:pPr>
              <a:t>6</a:t>
            </a:fld>
            <a:endParaRPr lang="en-US" noProof="0"/>
          </a:p>
        </p:txBody>
      </p:sp>
      <p:sp>
        <p:nvSpPr>
          <p:cNvPr id="4" name="Text Placeholder 3">
            <a:extLst>
              <a:ext uri="{FF2B5EF4-FFF2-40B4-BE49-F238E27FC236}">
                <a16:creationId xmlns:a16="http://schemas.microsoft.com/office/drawing/2014/main" id="{721BBB3B-0BD9-47EF-818F-C7A5181293E9}"/>
              </a:ext>
            </a:extLst>
          </p:cNvPr>
          <p:cNvSpPr>
            <a:spLocks noGrp="1"/>
          </p:cNvSpPr>
          <p:nvPr>
            <p:ph sz="half" idx="2"/>
          </p:nvPr>
        </p:nvSpPr>
        <p:spPr>
          <a:xfrm>
            <a:off x="6474163" y="1517715"/>
            <a:ext cx="5184437" cy="4659248"/>
          </a:xfrm>
        </p:spPr>
        <p:txBody>
          <a:bodyPr vert="horz" lIns="91440" tIns="45720" rIns="91440" bIns="45720" rtlCol="0" anchor="t">
            <a:normAutofit lnSpcReduction="10000"/>
          </a:bodyPr>
          <a:lstStyle/>
          <a:p>
            <a:r>
              <a:rPr lang="en-US" sz="2400"/>
              <a:t>Background Profile:</a:t>
            </a:r>
          </a:p>
          <a:p>
            <a:pPr lvl="1"/>
            <a:r>
              <a:rPr lang="en-US" sz="1600"/>
              <a:t>Cindy is a 32-year old single mother with 2 boys: Adrian (4 years old) and Simon (6 years old). She also has a full-time job as a business analyst, working around 80 hours a week. </a:t>
            </a:r>
            <a:endParaRPr lang="en-US" sz="1600">
              <a:cs typeface="Arial"/>
            </a:endParaRPr>
          </a:p>
          <a:p>
            <a:pPr lvl="1"/>
            <a:endParaRPr lang="en-US" sz="1600"/>
          </a:p>
          <a:p>
            <a:pPr lvl="1"/>
            <a:r>
              <a:rPr lang="en-US" sz="1600"/>
              <a:t>Simon has recently developed a rash on his chest. Cindy called the family's pediatrician to seek a quick diagnosis, but they are reluctant to diagnose him without a physical visit.</a:t>
            </a:r>
          </a:p>
          <a:p>
            <a:pPr lvl="1"/>
            <a:endParaRPr lang="en-US" sz="1600"/>
          </a:p>
          <a:p>
            <a:r>
              <a:rPr lang="en-US" sz="2400"/>
              <a:t>How can </a:t>
            </a:r>
            <a:r>
              <a:rPr lang="en-US" sz="2400" err="1"/>
              <a:t>SymCheck</a:t>
            </a:r>
            <a:r>
              <a:rPr lang="en-US" sz="2400"/>
              <a:t> help?</a:t>
            </a:r>
            <a:endParaRPr lang="en-US" sz="2400">
              <a:cs typeface="Arial"/>
            </a:endParaRPr>
          </a:p>
          <a:p>
            <a:pPr lvl="1"/>
            <a:r>
              <a:rPr lang="en-US" sz="1600"/>
              <a:t>Cindy could very much use an application to get a cursory diagnosis of her son's symptoms from the comfort of her own home or work-desk. This would allow her to potentially save an unnecessary visit and follow recommendations listed on the </a:t>
            </a:r>
            <a:r>
              <a:rPr lang="en-US" sz="1600" err="1"/>
              <a:t>SymCheck</a:t>
            </a:r>
            <a:r>
              <a:rPr lang="en-US" sz="1600"/>
              <a:t> site, or even shorten a visit to the doctor by simply having him verify the result in confidence. </a:t>
            </a:r>
            <a:endParaRPr lang="en-US" sz="1600">
              <a:cs typeface="Arial"/>
            </a:endParaRPr>
          </a:p>
        </p:txBody>
      </p:sp>
      <p:pic>
        <p:nvPicPr>
          <p:cNvPr id="6" name="Picture 6">
            <a:extLst>
              <a:ext uri="{FF2B5EF4-FFF2-40B4-BE49-F238E27FC236}">
                <a16:creationId xmlns:a16="http://schemas.microsoft.com/office/drawing/2014/main" id="{29768685-164B-4B76-8022-74C6948C3747}"/>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p:blipFill>
        <p:spPr>
          <a:xfrm>
            <a:off x="445911" y="1628648"/>
            <a:ext cx="5791200" cy="4165148"/>
          </a:xfrm>
          <a:prstGeom prst="rect">
            <a:avLst/>
          </a:prstGeom>
        </p:spPr>
      </p:pic>
    </p:spTree>
    <p:extLst>
      <p:ext uri="{BB962C8B-B14F-4D97-AF65-F5344CB8AC3E}">
        <p14:creationId xmlns:p14="http://schemas.microsoft.com/office/powerpoint/2010/main" val="412802535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C61637-9E8C-314A-8D57-19D53680827D}"/>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5" name="Title 1">
            <a:extLst>
              <a:ext uri="{FF2B5EF4-FFF2-40B4-BE49-F238E27FC236}">
                <a16:creationId xmlns:a16="http://schemas.microsoft.com/office/drawing/2014/main" id="{D9CFCCDD-946B-9D4B-BB30-338DEA3C08DC}"/>
              </a:ext>
            </a:extLst>
          </p:cNvPr>
          <p:cNvSpPr txBox="1">
            <a:spLocks/>
          </p:cNvSpPr>
          <p:nvPr/>
        </p:nvSpPr>
        <p:spPr>
          <a:xfrm>
            <a:off x="4075122" y="2545947"/>
            <a:ext cx="4945598"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r>
              <a:rPr lang="en-US"/>
              <a:t>Conclusion</a:t>
            </a:r>
          </a:p>
        </p:txBody>
      </p:sp>
    </p:spTree>
    <p:extLst>
      <p:ext uri="{BB962C8B-B14F-4D97-AF65-F5344CB8AC3E}">
        <p14:creationId xmlns:p14="http://schemas.microsoft.com/office/powerpoint/2010/main" val="3658782270"/>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C61637-9E8C-314A-8D57-19D53680827D}"/>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Title 1">
            <a:extLst>
              <a:ext uri="{FF2B5EF4-FFF2-40B4-BE49-F238E27FC236}">
                <a16:creationId xmlns:a16="http://schemas.microsoft.com/office/drawing/2014/main" id="{54B21844-4591-4F03-98D3-A1C2878B8231}"/>
              </a:ext>
            </a:extLst>
          </p:cNvPr>
          <p:cNvSpPr>
            <a:spLocks noGrp="1"/>
          </p:cNvSpPr>
          <p:nvPr>
            <p:ph type="title"/>
          </p:nvPr>
        </p:nvSpPr>
        <p:spPr/>
        <p:txBody>
          <a:bodyPr/>
          <a:lstStyle/>
          <a:p>
            <a:r>
              <a:rPr lang="en-US"/>
              <a:t>Conclusion</a:t>
            </a:r>
          </a:p>
        </p:txBody>
      </p:sp>
      <p:pic>
        <p:nvPicPr>
          <p:cNvPr id="9" name="Picture 8">
            <a:extLst>
              <a:ext uri="{FF2B5EF4-FFF2-40B4-BE49-F238E27FC236}">
                <a16:creationId xmlns:a16="http://schemas.microsoft.com/office/drawing/2014/main" id="{0B68FD12-18A5-4C41-A01A-2D4778819197}"/>
              </a:ext>
            </a:extLst>
          </p:cNvPr>
          <p:cNvPicPr>
            <a:picLocks noChangeAspect="1"/>
          </p:cNvPicPr>
          <p:nvPr/>
        </p:nvPicPr>
        <p:blipFill>
          <a:blip r:embed="rId3"/>
          <a:stretch>
            <a:fillRect/>
          </a:stretch>
        </p:blipFill>
        <p:spPr>
          <a:xfrm>
            <a:off x="19718" y="2085551"/>
            <a:ext cx="12192000" cy="4066520"/>
          </a:xfrm>
          <a:prstGeom prst="rect">
            <a:avLst/>
          </a:prstGeom>
        </p:spPr>
      </p:pic>
      <p:sp>
        <p:nvSpPr>
          <p:cNvPr id="11" name="TextBox 10">
            <a:extLst>
              <a:ext uri="{FF2B5EF4-FFF2-40B4-BE49-F238E27FC236}">
                <a16:creationId xmlns:a16="http://schemas.microsoft.com/office/drawing/2014/main" id="{7BAEEA05-0204-4F3D-96C2-B71674E88F53}"/>
              </a:ext>
            </a:extLst>
          </p:cNvPr>
          <p:cNvSpPr txBox="1"/>
          <p:nvPr/>
        </p:nvSpPr>
        <p:spPr>
          <a:xfrm>
            <a:off x="4391192" y="1395011"/>
            <a:ext cx="3320716" cy="584775"/>
          </a:xfrm>
          <a:prstGeom prst="rect">
            <a:avLst/>
          </a:prstGeom>
          <a:noFill/>
        </p:spPr>
        <p:txBody>
          <a:bodyPr wrap="square" rtlCol="0">
            <a:spAutoFit/>
          </a:bodyPr>
          <a:lstStyle/>
          <a:p>
            <a:pPr algn="ctr"/>
            <a:r>
              <a:rPr lang="en-US" sz="3200">
                <a:solidFill>
                  <a:schemeClr val="bg1"/>
                </a:solidFill>
                <a:latin typeface="+mj-lt"/>
              </a:rPr>
              <a:t>Velocity Chart</a:t>
            </a:r>
          </a:p>
        </p:txBody>
      </p:sp>
    </p:spTree>
    <p:extLst>
      <p:ext uri="{BB962C8B-B14F-4D97-AF65-F5344CB8AC3E}">
        <p14:creationId xmlns:p14="http://schemas.microsoft.com/office/powerpoint/2010/main" val="84641118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C61637-9E8C-314A-8D57-19D53680827D}"/>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Title 1">
            <a:extLst>
              <a:ext uri="{FF2B5EF4-FFF2-40B4-BE49-F238E27FC236}">
                <a16:creationId xmlns:a16="http://schemas.microsoft.com/office/drawing/2014/main" id="{54B21844-4591-4F03-98D3-A1C2878B8231}"/>
              </a:ext>
            </a:extLst>
          </p:cNvPr>
          <p:cNvSpPr>
            <a:spLocks noGrp="1"/>
          </p:cNvSpPr>
          <p:nvPr>
            <p:ph type="title"/>
          </p:nvPr>
        </p:nvSpPr>
        <p:spPr/>
        <p:txBody>
          <a:bodyPr/>
          <a:lstStyle/>
          <a:p>
            <a:r>
              <a:rPr lang="en-US"/>
              <a:t>Conclusion</a:t>
            </a:r>
          </a:p>
        </p:txBody>
      </p:sp>
      <p:sp>
        <p:nvSpPr>
          <p:cNvPr id="4" name="Text Placeholder 3">
            <a:extLst>
              <a:ext uri="{FF2B5EF4-FFF2-40B4-BE49-F238E27FC236}">
                <a16:creationId xmlns:a16="http://schemas.microsoft.com/office/drawing/2014/main" id="{EBCD1C3A-7E78-4EAF-939E-05D8E93140E3}"/>
              </a:ext>
            </a:extLst>
          </p:cNvPr>
          <p:cNvSpPr>
            <a:spLocks noGrp="1"/>
          </p:cNvSpPr>
          <p:nvPr>
            <p:ph type="body" sz="half" idx="2"/>
          </p:nvPr>
        </p:nvSpPr>
        <p:spPr>
          <a:xfrm>
            <a:off x="88900" y="1493512"/>
            <a:ext cx="5031740" cy="4579079"/>
          </a:xfrm>
        </p:spPr>
        <p:txBody>
          <a:bodyPr>
            <a:normAutofit lnSpcReduction="10000"/>
          </a:bodyPr>
          <a:lstStyle/>
          <a:p>
            <a:r>
              <a:rPr lang="en-US" sz="2800"/>
              <a:t>SymCheck Recap</a:t>
            </a:r>
          </a:p>
          <a:p>
            <a:endParaRPr lang="en-US" sz="2800"/>
          </a:p>
          <a:p>
            <a:pPr marL="742950" lvl="1" indent="-285750">
              <a:buClr>
                <a:schemeClr val="bg1"/>
              </a:buClr>
              <a:buFont typeface="Arial" panose="020B0604020202020204" pitchFamily="34" charset="0"/>
              <a:buChar char="•"/>
            </a:pPr>
            <a:r>
              <a:rPr lang="en-US" sz="2000">
                <a:solidFill>
                  <a:schemeClr val="bg1"/>
                </a:solidFill>
              </a:rPr>
              <a:t>Visit </a:t>
            </a:r>
            <a:r>
              <a:rPr lang="en-US" sz="2000">
                <a:hlinkClick r:id="rId3"/>
              </a:rPr>
              <a:t>https://symcheck.msjasmine.repl.co</a:t>
            </a:r>
            <a:r>
              <a:rPr lang="en-US" sz="2000"/>
              <a:t> </a:t>
            </a:r>
            <a:r>
              <a:rPr lang="en-US" sz="2000">
                <a:solidFill>
                  <a:schemeClr val="bg1"/>
                </a:solidFill>
              </a:rPr>
              <a:t>on your desktop or from your mobile device today</a:t>
            </a:r>
          </a:p>
          <a:p>
            <a:pPr marL="1200150" lvl="2" indent="-285750">
              <a:buClr>
                <a:schemeClr val="bg1"/>
              </a:buClr>
              <a:buFont typeface="Arial" panose="020B0604020202020204" pitchFamily="34" charset="0"/>
              <a:buChar char="•"/>
            </a:pPr>
            <a:r>
              <a:rPr lang="en-US" sz="1800">
                <a:solidFill>
                  <a:schemeClr val="bg1"/>
                </a:solidFill>
                <a:hlinkClick r:id="rId4"/>
              </a:rPr>
              <a:t>www.symcheckapp.com</a:t>
            </a:r>
            <a:r>
              <a:rPr lang="en-US" sz="1800">
                <a:solidFill>
                  <a:schemeClr val="bg1"/>
                </a:solidFill>
              </a:rPr>
              <a:t> URL will be deprecated May 10</a:t>
            </a:r>
            <a:r>
              <a:rPr lang="en-US" sz="1800" baseline="30000">
                <a:solidFill>
                  <a:schemeClr val="bg1"/>
                </a:solidFill>
              </a:rPr>
              <a:t>th</a:t>
            </a:r>
            <a:r>
              <a:rPr lang="en-US" sz="1800">
                <a:solidFill>
                  <a:schemeClr val="bg1"/>
                </a:solidFill>
              </a:rPr>
              <a:t>, 2021. Repl.it has upgraded their servers so we will maintain SymCheck on their infrastructure</a:t>
            </a:r>
          </a:p>
          <a:p>
            <a:pPr marL="742950" lvl="1" indent="-285750">
              <a:buClr>
                <a:schemeClr val="bg1"/>
              </a:buClr>
              <a:buFont typeface="Arial" panose="020B0604020202020204" pitchFamily="34" charset="0"/>
              <a:buChar char="•"/>
            </a:pPr>
            <a:endParaRPr lang="en-US" sz="2000">
              <a:solidFill>
                <a:schemeClr val="bg1"/>
              </a:solidFill>
            </a:endParaRPr>
          </a:p>
          <a:p>
            <a:pPr marL="742950" lvl="1" indent="-285750">
              <a:buClr>
                <a:schemeClr val="bg1"/>
              </a:buClr>
              <a:buFont typeface="Arial" panose="020B0604020202020204" pitchFamily="34" charset="0"/>
              <a:buChar char="•"/>
            </a:pPr>
            <a:r>
              <a:rPr lang="en-US" sz="2000">
                <a:solidFill>
                  <a:schemeClr val="bg1"/>
                </a:solidFill>
              </a:rPr>
              <a:t>Follow SymCheck on Facebook, Instagram, and Twitter to stay up-to-date on all things SymCheck</a:t>
            </a:r>
          </a:p>
          <a:p>
            <a:pPr marL="742950" lvl="1" indent="-285750">
              <a:buFont typeface="Arial" panose="020B0604020202020204" pitchFamily="34" charset="0"/>
              <a:buChar char="•"/>
            </a:pPr>
            <a:endParaRPr lang="en-US">
              <a:solidFill>
                <a:schemeClr val="bg1"/>
              </a:solidFill>
            </a:endParaRPr>
          </a:p>
        </p:txBody>
      </p:sp>
      <p:sp>
        <p:nvSpPr>
          <p:cNvPr id="3" name="Rectangle 2">
            <a:extLst>
              <a:ext uri="{FF2B5EF4-FFF2-40B4-BE49-F238E27FC236}">
                <a16:creationId xmlns:a16="http://schemas.microsoft.com/office/drawing/2014/main" id="{ED2A1DBC-88EF-A645-8BCC-7C9F62C53FCD}"/>
              </a:ext>
            </a:extLst>
          </p:cNvPr>
          <p:cNvSpPr/>
          <p:nvPr/>
        </p:nvSpPr>
        <p:spPr>
          <a:xfrm>
            <a:off x="6096000" y="1493516"/>
            <a:ext cx="6096000" cy="3698448"/>
          </a:xfrm>
          <a:prstGeom prst="rect">
            <a:avLst/>
          </a:prstGeom>
        </p:spPr>
        <p:txBody>
          <a:bodyPr>
            <a:spAutoFit/>
          </a:bodyPr>
          <a:lstStyle/>
          <a:p>
            <a:pPr marL="0" lvl="1">
              <a:spcBef>
                <a:spcPts val="1000"/>
              </a:spcBef>
            </a:pPr>
            <a:r>
              <a:rPr lang="en-US" sz="2800">
                <a:solidFill>
                  <a:schemeClr val="bg1"/>
                </a:solidFill>
              </a:rPr>
              <a:t>Future Scope</a:t>
            </a:r>
          </a:p>
          <a:p>
            <a:pPr marL="285750" lvl="1" indent="-285750">
              <a:spcBef>
                <a:spcPts val="1000"/>
              </a:spcBef>
              <a:buFont typeface="Arial" panose="020B0604020202020204" pitchFamily="34" charset="0"/>
              <a:buChar char="•"/>
            </a:pPr>
            <a:endParaRPr lang="en-US" sz="2000">
              <a:solidFill>
                <a:schemeClr val="bg1"/>
              </a:solidFill>
            </a:endParaRPr>
          </a:p>
          <a:p>
            <a:pPr marL="742950" lvl="1" indent="-285750">
              <a:buFont typeface="Arial" panose="020B0604020202020204" pitchFamily="34" charset="0"/>
              <a:buChar char="•"/>
            </a:pPr>
            <a:r>
              <a:rPr lang="en-US" sz="2000">
                <a:solidFill>
                  <a:schemeClr val="bg1"/>
                </a:solidFill>
              </a:rPr>
              <a:t>Addition of illnesses for diagnoses</a:t>
            </a:r>
          </a:p>
          <a:p>
            <a:pPr marL="742950" lvl="1" indent="-285750">
              <a:buFont typeface="Arial" panose="020B0604020202020204" pitchFamily="34" charset="0"/>
              <a:buChar char="•"/>
            </a:pPr>
            <a:endParaRPr lang="en-US" sz="2000">
              <a:solidFill>
                <a:schemeClr val="bg1"/>
              </a:solidFill>
            </a:endParaRPr>
          </a:p>
          <a:p>
            <a:pPr marL="742950" lvl="1" indent="-285750">
              <a:buFont typeface="Arial" panose="020B0604020202020204" pitchFamily="34" charset="0"/>
              <a:buChar char="•"/>
            </a:pPr>
            <a:r>
              <a:rPr lang="en-US" sz="2000">
                <a:solidFill>
                  <a:schemeClr val="bg1"/>
                </a:solidFill>
              </a:rPr>
              <a:t>Increasing the accuracy of training within our backend image classification model</a:t>
            </a:r>
          </a:p>
          <a:p>
            <a:pPr marL="742950" lvl="1" indent="-285750">
              <a:buFont typeface="Arial" panose="020B0604020202020204" pitchFamily="34" charset="0"/>
              <a:buChar char="•"/>
            </a:pPr>
            <a:endParaRPr lang="en-US" sz="2000">
              <a:solidFill>
                <a:schemeClr val="bg1"/>
              </a:solidFill>
            </a:endParaRPr>
          </a:p>
          <a:p>
            <a:pPr marL="742950" lvl="1" indent="-285750">
              <a:buFont typeface="Arial" panose="020B0604020202020204" pitchFamily="34" charset="0"/>
              <a:buChar char="•"/>
            </a:pPr>
            <a:r>
              <a:rPr lang="en-US" sz="2000">
                <a:solidFill>
                  <a:schemeClr val="bg1"/>
                </a:solidFill>
              </a:rPr>
              <a:t>Implementation of a dynamic script to clear media folder of all user image uploads daily for increased patient privacy</a:t>
            </a:r>
          </a:p>
          <a:p>
            <a:pPr marL="742950" lvl="1" indent="-285750">
              <a:buFont typeface="Arial" panose="020B0604020202020204" pitchFamily="34" charset="0"/>
              <a:buChar char="•"/>
            </a:pPr>
            <a:endParaRPr lang="en-US">
              <a:solidFill>
                <a:schemeClr val="bg1"/>
              </a:solidFill>
            </a:endParaRPr>
          </a:p>
        </p:txBody>
      </p:sp>
      <p:cxnSp>
        <p:nvCxnSpPr>
          <p:cNvPr id="6" name="Straight Connector 5">
            <a:extLst>
              <a:ext uri="{FF2B5EF4-FFF2-40B4-BE49-F238E27FC236}">
                <a16:creationId xmlns:a16="http://schemas.microsoft.com/office/drawing/2014/main" id="{3CD12939-6402-49C3-AF5F-226BC6E31DA6}"/>
              </a:ext>
            </a:extLst>
          </p:cNvPr>
          <p:cNvCxnSpPr>
            <a:cxnSpLocks/>
          </p:cNvCxnSpPr>
          <p:nvPr/>
        </p:nvCxnSpPr>
        <p:spPr>
          <a:xfrm>
            <a:off x="5566611" y="1363579"/>
            <a:ext cx="0" cy="4860758"/>
          </a:xfrm>
          <a:prstGeom prst="line">
            <a:avLst/>
          </a:prstGeom>
          <a:ln w="5715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32751466"/>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C61637-9E8C-314A-8D57-19D53680827D}"/>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5" name="Title 1">
            <a:extLst>
              <a:ext uri="{FF2B5EF4-FFF2-40B4-BE49-F238E27FC236}">
                <a16:creationId xmlns:a16="http://schemas.microsoft.com/office/drawing/2014/main" id="{D9CFCCDD-946B-9D4B-BB30-338DEA3C08DC}"/>
              </a:ext>
            </a:extLst>
          </p:cNvPr>
          <p:cNvSpPr txBox="1">
            <a:spLocks/>
          </p:cNvSpPr>
          <p:nvPr/>
        </p:nvSpPr>
        <p:spPr>
          <a:xfrm>
            <a:off x="4075122" y="2545947"/>
            <a:ext cx="4945598"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r>
              <a:rPr lang="en-US"/>
              <a:t>Thank you!</a:t>
            </a:r>
          </a:p>
        </p:txBody>
      </p:sp>
    </p:spTree>
    <p:extLst>
      <p:ext uri="{BB962C8B-B14F-4D97-AF65-F5344CB8AC3E}">
        <p14:creationId xmlns:p14="http://schemas.microsoft.com/office/powerpoint/2010/main" val="49940084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C61637-9E8C-314A-8D57-19D53680827D}"/>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5" name="Title 1">
            <a:extLst>
              <a:ext uri="{FF2B5EF4-FFF2-40B4-BE49-F238E27FC236}">
                <a16:creationId xmlns:a16="http://schemas.microsoft.com/office/drawing/2014/main" id="{D9CFCCDD-946B-9D4B-BB30-338DEA3C08DC}"/>
              </a:ext>
            </a:extLst>
          </p:cNvPr>
          <p:cNvSpPr txBox="1">
            <a:spLocks/>
          </p:cNvSpPr>
          <p:nvPr/>
        </p:nvSpPr>
        <p:spPr>
          <a:xfrm>
            <a:off x="3623746" y="2808036"/>
            <a:ext cx="4945598"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pPr algn="ctr"/>
            <a:r>
              <a:rPr lang="en-US">
                <a:ea typeface="Tahoma"/>
                <a:cs typeface="Tahoma"/>
              </a:rPr>
              <a:t>Demo</a:t>
            </a:r>
            <a:endParaRPr lang="en-US"/>
          </a:p>
        </p:txBody>
      </p:sp>
    </p:spTree>
    <p:extLst>
      <p:ext uri="{BB962C8B-B14F-4D97-AF65-F5344CB8AC3E}">
        <p14:creationId xmlns:p14="http://schemas.microsoft.com/office/powerpoint/2010/main" val="289845131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Demo Screen Shots</a:t>
            </a:r>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2" name="Slide Number Placeholder 1">
            <a:extLst>
              <a:ext uri="{FF2B5EF4-FFF2-40B4-BE49-F238E27FC236}">
                <a16:creationId xmlns:a16="http://schemas.microsoft.com/office/drawing/2014/main" id="{4AF88B34-6A11-4B20-9BBD-1E7FA92938B5}"/>
              </a:ext>
            </a:extLst>
          </p:cNvPr>
          <p:cNvSpPr>
            <a:spLocks noGrp="1"/>
          </p:cNvSpPr>
          <p:nvPr>
            <p:ph type="sldNum" sz="quarter" idx="12"/>
          </p:nvPr>
        </p:nvSpPr>
        <p:spPr/>
        <p:txBody>
          <a:bodyPr/>
          <a:lstStyle/>
          <a:p>
            <a:fld id="{C263D6C4-4840-40CC-AC84-17E24B3B7BDE}" type="slidenum">
              <a:rPr lang="en-US" noProof="0" smtClean="0"/>
              <a:pPr/>
              <a:t>65</a:t>
            </a:fld>
            <a:endParaRPr lang="en-US" noProof="0"/>
          </a:p>
        </p:txBody>
      </p:sp>
      <p:sp>
        <p:nvSpPr>
          <p:cNvPr id="10" name="TextBox 9">
            <a:extLst>
              <a:ext uri="{FF2B5EF4-FFF2-40B4-BE49-F238E27FC236}">
                <a16:creationId xmlns:a16="http://schemas.microsoft.com/office/drawing/2014/main" id="{262C5D4C-CA74-4839-A82D-30F4D3EBE4EE}"/>
              </a:ext>
            </a:extLst>
          </p:cNvPr>
          <p:cNvSpPr txBox="1"/>
          <p:nvPr/>
        </p:nvSpPr>
        <p:spPr>
          <a:xfrm>
            <a:off x="4096032" y="5755198"/>
            <a:ext cx="3436736" cy="923330"/>
          </a:xfrm>
          <a:prstGeom prst="rect">
            <a:avLst/>
          </a:prstGeom>
          <a:noFill/>
        </p:spPr>
        <p:txBody>
          <a:bodyPr wrap="square" lIns="91440" tIns="45720" rIns="91440" bIns="45720" rtlCol="0" anchor="t">
            <a:spAutoFit/>
          </a:bodyPr>
          <a:lstStyle/>
          <a:p>
            <a:pPr marL="285750" indent="-285750">
              <a:buClr>
                <a:schemeClr val="bg1"/>
              </a:buClr>
              <a:buFont typeface="Arial" panose="020B0604020202020204" pitchFamily="34" charset="0"/>
              <a:buChar char="•"/>
            </a:pPr>
            <a:r>
              <a:rPr lang="en-US">
                <a:solidFill>
                  <a:schemeClr val="bg1"/>
                </a:solidFill>
                <a:cs typeface="Arial"/>
              </a:rPr>
              <a:t>Check out our demo video</a:t>
            </a:r>
          </a:p>
          <a:p>
            <a:pPr>
              <a:buClr>
                <a:schemeClr val="bg1"/>
              </a:buClr>
            </a:pPr>
            <a:endParaRPr lang="en-US">
              <a:solidFill>
                <a:schemeClr val="bg1"/>
              </a:solidFill>
            </a:endParaRPr>
          </a:p>
          <a:p>
            <a:pPr>
              <a:buClr>
                <a:schemeClr val="accent2"/>
              </a:buClr>
            </a:pPr>
            <a:endParaRPr lang="en-US">
              <a:solidFill>
                <a:schemeClr val="bg1"/>
              </a:solidFill>
            </a:endParaRPr>
          </a:p>
        </p:txBody>
      </p:sp>
      <p:sp>
        <p:nvSpPr>
          <p:cNvPr id="3" name="TextBox 2">
            <a:extLst>
              <a:ext uri="{FF2B5EF4-FFF2-40B4-BE49-F238E27FC236}">
                <a16:creationId xmlns:a16="http://schemas.microsoft.com/office/drawing/2014/main" id="{173CD41F-E716-F441-8AA4-D3029444ABD4}"/>
              </a:ext>
            </a:extLst>
          </p:cNvPr>
          <p:cNvSpPr txBox="1"/>
          <p:nvPr/>
        </p:nvSpPr>
        <p:spPr>
          <a:xfrm>
            <a:off x="13075920" y="3820160"/>
            <a:ext cx="184731" cy="369332"/>
          </a:xfrm>
          <a:prstGeom prst="rect">
            <a:avLst/>
          </a:prstGeom>
          <a:noFill/>
        </p:spPr>
        <p:txBody>
          <a:bodyPr wrap="none" rtlCol="0">
            <a:spAutoFit/>
          </a:bodyPr>
          <a:lstStyle/>
          <a:p>
            <a:endParaRPr lang="en-US"/>
          </a:p>
        </p:txBody>
      </p:sp>
      <p:pic>
        <p:nvPicPr>
          <p:cNvPr id="13" name="Picture 13">
            <a:extLst>
              <a:ext uri="{FF2B5EF4-FFF2-40B4-BE49-F238E27FC236}">
                <a16:creationId xmlns:a16="http://schemas.microsoft.com/office/drawing/2014/main" id="{71950EE8-7E4A-4EC7-86D1-28CAF4272CC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77585" y="1880915"/>
            <a:ext cx="6354206" cy="3702859"/>
          </a:xfrm>
          <a:prstGeom prst="rect">
            <a:avLst/>
          </a:prstGeom>
        </p:spPr>
      </p:pic>
    </p:spTree>
    <p:extLst>
      <p:ext uri="{BB962C8B-B14F-4D97-AF65-F5344CB8AC3E}">
        <p14:creationId xmlns:p14="http://schemas.microsoft.com/office/powerpoint/2010/main" val="1894209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1889-9D5A-4143-BEC1-DC5DE99456A3}"/>
              </a:ext>
            </a:extLst>
          </p:cNvPr>
          <p:cNvSpPr>
            <a:spLocks noGrp="1"/>
          </p:cNvSpPr>
          <p:nvPr>
            <p:ph type="title"/>
          </p:nvPr>
        </p:nvSpPr>
        <p:spPr>
          <a:xfrm>
            <a:off x="444500" y="542925"/>
            <a:ext cx="11214100" cy="535531"/>
          </a:xfrm>
        </p:spPr>
        <p:txBody>
          <a:bodyPr vert="horz" wrap="square" lIns="91440" tIns="45720" rIns="91440" bIns="45720" rtlCol="0" anchor="t">
            <a:normAutofit fontScale="90000"/>
          </a:bodyPr>
          <a:lstStyle/>
          <a:p>
            <a:r>
              <a:rPr lang="en-US" sz="4000"/>
              <a:t>Persona 2:</a:t>
            </a:r>
            <a:br>
              <a:rPr lang="en-US" sz="4000"/>
            </a:br>
            <a:r>
              <a:rPr lang="en-US" sz="2400"/>
              <a:t>Ryan the overwhelmed college student</a:t>
            </a:r>
          </a:p>
        </p:txBody>
      </p:sp>
      <p:sp>
        <p:nvSpPr>
          <p:cNvPr id="3" name="Slide Number Placeholder 2">
            <a:extLst>
              <a:ext uri="{FF2B5EF4-FFF2-40B4-BE49-F238E27FC236}">
                <a16:creationId xmlns:a16="http://schemas.microsoft.com/office/drawing/2014/main" id="{16452386-6797-43CE-992B-18E84EA5E05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dirty="0" smtClean="0"/>
              <a:pPr>
                <a:spcAft>
                  <a:spcPts val="600"/>
                </a:spcAft>
              </a:pPr>
              <a:t>7</a:t>
            </a:fld>
            <a:endParaRPr lang="en-US" noProof="0"/>
          </a:p>
        </p:txBody>
      </p:sp>
      <p:sp>
        <p:nvSpPr>
          <p:cNvPr id="4" name="Text Placeholder 3">
            <a:extLst>
              <a:ext uri="{FF2B5EF4-FFF2-40B4-BE49-F238E27FC236}">
                <a16:creationId xmlns:a16="http://schemas.microsoft.com/office/drawing/2014/main" id="{721BBB3B-0BD9-47EF-818F-C7A5181293E9}"/>
              </a:ext>
            </a:extLst>
          </p:cNvPr>
          <p:cNvSpPr>
            <a:spLocks noGrp="1"/>
          </p:cNvSpPr>
          <p:nvPr>
            <p:ph sz="half" idx="1"/>
          </p:nvPr>
        </p:nvSpPr>
        <p:spPr>
          <a:xfrm>
            <a:off x="443365" y="1517715"/>
            <a:ext cx="5319903" cy="4907603"/>
          </a:xfrm>
        </p:spPr>
        <p:txBody>
          <a:bodyPr vert="horz" lIns="91440" tIns="45720" rIns="91440" bIns="45720" rtlCol="0" anchor="t">
            <a:normAutofit lnSpcReduction="10000"/>
          </a:bodyPr>
          <a:lstStyle/>
          <a:p>
            <a:r>
              <a:rPr lang="en-US" sz="2400"/>
              <a:t>Background Profile:</a:t>
            </a:r>
          </a:p>
          <a:p>
            <a:pPr lvl="1"/>
            <a:r>
              <a:rPr lang="en-US" sz="1600">
                <a:ea typeface="+mn-lt"/>
                <a:cs typeface="+mn-lt"/>
              </a:rPr>
              <a:t>Ryan is a junior at Pace University. Not only is he swarmed with assignments, but he has also just started to notice strange skin lesions on his arm. Although he wants to get his skin checked, he just doesn’t have time to waste in his schedule to check in to a doctor's office or urgent care facility if it is not necessary.</a:t>
            </a:r>
          </a:p>
          <a:p>
            <a:pPr marL="457200" lvl="1" indent="0">
              <a:buNone/>
            </a:pPr>
            <a:endParaRPr lang="en-US" sz="1400">
              <a:cs typeface="Arial"/>
            </a:endParaRPr>
          </a:p>
          <a:p>
            <a:r>
              <a:rPr lang="en-US" sz="2400"/>
              <a:t>How can </a:t>
            </a:r>
            <a:r>
              <a:rPr lang="en-US" sz="2400" err="1"/>
              <a:t>SymCheck</a:t>
            </a:r>
            <a:r>
              <a:rPr lang="en-US" sz="2400"/>
              <a:t> help?</a:t>
            </a:r>
            <a:endParaRPr lang="en-US" sz="2400">
              <a:cs typeface="Arial"/>
            </a:endParaRPr>
          </a:p>
          <a:p>
            <a:pPr lvl="1">
              <a:lnSpc>
                <a:spcPct val="100000"/>
              </a:lnSpc>
              <a:spcBef>
                <a:spcPts val="0"/>
              </a:spcBef>
            </a:pPr>
            <a:r>
              <a:rPr lang="en-US" sz="1600">
                <a:ea typeface="+mn-lt"/>
                <a:cs typeface="+mn-lt"/>
              </a:rPr>
              <a:t>Ryan needs a cursory method of diagnosis for his skin abnormality, </a:t>
            </a:r>
            <a:r>
              <a:rPr lang="en-US" sz="1600" i="1">
                <a:ea typeface="+mn-lt"/>
                <a:cs typeface="+mn-lt"/>
              </a:rPr>
              <a:t>without </a:t>
            </a:r>
            <a:r>
              <a:rPr lang="en-US" sz="1600">
                <a:ea typeface="+mn-lt"/>
                <a:cs typeface="+mn-lt"/>
              </a:rPr>
              <a:t>having to pay a physical visit to some medical facility. </a:t>
            </a:r>
          </a:p>
          <a:p>
            <a:pPr lvl="1">
              <a:lnSpc>
                <a:spcPct val="100000"/>
              </a:lnSpc>
              <a:spcBef>
                <a:spcPts val="0"/>
              </a:spcBef>
            </a:pPr>
            <a:endParaRPr lang="en-US" sz="1600">
              <a:ea typeface="+mn-lt"/>
              <a:cs typeface="+mn-lt"/>
            </a:endParaRPr>
          </a:p>
          <a:p>
            <a:pPr lvl="1">
              <a:lnSpc>
                <a:spcPct val="100000"/>
              </a:lnSpc>
              <a:spcBef>
                <a:spcPts val="0"/>
              </a:spcBef>
            </a:pPr>
            <a:r>
              <a:rPr lang="en-US" sz="1600">
                <a:ea typeface="+mn-lt"/>
                <a:cs typeface="+mn-lt"/>
              </a:rPr>
              <a:t>Our </a:t>
            </a:r>
            <a:r>
              <a:rPr lang="en-US" sz="1600" err="1">
                <a:ea typeface="+mn-lt"/>
                <a:cs typeface="+mn-lt"/>
              </a:rPr>
              <a:t>SymCheck</a:t>
            </a:r>
            <a:r>
              <a:rPr lang="en-US" sz="1600">
                <a:ea typeface="+mn-lt"/>
                <a:cs typeface="+mn-lt"/>
              </a:rPr>
              <a:t> application can solve this dilemma, and if the application identifies his lesions as to being serious or even life-threatening, it can recommend that he definitively needs to prioritize a visit to the doctor or nearest hospital.</a:t>
            </a:r>
            <a:endParaRPr lang="en-US" sz="1600">
              <a:cs typeface="Arial"/>
            </a:endParaRPr>
          </a:p>
        </p:txBody>
      </p:sp>
      <p:pic>
        <p:nvPicPr>
          <p:cNvPr id="7" name="Picture 7" descr="A picture containing text, table, book, indoor&#10;&#10;Description automatically generated">
            <a:extLst>
              <a:ext uri="{FF2B5EF4-FFF2-40B4-BE49-F238E27FC236}">
                <a16:creationId xmlns:a16="http://schemas.microsoft.com/office/drawing/2014/main" id="{BB4E39A5-7249-4EBD-ACF4-41A01E42205A}"/>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7128933" y="1682734"/>
            <a:ext cx="4267200" cy="4169866"/>
          </a:xfrm>
          <a:prstGeom prst="rect">
            <a:avLst/>
          </a:prstGeom>
        </p:spPr>
      </p:pic>
    </p:spTree>
    <p:extLst>
      <p:ext uri="{BB962C8B-B14F-4D97-AF65-F5344CB8AC3E}">
        <p14:creationId xmlns:p14="http://schemas.microsoft.com/office/powerpoint/2010/main" val="66598869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1889-9D5A-4143-BEC1-DC5DE99456A3}"/>
              </a:ext>
            </a:extLst>
          </p:cNvPr>
          <p:cNvSpPr>
            <a:spLocks noGrp="1"/>
          </p:cNvSpPr>
          <p:nvPr>
            <p:ph type="title"/>
          </p:nvPr>
        </p:nvSpPr>
        <p:spPr>
          <a:xfrm>
            <a:off x="444500" y="384881"/>
            <a:ext cx="11214100" cy="535531"/>
          </a:xfrm>
        </p:spPr>
        <p:txBody>
          <a:bodyPr vert="horz" wrap="square" lIns="91440" tIns="45720" rIns="91440" bIns="45720" rtlCol="0" anchor="t">
            <a:noAutofit/>
          </a:bodyPr>
          <a:lstStyle/>
          <a:p>
            <a:r>
              <a:rPr lang="en-US" sz="4000"/>
              <a:t>Persona 3: </a:t>
            </a:r>
            <a:br>
              <a:rPr lang="en-US" sz="4000"/>
            </a:br>
            <a:r>
              <a:rPr lang="en-US" sz="2400"/>
              <a:t>Lisa the Caring Nurse</a:t>
            </a:r>
          </a:p>
        </p:txBody>
      </p:sp>
      <p:sp>
        <p:nvSpPr>
          <p:cNvPr id="3" name="Slide Number Placeholder 2">
            <a:extLst>
              <a:ext uri="{FF2B5EF4-FFF2-40B4-BE49-F238E27FC236}">
                <a16:creationId xmlns:a16="http://schemas.microsoft.com/office/drawing/2014/main" id="{16452386-6797-43CE-992B-18E84EA5E05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dirty="0" smtClean="0"/>
              <a:pPr>
                <a:spcAft>
                  <a:spcPts val="600"/>
                </a:spcAft>
              </a:pPr>
              <a:t>8</a:t>
            </a:fld>
            <a:endParaRPr lang="en-US" noProof="0"/>
          </a:p>
        </p:txBody>
      </p:sp>
      <p:sp>
        <p:nvSpPr>
          <p:cNvPr id="4" name="Text Placeholder 3">
            <a:extLst>
              <a:ext uri="{FF2B5EF4-FFF2-40B4-BE49-F238E27FC236}">
                <a16:creationId xmlns:a16="http://schemas.microsoft.com/office/drawing/2014/main" id="{721BBB3B-0BD9-47EF-818F-C7A5181293E9}"/>
              </a:ext>
            </a:extLst>
          </p:cNvPr>
          <p:cNvSpPr>
            <a:spLocks noGrp="1"/>
          </p:cNvSpPr>
          <p:nvPr>
            <p:ph sz="half" idx="2"/>
          </p:nvPr>
        </p:nvSpPr>
        <p:spPr>
          <a:xfrm>
            <a:off x="5187228" y="1483848"/>
            <a:ext cx="6414925" cy="5268848"/>
          </a:xfrm>
        </p:spPr>
        <p:txBody>
          <a:bodyPr vert="horz" lIns="91440" tIns="45720" rIns="91440" bIns="45720" rtlCol="0" anchor="t">
            <a:normAutofit/>
          </a:bodyPr>
          <a:lstStyle/>
          <a:p>
            <a:r>
              <a:rPr lang="en-US" sz="2400"/>
              <a:t>Background Profile:</a:t>
            </a:r>
          </a:p>
          <a:p>
            <a:pPr lvl="1"/>
            <a:r>
              <a:rPr lang="en-US" sz="1500">
                <a:ea typeface="+mn-lt"/>
                <a:cs typeface="+mn-lt"/>
              </a:rPr>
              <a:t>Lisa has 15 years of experience as a Nurse at various urgent care facilities. Now, during global COVID-19 pandemic, many of her patients complain to her about the waiting period to see a doctor. </a:t>
            </a:r>
            <a:endParaRPr lang="en-US" sz="1500">
              <a:cs typeface="Arial"/>
            </a:endParaRPr>
          </a:p>
          <a:p>
            <a:r>
              <a:rPr lang="en-US" sz="2400"/>
              <a:t>How can </a:t>
            </a:r>
            <a:r>
              <a:rPr lang="en-US" sz="2400" err="1"/>
              <a:t>SymCheck</a:t>
            </a:r>
            <a:r>
              <a:rPr lang="en-US" sz="2400"/>
              <a:t> help?</a:t>
            </a:r>
            <a:endParaRPr lang="en-US" sz="2400">
              <a:cs typeface="Arial"/>
            </a:endParaRPr>
          </a:p>
          <a:p>
            <a:pPr lvl="1"/>
            <a:r>
              <a:rPr lang="en-US" sz="1500">
                <a:cs typeface="Arial"/>
              </a:rPr>
              <a:t>In order to help minimize the number of patients in the office, Lisa seeks an application to help her patients determine whether or not their illness symptoms require immediate medical attention.</a:t>
            </a:r>
          </a:p>
          <a:p>
            <a:pPr marL="457200" lvl="1" indent="0">
              <a:buNone/>
            </a:pPr>
            <a:endParaRPr lang="en-US" sz="1500">
              <a:cs typeface="Arial"/>
            </a:endParaRPr>
          </a:p>
          <a:p>
            <a:pPr lvl="1"/>
            <a:r>
              <a:rPr lang="en-US" sz="1500">
                <a:cs typeface="Arial"/>
              </a:rPr>
              <a:t>Given that Lisa wishes to refer her patients to a reliable, and convenient source of diagnosis, the </a:t>
            </a:r>
            <a:r>
              <a:rPr lang="en-US" sz="1500" err="1">
                <a:cs typeface="Arial"/>
              </a:rPr>
              <a:t>SymCheck</a:t>
            </a:r>
            <a:r>
              <a:rPr lang="en-US" sz="1500">
                <a:cs typeface="Arial"/>
              </a:rPr>
              <a:t> application could potentially offer guidance in determining what a patient's symptoms may indicate and thus provide recommendations for at-home remedies. </a:t>
            </a:r>
          </a:p>
          <a:p>
            <a:pPr lvl="1"/>
            <a:endParaRPr lang="en-US" sz="1500">
              <a:cs typeface="Arial"/>
            </a:endParaRPr>
          </a:p>
          <a:p>
            <a:pPr lvl="1"/>
            <a:r>
              <a:rPr lang="en-US" sz="1500">
                <a:cs typeface="Arial"/>
              </a:rPr>
              <a:t>The use of </a:t>
            </a:r>
            <a:r>
              <a:rPr lang="en-US" sz="1500" err="1">
                <a:cs typeface="Arial"/>
              </a:rPr>
              <a:t>SymCheck</a:t>
            </a:r>
            <a:r>
              <a:rPr lang="en-US" sz="1500">
                <a:cs typeface="Arial"/>
              </a:rPr>
              <a:t> could thus also help in mediating the spread of COVID-19 by reducing the traffic in Urgent Care facilities. </a:t>
            </a:r>
          </a:p>
        </p:txBody>
      </p:sp>
      <p:pic>
        <p:nvPicPr>
          <p:cNvPr id="5" name="Picture 6" descr="A picture containing person, indoor, wall&#10;&#10;Description automatically generated">
            <a:extLst>
              <a:ext uri="{FF2B5EF4-FFF2-40B4-BE49-F238E27FC236}">
                <a16:creationId xmlns:a16="http://schemas.microsoft.com/office/drawing/2014/main" id="{4ABEF55E-403B-428C-B90F-8C9D362D349B}"/>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445911" y="1516230"/>
            <a:ext cx="4684888" cy="4621406"/>
          </a:xfrm>
          <a:prstGeom prst="rect">
            <a:avLst/>
          </a:prstGeom>
        </p:spPr>
      </p:pic>
    </p:spTree>
    <p:extLst>
      <p:ext uri="{BB962C8B-B14F-4D97-AF65-F5344CB8AC3E}">
        <p14:creationId xmlns:p14="http://schemas.microsoft.com/office/powerpoint/2010/main" val="373747454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B83F-5684-C144-B706-048BC52E07E1}"/>
              </a:ext>
            </a:extLst>
          </p:cNvPr>
          <p:cNvSpPr>
            <a:spLocks noGrp="1"/>
          </p:cNvSpPr>
          <p:nvPr>
            <p:ph type="title"/>
          </p:nvPr>
        </p:nvSpPr>
        <p:spPr/>
        <p:txBody>
          <a:bodyPr/>
          <a:lstStyle/>
          <a:p>
            <a:r>
              <a:rPr lang="en-US" err="1"/>
              <a:t>SymCheck</a:t>
            </a:r>
            <a:r>
              <a:rPr lang="en-US"/>
              <a:t> Requirements</a:t>
            </a:r>
          </a:p>
        </p:txBody>
      </p:sp>
      <p:sp>
        <p:nvSpPr>
          <p:cNvPr id="3" name="Slide Number Placeholder 2">
            <a:extLst>
              <a:ext uri="{FF2B5EF4-FFF2-40B4-BE49-F238E27FC236}">
                <a16:creationId xmlns:a16="http://schemas.microsoft.com/office/drawing/2014/main" id="{509F3773-5D20-BC44-A499-8D11E94D4CF7}"/>
              </a:ext>
            </a:extLst>
          </p:cNvPr>
          <p:cNvSpPr>
            <a:spLocks noGrp="1"/>
          </p:cNvSpPr>
          <p:nvPr>
            <p:ph type="sldNum" sz="quarter" idx="12"/>
          </p:nvPr>
        </p:nvSpPr>
        <p:spPr/>
        <p:txBody>
          <a:bodyPr/>
          <a:lstStyle/>
          <a:p>
            <a:fld id="{C263D6C4-4840-40CC-AC84-17E24B3B7BDE}" type="slidenum">
              <a:rPr lang="en-US" noProof="0" smtClean="0"/>
              <a:pPr/>
              <a:t>9</a:t>
            </a:fld>
            <a:endParaRPr lang="en-US" noProof="0"/>
          </a:p>
        </p:txBody>
      </p:sp>
      <p:sp>
        <p:nvSpPr>
          <p:cNvPr id="6" name="Freeform: Shape 5">
            <a:extLst>
              <a:ext uri="{FF2B5EF4-FFF2-40B4-BE49-F238E27FC236}">
                <a16:creationId xmlns:a16="http://schemas.microsoft.com/office/drawing/2014/main" id="{738A617A-06EB-4B37-AF4B-773C82D1627E}"/>
              </a:ext>
            </a:extLst>
          </p:cNvPr>
          <p:cNvSpPr/>
          <p:nvPr/>
        </p:nvSpPr>
        <p:spPr>
          <a:xfrm>
            <a:off x="444500" y="1677990"/>
            <a:ext cx="8128000" cy="709537"/>
          </a:xfrm>
          <a:custGeom>
            <a:avLst/>
            <a:gdLst>
              <a:gd name="connsiteX0" fmla="*/ 0 w 8128000"/>
              <a:gd name="connsiteY0" fmla="*/ 0 h 709537"/>
              <a:gd name="connsiteX1" fmla="*/ 8128000 w 8128000"/>
              <a:gd name="connsiteY1" fmla="*/ 0 h 709537"/>
              <a:gd name="connsiteX2" fmla="*/ 8128000 w 8128000"/>
              <a:gd name="connsiteY2" fmla="*/ 709537 h 709537"/>
              <a:gd name="connsiteX3" fmla="*/ 0 w 8128000"/>
              <a:gd name="connsiteY3" fmla="*/ 709537 h 709537"/>
              <a:gd name="connsiteX4" fmla="*/ 0 w 8128000"/>
              <a:gd name="connsiteY4" fmla="*/ 0 h 70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709537">
                <a:moveTo>
                  <a:pt x="0" y="0"/>
                </a:moveTo>
                <a:lnTo>
                  <a:pt x="8128000" y="0"/>
                </a:lnTo>
                <a:lnTo>
                  <a:pt x="8128000" y="709537"/>
                </a:lnTo>
                <a:lnTo>
                  <a:pt x="0" y="709537"/>
                </a:lnTo>
                <a:lnTo>
                  <a:pt x="0" y="0"/>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shade val="50000"/>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823" tIns="354076" rIns="630823"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a:t>
            </a:r>
            <a:r>
              <a:rPr lang="en-US" sz="1700" kern="1200" err="1"/>
              <a:t>png</a:t>
            </a:r>
            <a:r>
              <a:rPr lang="en-US" sz="1700" kern="1200"/>
              <a:t> and .jpg/.jpeg files only</a:t>
            </a:r>
          </a:p>
        </p:txBody>
      </p:sp>
      <p:sp>
        <p:nvSpPr>
          <p:cNvPr id="7" name="Freeform: Shape 6">
            <a:extLst>
              <a:ext uri="{FF2B5EF4-FFF2-40B4-BE49-F238E27FC236}">
                <a16:creationId xmlns:a16="http://schemas.microsoft.com/office/drawing/2014/main" id="{4EFA98A2-4474-4230-80BE-E010A83DC82F}"/>
              </a:ext>
            </a:extLst>
          </p:cNvPr>
          <p:cNvSpPr/>
          <p:nvPr/>
        </p:nvSpPr>
        <p:spPr>
          <a:xfrm>
            <a:off x="850900" y="1427070"/>
            <a:ext cx="5689600" cy="501840"/>
          </a:xfrm>
          <a:custGeom>
            <a:avLst/>
            <a:gdLst>
              <a:gd name="connsiteX0" fmla="*/ 0 w 5689600"/>
              <a:gd name="connsiteY0" fmla="*/ 83642 h 501840"/>
              <a:gd name="connsiteX1" fmla="*/ 83642 w 5689600"/>
              <a:gd name="connsiteY1" fmla="*/ 0 h 501840"/>
              <a:gd name="connsiteX2" fmla="*/ 5605958 w 5689600"/>
              <a:gd name="connsiteY2" fmla="*/ 0 h 501840"/>
              <a:gd name="connsiteX3" fmla="*/ 5689600 w 5689600"/>
              <a:gd name="connsiteY3" fmla="*/ 83642 h 501840"/>
              <a:gd name="connsiteX4" fmla="*/ 5689600 w 5689600"/>
              <a:gd name="connsiteY4" fmla="*/ 418198 h 501840"/>
              <a:gd name="connsiteX5" fmla="*/ 5605958 w 5689600"/>
              <a:gd name="connsiteY5" fmla="*/ 501840 h 501840"/>
              <a:gd name="connsiteX6" fmla="*/ 83642 w 5689600"/>
              <a:gd name="connsiteY6" fmla="*/ 501840 h 501840"/>
              <a:gd name="connsiteX7" fmla="*/ 0 w 5689600"/>
              <a:gd name="connsiteY7" fmla="*/ 418198 h 501840"/>
              <a:gd name="connsiteX8" fmla="*/ 0 w 5689600"/>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01840">
                <a:moveTo>
                  <a:pt x="0" y="83642"/>
                </a:moveTo>
                <a:cubicBezTo>
                  <a:pt x="0" y="37448"/>
                  <a:pt x="37448" y="0"/>
                  <a:pt x="83642" y="0"/>
                </a:cubicBezTo>
                <a:lnTo>
                  <a:pt x="5605958" y="0"/>
                </a:lnTo>
                <a:cubicBezTo>
                  <a:pt x="5652152" y="0"/>
                  <a:pt x="5689600" y="37448"/>
                  <a:pt x="5689600" y="83642"/>
                </a:cubicBezTo>
                <a:lnTo>
                  <a:pt x="5689600" y="418198"/>
                </a:lnTo>
                <a:cubicBezTo>
                  <a:pt x="5689600" y="464392"/>
                  <a:pt x="5652152" y="501840"/>
                  <a:pt x="5605958" y="501840"/>
                </a:cubicBezTo>
                <a:lnTo>
                  <a:pt x="83642" y="501840"/>
                </a:lnTo>
                <a:cubicBezTo>
                  <a:pt x="37448" y="501840"/>
                  <a:pt x="0" y="464392"/>
                  <a:pt x="0" y="418198"/>
                </a:cubicBezTo>
                <a:lnTo>
                  <a:pt x="0" y="8364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shade val="50000"/>
              <a:hueOff val="0"/>
              <a:satOff val="0"/>
              <a:lumOff val="0"/>
              <a:alphaOff val="0"/>
            </a:schemeClr>
          </a:fillRef>
          <a:effectRef idx="2">
            <a:schemeClr val="accent5">
              <a:shade val="50000"/>
              <a:hueOff val="0"/>
              <a:satOff val="0"/>
              <a:lumOff val="0"/>
              <a:alphaOff val="0"/>
            </a:schemeClr>
          </a:effectRef>
          <a:fontRef idx="minor">
            <a:schemeClr val="lt1"/>
          </a:fontRef>
        </p:style>
        <p:txBody>
          <a:bodyPr spcFirstLastPara="0" vert="horz" wrap="square" lIns="239551" tIns="24498" rIns="239551" bIns="24498" numCol="1" spcCol="1270" anchor="ctr" anchorCtr="0">
            <a:noAutofit/>
          </a:bodyPr>
          <a:lstStyle/>
          <a:p>
            <a:pPr marL="0" lvl="0" indent="0" algn="l" defTabSz="755650">
              <a:lnSpc>
                <a:spcPct val="90000"/>
              </a:lnSpc>
              <a:spcBef>
                <a:spcPct val="0"/>
              </a:spcBef>
              <a:spcAft>
                <a:spcPct val="35000"/>
              </a:spcAft>
              <a:buNone/>
            </a:pPr>
            <a:r>
              <a:rPr lang="en-US" sz="1700" kern="1200"/>
              <a:t>Upload Image</a:t>
            </a:r>
          </a:p>
        </p:txBody>
      </p:sp>
      <p:sp>
        <p:nvSpPr>
          <p:cNvPr id="8" name="Freeform: Shape 7">
            <a:extLst>
              <a:ext uri="{FF2B5EF4-FFF2-40B4-BE49-F238E27FC236}">
                <a16:creationId xmlns:a16="http://schemas.microsoft.com/office/drawing/2014/main" id="{204B30B8-C57D-45E0-97A4-15C8560DCF36}"/>
              </a:ext>
            </a:extLst>
          </p:cNvPr>
          <p:cNvSpPr/>
          <p:nvPr/>
        </p:nvSpPr>
        <p:spPr>
          <a:xfrm>
            <a:off x="444500" y="2730248"/>
            <a:ext cx="8128000" cy="709537"/>
          </a:xfrm>
          <a:custGeom>
            <a:avLst/>
            <a:gdLst>
              <a:gd name="connsiteX0" fmla="*/ 0 w 8128000"/>
              <a:gd name="connsiteY0" fmla="*/ 0 h 709537"/>
              <a:gd name="connsiteX1" fmla="*/ 8128000 w 8128000"/>
              <a:gd name="connsiteY1" fmla="*/ 0 h 709537"/>
              <a:gd name="connsiteX2" fmla="*/ 8128000 w 8128000"/>
              <a:gd name="connsiteY2" fmla="*/ 709537 h 709537"/>
              <a:gd name="connsiteX3" fmla="*/ 0 w 8128000"/>
              <a:gd name="connsiteY3" fmla="*/ 709537 h 709537"/>
              <a:gd name="connsiteX4" fmla="*/ 0 w 8128000"/>
              <a:gd name="connsiteY4" fmla="*/ 0 h 70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709537">
                <a:moveTo>
                  <a:pt x="0" y="0"/>
                </a:moveTo>
                <a:lnTo>
                  <a:pt x="8128000" y="0"/>
                </a:lnTo>
                <a:lnTo>
                  <a:pt x="8128000" y="709537"/>
                </a:lnTo>
                <a:lnTo>
                  <a:pt x="0" y="709537"/>
                </a:lnTo>
                <a:lnTo>
                  <a:pt x="0" y="0"/>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shade val="50000"/>
              <a:hueOff val="257777"/>
              <a:satOff val="-30454"/>
              <a:lumOff val="2311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823" tIns="354076" rIns="630823"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Quicker results for the patient</a:t>
            </a:r>
          </a:p>
        </p:txBody>
      </p:sp>
      <p:sp>
        <p:nvSpPr>
          <p:cNvPr id="9" name="Freeform: Shape 8">
            <a:extLst>
              <a:ext uri="{FF2B5EF4-FFF2-40B4-BE49-F238E27FC236}">
                <a16:creationId xmlns:a16="http://schemas.microsoft.com/office/drawing/2014/main" id="{822D8A18-4CE5-413B-B779-6AC6F19A71AB}"/>
              </a:ext>
            </a:extLst>
          </p:cNvPr>
          <p:cNvSpPr/>
          <p:nvPr/>
        </p:nvSpPr>
        <p:spPr>
          <a:xfrm>
            <a:off x="850900" y="2479328"/>
            <a:ext cx="5689600" cy="501840"/>
          </a:xfrm>
          <a:custGeom>
            <a:avLst/>
            <a:gdLst>
              <a:gd name="connsiteX0" fmla="*/ 0 w 5689600"/>
              <a:gd name="connsiteY0" fmla="*/ 83642 h 501840"/>
              <a:gd name="connsiteX1" fmla="*/ 83642 w 5689600"/>
              <a:gd name="connsiteY1" fmla="*/ 0 h 501840"/>
              <a:gd name="connsiteX2" fmla="*/ 5605958 w 5689600"/>
              <a:gd name="connsiteY2" fmla="*/ 0 h 501840"/>
              <a:gd name="connsiteX3" fmla="*/ 5689600 w 5689600"/>
              <a:gd name="connsiteY3" fmla="*/ 83642 h 501840"/>
              <a:gd name="connsiteX4" fmla="*/ 5689600 w 5689600"/>
              <a:gd name="connsiteY4" fmla="*/ 418198 h 501840"/>
              <a:gd name="connsiteX5" fmla="*/ 5605958 w 5689600"/>
              <a:gd name="connsiteY5" fmla="*/ 501840 h 501840"/>
              <a:gd name="connsiteX6" fmla="*/ 83642 w 5689600"/>
              <a:gd name="connsiteY6" fmla="*/ 501840 h 501840"/>
              <a:gd name="connsiteX7" fmla="*/ 0 w 5689600"/>
              <a:gd name="connsiteY7" fmla="*/ 418198 h 501840"/>
              <a:gd name="connsiteX8" fmla="*/ 0 w 5689600"/>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01840">
                <a:moveTo>
                  <a:pt x="0" y="83642"/>
                </a:moveTo>
                <a:cubicBezTo>
                  <a:pt x="0" y="37448"/>
                  <a:pt x="37448" y="0"/>
                  <a:pt x="83642" y="0"/>
                </a:cubicBezTo>
                <a:lnTo>
                  <a:pt x="5605958" y="0"/>
                </a:lnTo>
                <a:cubicBezTo>
                  <a:pt x="5652152" y="0"/>
                  <a:pt x="5689600" y="37448"/>
                  <a:pt x="5689600" y="83642"/>
                </a:cubicBezTo>
                <a:lnTo>
                  <a:pt x="5689600" y="418198"/>
                </a:lnTo>
                <a:cubicBezTo>
                  <a:pt x="5689600" y="464392"/>
                  <a:pt x="5652152" y="501840"/>
                  <a:pt x="5605958" y="501840"/>
                </a:cubicBezTo>
                <a:lnTo>
                  <a:pt x="83642" y="501840"/>
                </a:lnTo>
                <a:cubicBezTo>
                  <a:pt x="37448" y="501840"/>
                  <a:pt x="0" y="464392"/>
                  <a:pt x="0" y="418198"/>
                </a:cubicBezTo>
                <a:lnTo>
                  <a:pt x="0" y="8364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shade val="50000"/>
              <a:hueOff val="257777"/>
              <a:satOff val="-30454"/>
              <a:lumOff val="23110"/>
              <a:alphaOff val="0"/>
            </a:schemeClr>
          </a:fillRef>
          <a:effectRef idx="2">
            <a:schemeClr val="accent5">
              <a:shade val="50000"/>
              <a:hueOff val="257777"/>
              <a:satOff val="-30454"/>
              <a:lumOff val="23110"/>
              <a:alphaOff val="0"/>
            </a:schemeClr>
          </a:effectRef>
          <a:fontRef idx="minor">
            <a:schemeClr val="lt1"/>
          </a:fontRef>
        </p:style>
        <p:txBody>
          <a:bodyPr spcFirstLastPara="0" vert="horz" wrap="square" lIns="239551" tIns="24498" rIns="239551" bIns="24498" numCol="1" spcCol="1270" anchor="ctr" anchorCtr="0">
            <a:noAutofit/>
          </a:bodyPr>
          <a:lstStyle/>
          <a:p>
            <a:pPr marL="0" lvl="0" indent="0" algn="l" defTabSz="755650">
              <a:lnSpc>
                <a:spcPct val="90000"/>
              </a:lnSpc>
              <a:spcBef>
                <a:spcPct val="0"/>
              </a:spcBef>
              <a:spcAft>
                <a:spcPct val="35000"/>
              </a:spcAft>
              <a:buNone/>
            </a:pPr>
            <a:r>
              <a:rPr lang="en-US" sz="1700" kern="1200"/>
              <a:t>Receive Image-based Results</a:t>
            </a:r>
          </a:p>
        </p:txBody>
      </p:sp>
      <p:sp>
        <p:nvSpPr>
          <p:cNvPr id="10" name="Freeform: Shape 9">
            <a:extLst>
              <a:ext uri="{FF2B5EF4-FFF2-40B4-BE49-F238E27FC236}">
                <a16:creationId xmlns:a16="http://schemas.microsoft.com/office/drawing/2014/main" id="{2E7BB3A8-A46C-4755-812B-EDC504C9CB16}"/>
              </a:ext>
            </a:extLst>
          </p:cNvPr>
          <p:cNvSpPr/>
          <p:nvPr/>
        </p:nvSpPr>
        <p:spPr>
          <a:xfrm>
            <a:off x="444500" y="3782505"/>
            <a:ext cx="8128000" cy="709537"/>
          </a:xfrm>
          <a:custGeom>
            <a:avLst/>
            <a:gdLst>
              <a:gd name="connsiteX0" fmla="*/ 0 w 8128000"/>
              <a:gd name="connsiteY0" fmla="*/ 0 h 709537"/>
              <a:gd name="connsiteX1" fmla="*/ 8128000 w 8128000"/>
              <a:gd name="connsiteY1" fmla="*/ 0 h 709537"/>
              <a:gd name="connsiteX2" fmla="*/ 8128000 w 8128000"/>
              <a:gd name="connsiteY2" fmla="*/ 709537 h 709537"/>
              <a:gd name="connsiteX3" fmla="*/ 0 w 8128000"/>
              <a:gd name="connsiteY3" fmla="*/ 709537 h 709537"/>
              <a:gd name="connsiteX4" fmla="*/ 0 w 8128000"/>
              <a:gd name="connsiteY4" fmla="*/ 0 h 70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709537">
                <a:moveTo>
                  <a:pt x="0" y="0"/>
                </a:moveTo>
                <a:lnTo>
                  <a:pt x="8128000" y="0"/>
                </a:lnTo>
                <a:lnTo>
                  <a:pt x="8128000" y="709537"/>
                </a:lnTo>
                <a:lnTo>
                  <a:pt x="0" y="709537"/>
                </a:lnTo>
                <a:lnTo>
                  <a:pt x="0" y="0"/>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shade val="50000"/>
              <a:hueOff val="515555"/>
              <a:satOff val="-60908"/>
              <a:lumOff val="46221"/>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823" tIns="354076" rIns="630823"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More accurate results for the patient</a:t>
            </a:r>
          </a:p>
        </p:txBody>
      </p:sp>
      <p:sp>
        <p:nvSpPr>
          <p:cNvPr id="11" name="Freeform: Shape 10">
            <a:extLst>
              <a:ext uri="{FF2B5EF4-FFF2-40B4-BE49-F238E27FC236}">
                <a16:creationId xmlns:a16="http://schemas.microsoft.com/office/drawing/2014/main" id="{26F34433-F921-4B7C-87D9-0E6C37E2AD2B}"/>
              </a:ext>
            </a:extLst>
          </p:cNvPr>
          <p:cNvSpPr/>
          <p:nvPr/>
        </p:nvSpPr>
        <p:spPr>
          <a:xfrm>
            <a:off x="850900" y="3531585"/>
            <a:ext cx="5689600" cy="501840"/>
          </a:xfrm>
          <a:custGeom>
            <a:avLst/>
            <a:gdLst>
              <a:gd name="connsiteX0" fmla="*/ 0 w 5689600"/>
              <a:gd name="connsiteY0" fmla="*/ 83642 h 501840"/>
              <a:gd name="connsiteX1" fmla="*/ 83642 w 5689600"/>
              <a:gd name="connsiteY1" fmla="*/ 0 h 501840"/>
              <a:gd name="connsiteX2" fmla="*/ 5605958 w 5689600"/>
              <a:gd name="connsiteY2" fmla="*/ 0 h 501840"/>
              <a:gd name="connsiteX3" fmla="*/ 5689600 w 5689600"/>
              <a:gd name="connsiteY3" fmla="*/ 83642 h 501840"/>
              <a:gd name="connsiteX4" fmla="*/ 5689600 w 5689600"/>
              <a:gd name="connsiteY4" fmla="*/ 418198 h 501840"/>
              <a:gd name="connsiteX5" fmla="*/ 5605958 w 5689600"/>
              <a:gd name="connsiteY5" fmla="*/ 501840 h 501840"/>
              <a:gd name="connsiteX6" fmla="*/ 83642 w 5689600"/>
              <a:gd name="connsiteY6" fmla="*/ 501840 h 501840"/>
              <a:gd name="connsiteX7" fmla="*/ 0 w 5689600"/>
              <a:gd name="connsiteY7" fmla="*/ 418198 h 501840"/>
              <a:gd name="connsiteX8" fmla="*/ 0 w 5689600"/>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01840">
                <a:moveTo>
                  <a:pt x="0" y="83642"/>
                </a:moveTo>
                <a:cubicBezTo>
                  <a:pt x="0" y="37448"/>
                  <a:pt x="37448" y="0"/>
                  <a:pt x="83642" y="0"/>
                </a:cubicBezTo>
                <a:lnTo>
                  <a:pt x="5605958" y="0"/>
                </a:lnTo>
                <a:cubicBezTo>
                  <a:pt x="5652152" y="0"/>
                  <a:pt x="5689600" y="37448"/>
                  <a:pt x="5689600" y="83642"/>
                </a:cubicBezTo>
                <a:lnTo>
                  <a:pt x="5689600" y="418198"/>
                </a:lnTo>
                <a:cubicBezTo>
                  <a:pt x="5689600" y="464392"/>
                  <a:pt x="5652152" y="501840"/>
                  <a:pt x="5605958" y="501840"/>
                </a:cubicBezTo>
                <a:lnTo>
                  <a:pt x="83642" y="501840"/>
                </a:lnTo>
                <a:cubicBezTo>
                  <a:pt x="37448" y="501840"/>
                  <a:pt x="0" y="464392"/>
                  <a:pt x="0" y="418198"/>
                </a:cubicBezTo>
                <a:lnTo>
                  <a:pt x="0" y="8364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shade val="50000"/>
              <a:hueOff val="515555"/>
              <a:satOff val="-60908"/>
              <a:lumOff val="46221"/>
              <a:alphaOff val="0"/>
            </a:schemeClr>
          </a:fillRef>
          <a:effectRef idx="2">
            <a:schemeClr val="accent5">
              <a:shade val="50000"/>
              <a:hueOff val="515555"/>
              <a:satOff val="-60908"/>
              <a:lumOff val="46221"/>
              <a:alphaOff val="0"/>
            </a:schemeClr>
          </a:effectRef>
          <a:fontRef idx="minor">
            <a:schemeClr val="lt1"/>
          </a:fontRef>
        </p:style>
        <p:txBody>
          <a:bodyPr spcFirstLastPara="0" vert="horz" wrap="square" lIns="239551" tIns="24498" rIns="239551" bIns="24498" numCol="1" spcCol="1270" anchor="ctr" anchorCtr="0">
            <a:noAutofit/>
          </a:bodyPr>
          <a:lstStyle/>
          <a:p>
            <a:pPr marL="0" lvl="0" indent="0" algn="l" defTabSz="755650">
              <a:lnSpc>
                <a:spcPct val="90000"/>
              </a:lnSpc>
              <a:spcBef>
                <a:spcPct val="0"/>
              </a:spcBef>
              <a:spcAft>
                <a:spcPct val="35000"/>
              </a:spcAft>
              <a:buNone/>
            </a:pPr>
            <a:r>
              <a:rPr lang="en-US" sz="1700" kern="1200"/>
              <a:t>Receive Advanced Results</a:t>
            </a:r>
          </a:p>
        </p:txBody>
      </p:sp>
      <p:sp>
        <p:nvSpPr>
          <p:cNvPr id="12" name="Freeform: Shape 11">
            <a:extLst>
              <a:ext uri="{FF2B5EF4-FFF2-40B4-BE49-F238E27FC236}">
                <a16:creationId xmlns:a16="http://schemas.microsoft.com/office/drawing/2014/main" id="{C1553D54-2120-4ECF-815D-4AA1BC9E33CD}"/>
              </a:ext>
            </a:extLst>
          </p:cNvPr>
          <p:cNvSpPr/>
          <p:nvPr/>
        </p:nvSpPr>
        <p:spPr>
          <a:xfrm>
            <a:off x="444500" y="4834763"/>
            <a:ext cx="8128000" cy="709537"/>
          </a:xfrm>
          <a:custGeom>
            <a:avLst/>
            <a:gdLst>
              <a:gd name="connsiteX0" fmla="*/ 0 w 8128000"/>
              <a:gd name="connsiteY0" fmla="*/ 0 h 709537"/>
              <a:gd name="connsiteX1" fmla="*/ 8128000 w 8128000"/>
              <a:gd name="connsiteY1" fmla="*/ 0 h 709537"/>
              <a:gd name="connsiteX2" fmla="*/ 8128000 w 8128000"/>
              <a:gd name="connsiteY2" fmla="*/ 709537 h 709537"/>
              <a:gd name="connsiteX3" fmla="*/ 0 w 8128000"/>
              <a:gd name="connsiteY3" fmla="*/ 709537 h 709537"/>
              <a:gd name="connsiteX4" fmla="*/ 0 w 8128000"/>
              <a:gd name="connsiteY4" fmla="*/ 0 h 70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709537">
                <a:moveTo>
                  <a:pt x="0" y="0"/>
                </a:moveTo>
                <a:lnTo>
                  <a:pt x="8128000" y="0"/>
                </a:lnTo>
                <a:lnTo>
                  <a:pt x="8128000" y="709537"/>
                </a:lnTo>
                <a:lnTo>
                  <a:pt x="0" y="709537"/>
                </a:lnTo>
                <a:lnTo>
                  <a:pt x="0" y="0"/>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shade val="50000"/>
              <a:hueOff val="515555"/>
              <a:satOff val="-60908"/>
              <a:lumOff val="46221"/>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823" tIns="354076" rIns="630823"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Accurate geolocation for nearby hospitals/healthcare facilities</a:t>
            </a:r>
          </a:p>
        </p:txBody>
      </p:sp>
      <p:sp>
        <p:nvSpPr>
          <p:cNvPr id="13" name="Freeform: Shape 12">
            <a:extLst>
              <a:ext uri="{FF2B5EF4-FFF2-40B4-BE49-F238E27FC236}">
                <a16:creationId xmlns:a16="http://schemas.microsoft.com/office/drawing/2014/main" id="{C98E1C2D-D4C7-44D8-B517-C7F32956B74A}"/>
              </a:ext>
            </a:extLst>
          </p:cNvPr>
          <p:cNvSpPr/>
          <p:nvPr/>
        </p:nvSpPr>
        <p:spPr>
          <a:xfrm>
            <a:off x="850900" y="4583843"/>
            <a:ext cx="5689600" cy="501840"/>
          </a:xfrm>
          <a:custGeom>
            <a:avLst/>
            <a:gdLst>
              <a:gd name="connsiteX0" fmla="*/ 0 w 5689600"/>
              <a:gd name="connsiteY0" fmla="*/ 83642 h 501840"/>
              <a:gd name="connsiteX1" fmla="*/ 83642 w 5689600"/>
              <a:gd name="connsiteY1" fmla="*/ 0 h 501840"/>
              <a:gd name="connsiteX2" fmla="*/ 5605958 w 5689600"/>
              <a:gd name="connsiteY2" fmla="*/ 0 h 501840"/>
              <a:gd name="connsiteX3" fmla="*/ 5689600 w 5689600"/>
              <a:gd name="connsiteY3" fmla="*/ 83642 h 501840"/>
              <a:gd name="connsiteX4" fmla="*/ 5689600 w 5689600"/>
              <a:gd name="connsiteY4" fmla="*/ 418198 h 501840"/>
              <a:gd name="connsiteX5" fmla="*/ 5605958 w 5689600"/>
              <a:gd name="connsiteY5" fmla="*/ 501840 h 501840"/>
              <a:gd name="connsiteX6" fmla="*/ 83642 w 5689600"/>
              <a:gd name="connsiteY6" fmla="*/ 501840 h 501840"/>
              <a:gd name="connsiteX7" fmla="*/ 0 w 5689600"/>
              <a:gd name="connsiteY7" fmla="*/ 418198 h 501840"/>
              <a:gd name="connsiteX8" fmla="*/ 0 w 5689600"/>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01840">
                <a:moveTo>
                  <a:pt x="0" y="83642"/>
                </a:moveTo>
                <a:cubicBezTo>
                  <a:pt x="0" y="37448"/>
                  <a:pt x="37448" y="0"/>
                  <a:pt x="83642" y="0"/>
                </a:cubicBezTo>
                <a:lnTo>
                  <a:pt x="5605958" y="0"/>
                </a:lnTo>
                <a:cubicBezTo>
                  <a:pt x="5652152" y="0"/>
                  <a:pt x="5689600" y="37448"/>
                  <a:pt x="5689600" y="83642"/>
                </a:cubicBezTo>
                <a:lnTo>
                  <a:pt x="5689600" y="418198"/>
                </a:lnTo>
                <a:cubicBezTo>
                  <a:pt x="5689600" y="464392"/>
                  <a:pt x="5652152" y="501840"/>
                  <a:pt x="5605958" y="501840"/>
                </a:cubicBezTo>
                <a:lnTo>
                  <a:pt x="83642" y="501840"/>
                </a:lnTo>
                <a:cubicBezTo>
                  <a:pt x="37448" y="501840"/>
                  <a:pt x="0" y="464392"/>
                  <a:pt x="0" y="418198"/>
                </a:cubicBezTo>
                <a:lnTo>
                  <a:pt x="0" y="8364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shade val="50000"/>
              <a:hueOff val="515555"/>
              <a:satOff val="-60908"/>
              <a:lumOff val="46221"/>
              <a:alphaOff val="0"/>
            </a:schemeClr>
          </a:fillRef>
          <a:effectRef idx="2">
            <a:schemeClr val="accent5">
              <a:shade val="50000"/>
              <a:hueOff val="515555"/>
              <a:satOff val="-60908"/>
              <a:lumOff val="46221"/>
              <a:alphaOff val="0"/>
            </a:schemeClr>
          </a:effectRef>
          <a:fontRef idx="minor">
            <a:schemeClr val="lt1"/>
          </a:fontRef>
        </p:style>
        <p:txBody>
          <a:bodyPr spcFirstLastPara="0" vert="horz" wrap="square" lIns="239551" tIns="24498" rIns="239551" bIns="24498" numCol="1" spcCol="1270" anchor="ctr" anchorCtr="0">
            <a:noAutofit/>
          </a:bodyPr>
          <a:lstStyle/>
          <a:p>
            <a:pPr marL="0" lvl="0" indent="0" algn="l" defTabSz="755650">
              <a:lnSpc>
                <a:spcPct val="90000"/>
              </a:lnSpc>
              <a:spcBef>
                <a:spcPct val="0"/>
              </a:spcBef>
              <a:spcAft>
                <a:spcPct val="35000"/>
              </a:spcAft>
              <a:buNone/>
            </a:pPr>
            <a:r>
              <a:rPr lang="en-US" sz="1700" kern="1200"/>
              <a:t>Find Nearest Emergency Room</a:t>
            </a:r>
          </a:p>
        </p:txBody>
      </p:sp>
      <p:sp>
        <p:nvSpPr>
          <p:cNvPr id="14" name="Freeform: Shape 13">
            <a:extLst>
              <a:ext uri="{FF2B5EF4-FFF2-40B4-BE49-F238E27FC236}">
                <a16:creationId xmlns:a16="http://schemas.microsoft.com/office/drawing/2014/main" id="{8889D3A3-A4D8-4B57-BACE-BE3FAB09E158}"/>
              </a:ext>
            </a:extLst>
          </p:cNvPr>
          <p:cNvSpPr/>
          <p:nvPr/>
        </p:nvSpPr>
        <p:spPr>
          <a:xfrm>
            <a:off x="444500" y="5887020"/>
            <a:ext cx="8128000" cy="709537"/>
          </a:xfrm>
          <a:custGeom>
            <a:avLst/>
            <a:gdLst>
              <a:gd name="connsiteX0" fmla="*/ 0 w 8128000"/>
              <a:gd name="connsiteY0" fmla="*/ 0 h 709537"/>
              <a:gd name="connsiteX1" fmla="*/ 8128000 w 8128000"/>
              <a:gd name="connsiteY1" fmla="*/ 0 h 709537"/>
              <a:gd name="connsiteX2" fmla="*/ 8128000 w 8128000"/>
              <a:gd name="connsiteY2" fmla="*/ 709537 h 709537"/>
              <a:gd name="connsiteX3" fmla="*/ 0 w 8128000"/>
              <a:gd name="connsiteY3" fmla="*/ 709537 h 709537"/>
              <a:gd name="connsiteX4" fmla="*/ 0 w 8128000"/>
              <a:gd name="connsiteY4" fmla="*/ 0 h 70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709537">
                <a:moveTo>
                  <a:pt x="0" y="0"/>
                </a:moveTo>
                <a:lnTo>
                  <a:pt x="8128000" y="0"/>
                </a:lnTo>
                <a:lnTo>
                  <a:pt x="8128000" y="709537"/>
                </a:lnTo>
                <a:lnTo>
                  <a:pt x="0" y="709537"/>
                </a:lnTo>
                <a:lnTo>
                  <a:pt x="0" y="0"/>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shade val="50000"/>
              <a:hueOff val="257777"/>
              <a:satOff val="-30454"/>
              <a:lumOff val="2311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823" tIns="354076" rIns="630823"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Quick replies to commonly asked questions</a:t>
            </a:r>
          </a:p>
        </p:txBody>
      </p:sp>
      <p:sp>
        <p:nvSpPr>
          <p:cNvPr id="15" name="Freeform: Shape 14">
            <a:extLst>
              <a:ext uri="{FF2B5EF4-FFF2-40B4-BE49-F238E27FC236}">
                <a16:creationId xmlns:a16="http://schemas.microsoft.com/office/drawing/2014/main" id="{3F1138D0-288F-401B-B8D7-987F878F183C}"/>
              </a:ext>
            </a:extLst>
          </p:cNvPr>
          <p:cNvSpPr/>
          <p:nvPr/>
        </p:nvSpPr>
        <p:spPr>
          <a:xfrm>
            <a:off x="850900" y="5636100"/>
            <a:ext cx="5689600" cy="501840"/>
          </a:xfrm>
          <a:custGeom>
            <a:avLst/>
            <a:gdLst>
              <a:gd name="connsiteX0" fmla="*/ 0 w 5689600"/>
              <a:gd name="connsiteY0" fmla="*/ 83642 h 501840"/>
              <a:gd name="connsiteX1" fmla="*/ 83642 w 5689600"/>
              <a:gd name="connsiteY1" fmla="*/ 0 h 501840"/>
              <a:gd name="connsiteX2" fmla="*/ 5605958 w 5689600"/>
              <a:gd name="connsiteY2" fmla="*/ 0 h 501840"/>
              <a:gd name="connsiteX3" fmla="*/ 5689600 w 5689600"/>
              <a:gd name="connsiteY3" fmla="*/ 83642 h 501840"/>
              <a:gd name="connsiteX4" fmla="*/ 5689600 w 5689600"/>
              <a:gd name="connsiteY4" fmla="*/ 418198 h 501840"/>
              <a:gd name="connsiteX5" fmla="*/ 5605958 w 5689600"/>
              <a:gd name="connsiteY5" fmla="*/ 501840 h 501840"/>
              <a:gd name="connsiteX6" fmla="*/ 83642 w 5689600"/>
              <a:gd name="connsiteY6" fmla="*/ 501840 h 501840"/>
              <a:gd name="connsiteX7" fmla="*/ 0 w 5689600"/>
              <a:gd name="connsiteY7" fmla="*/ 418198 h 501840"/>
              <a:gd name="connsiteX8" fmla="*/ 0 w 5689600"/>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01840">
                <a:moveTo>
                  <a:pt x="0" y="83642"/>
                </a:moveTo>
                <a:cubicBezTo>
                  <a:pt x="0" y="37448"/>
                  <a:pt x="37448" y="0"/>
                  <a:pt x="83642" y="0"/>
                </a:cubicBezTo>
                <a:lnTo>
                  <a:pt x="5605958" y="0"/>
                </a:lnTo>
                <a:cubicBezTo>
                  <a:pt x="5652152" y="0"/>
                  <a:pt x="5689600" y="37448"/>
                  <a:pt x="5689600" y="83642"/>
                </a:cubicBezTo>
                <a:lnTo>
                  <a:pt x="5689600" y="418198"/>
                </a:lnTo>
                <a:cubicBezTo>
                  <a:pt x="5689600" y="464392"/>
                  <a:pt x="5652152" y="501840"/>
                  <a:pt x="5605958" y="501840"/>
                </a:cubicBezTo>
                <a:lnTo>
                  <a:pt x="83642" y="501840"/>
                </a:lnTo>
                <a:cubicBezTo>
                  <a:pt x="37448" y="501840"/>
                  <a:pt x="0" y="464392"/>
                  <a:pt x="0" y="418198"/>
                </a:cubicBezTo>
                <a:lnTo>
                  <a:pt x="0" y="8364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shade val="50000"/>
              <a:hueOff val="257777"/>
              <a:satOff val="-30454"/>
              <a:lumOff val="23110"/>
              <a:alphaOff val="0"/>
            </a:schemeClr>
          </a:fillRef>
          <a:effectRef idx="2">
            <a:schemeClr val="accent5">
              <a:shade val="50000"/>
              <a:hueOff val="257777"/>
              <a:satOff val="-30454"/>
              <a:lumOff val="23110"/>
              <a:alphaOff val="0"/>
            </a:schemeClr>
          </a:effectRef>
          <a:fontRef idx="minor">
            <a:schemeClr val="lt1"/>
          </a:fontRef>
        </p:style>
        <p:txBody>
          <a:bodyPr spcFirstLastPara="0" vert="horz" wrap="square" lIns="239551" tIns="24498" rIns="239551" bIns="24498" numCol="1" spcCol="1270" anchor="ctr" anchorCtr="0">
            <a:noAutofit/>
          </a:bodyPr>
          <a:lstStyle/>
          <a:p>
            <a:pPr marL="0" lvl="0" indent="0" algn="l" defTabSz="755650">
              <a:lnSpc>
                <a:spcPct val="90000"/>
              </a:lnSpc>
              <a:spcBef>
                <a:spcPct val="0"/>
              </a:spcBef>
              <a:spcAft>
                <a:spcPct val="35000"/>
              </a:spcAft>
              <a:buNone/>
            </a:pPr>
            <a:r>
              <a:rPr lang="en-US" sz="1700" kern="1200"/>
              <a:t>Interactive Chatbot</a:t>
            </a:r>
          </a:p>
        </p:txBody>
      </p:sp>
    </p:spTree>
    <p:extLst>
      <p:ext uri="{BB962C8B-B14F-4D97-AF65-F5344CB8AC3E}">
        <p14:creationId xmlns:p14="http://schemas.microsoft.com/office/powerpoint/2010/main" val="4259748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757914-1161-4661-9696-421FD6935CDD}">
  <ds:schemaRefs>
    <ds:schemaRef ds:uri="16c05727-aa75-4e4a-9b5f-8a80a1165891"/>
    <ds:schemaRef ds:uri="http://schemas.microsoft.com/office/2006/documentManagement/types"/>
    <ds:schemaRef ds:uri="71af3243-3dd4-4a8d-8c0d-dd76da1f02a5"/>
    <ds:schemaRef ds:uri="http://purl.org/dc/elements/1.1/"/>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TotalTime>
  <Words>7044</Words>
  <Application>Microsoft Macintosh PowerPoint</Application>
  <PresentationFormat>Widescreen</PresentationFormat>
  <Paragraphs>1575</Paragraphs>
  <Slides>65</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Arial,Sans-Serif</vt:lpstr>
      <vt:lpstr>Trade Gothic LT Pro</vt:lpstr>
      <vt:lpstr>Arial</vt:lpstr>
      <vt:lpstr>Blackadder ITC</vt:lpstr>
      <vt:lpstr>Calibri</vt:lpstr>
      <vt:lpstr>Trebuchet MS</vt:lpstr>
      <vt:lpstr>Wingdings</vt:lpstr>
      <vt:lpstr>Office Theme</vt:lpstr>
      <vt:lpstr>Sym</vt:lpstr>
      <vt:lpstr>Team Member Roles</vt:lpstr>
      <vt:lpstr>Agenda</vt:lpstr>
      <vt:lpstr>Project Description</vt:lpstr>
      <vt:lpstr>What is                      ?</vt:lpstr>
      <vt:lpstr>Persona 1:  Cindy the Single, Working Mother</vt:lpstr>
      <vt:lpstr>Persona 2: Ryan the overwhelmed college student</vt:lpstr>
      <vt:lpstr>Persona 3:  Lisa the Caring Nurse</vt:lpstr>
      <vt:lpstr>SymCheck Requirements</vt:lpstr>
      <vt:lpstr>Design Architecture:  Front-end Technologies &amp; AWS Services</vt:lpstr>
      <vt:lpstr>Front-end Technologies</vt:lpstr>
      <vt:lpstr>AWS Services</vt:lpstr>
      <vt:lpstr>SymCheck AWS Diagram</vt:lpstr>
      <vt:lpstr>Design Architecture:  Back-end Technologies</vt:lpstr>
      <vt:lpstr>Back-end Technologies</vt:lpstr>
      <vt:lpstr>SymCheck Django Diagram</vt:lpstr>
      <vt:lpstr>Machine Learning Algorithm</vt:lpstr>
      <vt:lpstr>Model Evaluation</vt:lpstr>
      <vt:lpstr>Sprint 1-3 Recap </vt:lpstr>
      <vt:lpstr>Sprint 1 Artifacts</vt:lpstr>
      <vt:lpstr>Sprint 1 Burndown Chart</vt:lpstr>
      <vt:lpstr>Sprint 2 Artifacts</vt:lpstr>
      <vt:lpstr>Sprint 2 Burndown Chart</vt:lpstr>
      <vt:lpstr>Sprint 3 Artifacts</vt:lpstr>
      <vt:lpstr>Sprint 3 Test Cases</vt:lpstr>
      <vt:lpstr>Sprint 3 Burndown Chart</vt:lpstr>
      <vt:lpstr>Sprint 3 Deliverable</vt:lpstr>
      <vt:lpstr>Sprint 4-7 Recap </vt:lpstr>
      <vt:lpstr>Sprint 4 User Stories</vt:lpstr>
      <vt:lpstr>Sprint 4 Tasks</vt:lpstr>
      <vt:lpstr>Sprint 4 Test Cases (Homepage and Upload page)</vt:lpstr>
      <vt:lpstr>Sprint 4 Test Cases (Image functionality and Results)</vt:lpstr>
      <vt:lpstr>Sprint 4 Burndown Chart</vt:lpstr>
      <vt:lpstr>Sprint 4 Deliverable</vt:lpstr>
      <vt:lpstr>Sprint 5 Artifacts</vt:lpstr>
      <vt:lpstr>Sprint 5 Test Cases</vt:lpstr>
      <vt:lpstr>Sprint 5 Deliverables</vt:lpstr>
      <vt:lpstr>Sprint 5 Burndown Chart</vt:lpstr>
      <vt:lpstr>Sprint 6 Artifacts</vt:lpstr>
      <vt:lpstr>Sprint 6 Test Cases</vt:lpstr>
      <vt:lpstr>Sprint 6 Burndown Chart</vt:lpstr>
      <vt:lpstr>Sprint 6 Deliverable: FAQ Page</vt:lpstr>
      <vt:lpstr>Sprint 6 Deliverable: Mock-up SymCheck Design</vt:lpstr>
      <vt:lpstr>Sprint 7 Artifacts</vt:lpstr>
      <vt:lpstr>Sprint 7 Test Cases (Advance Prediction Page)</vt:lpstr>
      <vt:lpstr>Sprint 7 Test Cases (About Us Page)</vt:lpstr>
      <vt:lpstr>Sprint 7 Test Cases (All Pages)</vt:lpstr>
      <vt:lpstr>Sprint 7 Burndown Chart</vt:lpstr>
      <vt:lpstr>Sprint 7 Deliverable: Redesign</vt:lpstr>
      <vt:lpstr>Sprint 7 Deliverable: Advance Prediction Page - Chickenpox</vt:lpstr>
      <vt:lpstr>Sprint 8 </vt:lpstr>
      <vt:lpstr>Sprint 8 Statistics</vt:lpstr>
      <vt:lpstr>Sprint 8 Artifacts</vt:lpstr>
      <vt:lpstr>Sprint 8 Test Cases</vt:lpstr>
      <vt:lpstr>Sprint 8 Burndown Chart</vt:lpstr>
      <vt:lpstr>Sprint 8 Deliverables</vt:lpstr>
      <vt:lpstr>Retrospectives  </vt:lpstr>
      <vt:lpstr>Retrospectives</vt:lpstr>
      <vt:lpstr>PowerPoint Presentation</vt:lpstr>
      <vt:lpstr>PowerPoint Presentation</vt:lpstr>
      <vt:lpstr>Conclusion</vt:lpstr>
      <vt:lpstr>Conclusion</vt:lpstr>
      <vt:lpstr>PowerPoint Presentation</vt:lpstr>
      <vt:lpstr>PowerPoint Presentation</vt:lpstr>
      <vt:lpstr>Demo Screen Shots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SymCheck - Sprint 5 Presentation</dc:title>
  <dc:creator>Jas W</dc:creator>
  <cp:lastModifiedBy>Islam, Ms. Sayema</cp:lastModifiedBy>
  <cp:revision>3</cp:revision>
  <dcterms:created xsi:type="dcterms:W3CDTF">2021-02-17T15:59:32Z</dcterms:created>
  <dcterms:modified xsi:type="dcterms:W3CDTF">2021-04-27T15:23:15Z</dcterms:modified>
</cp:coreProperties>
</file>